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23" r:id="rId2"/>
    <p:sldId id="309" r:id="rId3"/>
    <p:sldId id="319" r:id="rId4"/>
    <p:sldId id="301" r:id="rId5"/>
    <p:sldId id="318" r:id="rId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6" d="100"/>
          <a:sy n="56" d="100"/>
        </p:scale>
        <p:origin x="62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61AAE7-A721-496B-87D2-5B96EC9D51B1}" type="datetimeFigureOut">
              <a:rPr kumimoji="1" lang="ja-JP" altLang="en-US" smtClean="0"/>
              <a:t>2024/8/22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DC820-F9A4-47A1-88FF-C8FD5D73D799}" type="slidenum">
              <a:rPr kumimoji="1" lang="ja-JP" altLang="en-US" smtClean="0"/>
              <a:t>‹#›</a:t>
            </a:fld>
            <a:endParaRPr kumimoji="1" lang="ja-JP" altLang="en-US"/>
          </a:p>
        </p:txBody>
      </p:sp>
    </p:spTree>
    <p:extLst>
      <p:ext uri="{BB962C8B-B14F-4D97-AF65-F5344CB8AC3E}">
        <p14:creationId xmlns:p14="http://schemas.microsoft.com/office/powerpoint/2010/main" val="32147756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A362E-75A5-065D-3808-16AD4E0291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292E70-DFC1-EDA9-657B-45C5C9702784}"/>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66EEE76-F3EF-AA90-7D66-170C60FCB274}"/>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4D29304E-5445-5105-28B0-96AA8E54F2DB}"/>
              </a:ext>
            </a:extLst>
          </p:cNvPr>
          <p:cNvSpPr>
            <a:spLocks noGrp="1"/>
          </p:cNvSpPr>
          <p:nvPr>
            <p:ph type="sldNum" sz="quarter" idx="5"/>
          </p:nvPr>
        </p:nvSpPr>
        <p:spPr/>
        <p:txBody>
          <a:bodyPr/>
          <a:lstStyle/>
          <a:p>
            <a:fld id="{89734552-1ECE-3F4E-885C-0196F83BD32B}" type="slidenum">
              <a:rPr lang="en-AU" smtClean="0"/>
              <a:t>2</a:t>
            </a:fld>
            <a:endParaRPr lang="en-AU"/>
          </a:p>
        </p:txBody>
      </p:sp>
    </p:spTree>
    <p:extLst>
      <p:ext uri="{BB962C8B-B14F-4D97-AF65-F5344CB8AC3E}">
        <p14:creationId xmlns:p14="http://schemas.microsoft.com/office/powerpoint/2010/main" val="998702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37FA0-7DE6-6014-3630-AC526CD78F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B7B446-2867-AE0E-3920-08EB7C6D2246}"/>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7E808B37-0CCA-CC19-C953-7B5BA474C307}"/>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80FD3136-07AE-F390-F21B-BC0A306F375C}"/>
              </a:ext>
            </a:extLst>
          </p:cNvPr>
          <p:cNvSpPr>
            <a:spLocks noGrp="1"/>
          </p:cNvSpPr>
          <p:nvPr>
            <p:ph type="sldNum" sz="quarter" idx="5"/>
          </p:nvPr>
        </p:nvSpPr>
        <p:spPr/>
        <p:txBody>
          <a:bodyPr/>
          <a:lstStyle/>
          <a:p>
            <a:fld id="{89734552-1ECE-3F4E-885C-0196F83BD32B}" type="slidenum">
              <a:rPr lang="en-AU" smtClean="0"/>
              <a:t>4</a:t>
            </a:fld>
            <a:endParaRPr lang="en-AU"/>
          </a:p>
        </p:txBody>
      </p:sp>
    </p:spTree>
    <p:extLst>
      <p:ext uri="{BB962C8B-B14F-4D97-AF65-F5344CB8AC3E}">
        <p14:creationId xmlns:p14="http://schemas.microsoft.com/office/powerpoint/2010/main" val="1315300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4CB7C-D728-B7EC-FFC3-AD957BD53E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17DC9F-CDC6-A150-828A-65C94C9F70C8}"/>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52E96EC2-E353-DFF2-D06E-91E6FF37A7C8}"/>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0F7862FC-8198-0261-59B0-C07F2FB19284}"/>
              </a:ext>
            </a:extLst>
          </p:cNvPr>
          <p:cNvSpPr>
            <a:spLocks noGrp="1"/>
          </p:cNvSpPr>
          <p:nvPr>
            <p:ph type="sldNum" sz="quarter" idx="5"/>
          </p:nvPr>
        </p:nvSpPr>
        <p:spPr/>
        <p:txBody>
          <a:bodyPr/>
          <a:lstStyle/>
          <a:p>
            <a:fld id="{89734552-1ECE-3F4E-885C-0196F83BD32B}" type="slidenum">
              <a:rPr lang="en-AU" smtClean="0"/>
              <a:t>5</a:t>
            </a:fld>
            <a:endParaRPr lang="en-AU"/>
          </a:p>
        </p:txBody>
      </p:sp>
    </p:spTree>
    <p:extLst>
      <p:ext uri="{BB962C8B-B14F-4D97-AF65-F5344CB8AC3E}">
        <p14:creationId xmlns:p14="http://schemas.microsoft.com/office/powerpoint/2010/main" val="3474522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37E370-8E22-522D-0973-D82BA7E8C73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309CFD1-E06D-F056-D7E3-5911413DD3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75E0778-45FE-10D0-15F7-C1E932D13EE4}"/>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50672D80-31EE-ECF1-795C-DD94E1D5372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299D162-78D8-A4DE-9005-F940A6D0C3A5}"/>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197516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E5433A-514C-21BD-17C8-E8D6CBDE4F1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C0E6591-C01A-A21A-1F26-6152AEF2411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49B16DB-62F4-24DF-D22F-2DBF7AF0A357}"/>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4A38F857-AD6B-923D-1D65-8429CC4833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C0BC1F-91BF-60D4-02EF-59CF19BEFA29}"/>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2960975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D395DB7-8E8B-85D3-51FB-AA7AEE4592B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6F1EE40-EF4B-F58F-926C-6BE40C822F7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36A2E45-4C7F-7F2D-DA80-6FBCE4823A4A}"/>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329E76D5-C116-0F36-7662-3D062F073A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BB17A58-0C65-E854-0AAC-16CED266287B}"/>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3021429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8AA878-C768-C94D-0574-AB3A8A63B4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02F978-6A3B-1365-772D-753FAE4AEB5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A077B13-4C80-5CAD-01A2-49672D8AF25B}"/>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7ED8D3F5-4D32-36C3-EFE6-E1AB717B641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62F0ACA-1F52-FF15-567B-F70B7E9180A4}"/>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3296427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C324E8-A8A7-60EF-237C-121E6962CEC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395DD7F-9A27-0979-2EB2-4F6CA0FAA3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AF6A093-D18A-FE33-F400-33459AEDB6F0}"/>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E8F96436-FE35-9AE5-8B4C-F9087A55390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D9CE91-F93D-F28F-0C23-DFC4B92940C9}"/>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376529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D16A2D-2FC8-1D85-112A-C778CC9FB48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5AD476A-4C08-69D5-86C1-BC7B15A44D1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557162F-26A9-3AB8-5EAE-B932FD4BFC1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AF81D7F-4A43-76EB-BCE5-F0237C8BCF56}"/>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6" name="フッター プレースホルダー 5">
            <a:extLst>
              <a:ext uri="{FF2B5EF4-FFF2-40B4-BE49-F238E27FC236}">
                <a16:creationId xmlns:a16="http://schemas.microsoft.com/office/drawing/2014/main" id="{E0BD8CBC-D4C0-9DF8-A882-0C7FF6FF072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6AB2481-9466-FD93-6C35-4E74062F6F9B}"/>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4273448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03FE88-D227-0A0B-9B6F-981F0B2D334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5102E98-EE8D-1D03-0057-AD11F1034F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E7A622-C210-231C-4019-37FE93F45F6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D0C6C44-3E36-C692-8DC1-85342867BE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EFAF4E2-D8ED-E9BC-96EB-92642E0E562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0280D4C-8492-BB40-5910-91AD75A7C624}"/>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8" name="フッター プレースホルダー 7">
            <a:extLst>
              <a:ext uri="{FF2B5EF4-FFF2-40B4-BE49-F238E27FC236}">
                <a16:creationId xmlns:a16="http://schemas.microsoft.com/office/drawing/2014/main" id="{7FF9F4E4-D6AC-ACF7-60CD-1AA26CDC25D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D0FD0CF-3CFD-07F4-F860-36CFA28793BC}"/>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82819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36168E-9EB9-96DF-69D3-4EEEA818A80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BD761AF-3356-7867-2928-5743B3C7A744}"/>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4" name="フッター プレースホルダー 3">
            <a:extLst>
              <a:ext uri="{FF2B5EF4-FFF2-40B4-BE49-F238E27FC236}">
                <a16:creationId xmlns:a16="http://schemas.microsoft.com/office/drawing/2014/main" id="{C82EADBA-6F72-460B-9F95-BF1839EF1D1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AE468FA-90A0-8068-15D7-2A774F6E7C07}"/>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672714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727CEA9-A911-8744-ED5F-9E1C222C67D6}"/>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3" name="フッター プレースホルダー 2">
            <a:extLst>
              <a:ext uri="{FF2B5EF4-FFF2-40B4-BE49-F238E27FC236}">
                <a16:creationId xmlns:a16="http://schemas.microsoft.com/office/drawing/2014/main" id="{DFE126C5-171D-63FC-27BF-204DC95F38C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9456E60-490C-76DF-9C38-491ED99AC3FA}"/>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2078758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54195A-96E5-BE74-06AF-579D4BBE4B0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BC386F3-711E-4282-8047-4B4BA53457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E9AD84-4294-7E96-585A-30A20879D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3B38E73-227D-208E-9FEF-90381C76205A}"/>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6" name="フッター プレースホルダー 5">
            <a:extLst>
              <a:ext uri="{FF2B5EF4-FFF2-40B4-BE49-F238E27FC236}">
                <a16:creationId xmlns:a16="http://schemas.microsoft.com/office/drawing/2014/main" id="{4187963A-D06D-C7B8-7A38-76C80C48A36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FAF4D5-2025-3AE6-FC9F-18D0C05249DD}"/>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1680033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F35098-697D-1758-5F5E-1970E79E346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934B147-12D8-A101-4851-F8436C1A35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02F9C6F-08EE-B996-606E-23E5BAD964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9F4DED5-213B-AD80-9228-22F8667E516B}"/>
              </a:ext>
            </a:extLst>
          </p:cNvPr>
          <p:cNvSpPr>
            <a:spLocks noGrp="1"/>
          </p:cNvSpPr>
          <p:nvPr>
            <p:ph type="dt" sz="half" idx="10"/>
          </p:nvPr>
        </p:nvSpPr>
        <p:spPr/>
        <p:txBody>
          <a:bodyPr/>
          <a:lstStyle/>
          <a:p>
            <a:fld id="{6A382815-7087-404F-9D65-97B3CC0324D7}" type="datetimeFigureOut">
              <a:rPr kumimoji="1" lang="ja-JP" altLang="en-US" smtClean="0"/>
              <a:t>2024/8/22</a:t>
            </a:fld>
            <a:endParaRPr kumimoji="1" lang="ja-JP" altLang="en-US"/>
          </a:p>
        </p:txBody>
      </p:sp>
      <p:sp>
        <p:nvSpPr>
          <p:cNvPr id="6" name="フッター プレースホルダー 5">
            <a:extLst>
              <a:ext uri="{FF2B5EF4-FFF2-40B4-BE49-F238E27FC236}">
                <a16:creationId xmlns:a16="http://schemas.microsoft.com/office/drawing/2014/main" id="{74E89562-4CC8-7147-4C30-C1D3BCEFEB0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65FB9EE-C94C-EC30-8A65-4356019697D0}"/>
              </a:ext>
            </a:extLst>
          </p:cNvPr>
          <p:cNvSpPr>
            <a:spLocks noGrp="1"/>
          </p:cNvSpPr>
          <p:nvPr>
            <p:ph type="sldNum" sz="quarter" idx="12"/>
          </p:nvPr>
        </p:nvSpPr>
        <p:spPr/>
        <p:txBody>
          <a:body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3458076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4D5EAD1-EF02-5FD5-9638-3200F5EF69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1CF46F0-BF19-4E10-05D9-DF5B519DC7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E9122F9-9203-938C-DF5E-60D532AAAF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382815-7087-404F-9D65-97B3CC0324D7}" type="datetimeFigureOut">
              <a:rPr kumimoji="1" lang="ja-JP" altLang="en-US" smtClean="0"/>
              <a:t>2024/8/22</a:t>
            </a:fld>
            <a:endParaRPr kumimoji="1" lang="ja-JP" altLang="en-US"/>
          </a:p>
        </p:txBody>
      </p:sp>
      <p:sp>
        <p:nvSpPr>
          <p:cNvPr id="5" name="フッター プレースホルダー 4">
            <a:extLst>
              <a:ext uri="{FF2B5EF4-FFF2-40B4-BE49-F238E27FC236}">
                <a16:creationId xmlns:a16="http://schemas.microsoft.com/office/drawing/2014/main" id="{72143C4E-EB35-7EC5-C89B-00C3889C4C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53C39CE-ADB8-F532-083D-D9334BB9E7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835A6A-CFA9-4BF8-8088-9C9262FC6AAD}" type="slidenum">
              <a:rPr kumimoji="1" lang="ja-JP" altLang="en-US" smtClean="0"/>
              <a:t>‹#›</a:t>
            </a:fld>
            <a:endParaRPr kumimoji="1" lang="ja-JP" altLang="en-US"/>
          </a:p>
        </p:txBody>
      </p:sp>
    </p:spTree>
    <p:extLst>
      <p:ext uri="{BB962C8B-B14F-4D97-AF65-F5344CB8AC3E}">
        <p14:creationId xmlns:p14="http://schemas.microsoft.com/office/powerpoint/2010/main" val="524510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98785D5-CF1E-712A-40F0-AA72690049DE}"/>
              </a:ext>
            </a:extLst>
          </p:cNvPr>
          <p:cNvSpPr txBox="1"/>
          <p:nvPr/>
        </p:nvSpPr>
        <p:spPr>
          <a:xfrm>
            <a:off x="407773" y="421500"/>
            <a:ext cx="4497859" cy="646331"/>
          </a:xfrm>
          <a:prstGeom prst="rect">
            <a:avLst/>
          </a:prstGeom>
          <a:noFill/>
        </p:spPr>
        <p:txBody>
          <a:bodyPr wrap="square" rtlCol="0">
            <a:spAutoFit/>
          </a:bodyPr>
          <a:lstStyle/>
          <a:p>
            <a:r>
              <a:rPr kumimoji="1" lang="en-US" altLang="ja-JP" sz="3600" b="1" dirty="0"/>
              <a:t>UNTP</a:t>
            </a:r>
            <a:r>
              <a:rPr kumimoji="1" lang="ja-JP" altLang="en-US" sz="3600" b="1" dirty="0"/>
              <a:t>の目的と範囲</a:t>
            </a:r>
          </a:p>
        </p:txBody>
      </p:sp>
      <p:pic>
        <p:nvPicPr>
          <p:cNvPr id="3" name="図 2">
            <a:extLst>
              <a:ext uri="{FF2B5EF4-FFF2-40B4-BE49-F238E27FC236}">
                <a16:creationId xmlns:a16="http://schemas.microsoft.com/office/drawing/2014/main" id="{A235E8D0-3F4F-6EBA-8456-F093780BEBA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68383" y="3570516"/>
            <a:ext cx="6326659" cy="2865984"/>
          </a:xfrm>
          <a:prstGeom prst="rect">
            <a:avLst/>
          </a:prstGeom>
          <a:noFill/>
          <a:ln>
            <a:noFill/>
          </a:ln>
        </p:spPr>
      </p:pic>
      <p:sp>
        <p:nvSpPr>
          <p:cNvPr id="5" name="テキスト ボックス 4">
            <a:extLst>
              <a:ext uri="{FF2B5EF4-FFF2-40B4-BE49-F238E27FC236}">
                <a16:creationId xmlns:a16="http://schemas.microsoft.com/office/drawing/2014/main" id="{2311A391-6D38-7CE5-CEC4-269BF824F922}"/>
              </a:ext>
            </a:extLst>
          </p:cNvPr>
          <p:cNvSpPr txBox="1"/>
          <p:nvPr/>
        </p:nvSpPr>
        <p:spPr>
          <a:xfrm>
            <a:off x="617838" y="1309816"/>
            <a:ext cx="4757351" cy="4801314"/>
          </a:xfrm>
          <a:prstGeom prst="rect">
            <a:avLst/>
          </a:prstGeom>
          <a:noFill/>
        </p:spPr>
        <p:txBody>
          <a:bodyPr wrap="square" rtlCol="0">
            <a:spAutoFit/>
          </a:bodyPr>
          <a:lstStyle/>
          <a:p>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国連透明性プロトコル（</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UNTP</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）は、サプライチェーンの追跡可能性と透明性を実現することにより、</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グリーンウオッシュ</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に対抗するための実践的な対策で政府と業界を支援することを目的としている。</a:t>
            </a:r>
          </a:p>
          <a:p>
            <a:endParaRPr kumimoji="1" lang="en-US" altLang="ja-JP" dirty="0"/>
          </a:p>
          <a:p>
            <a:r>
              <a:rPr lang="ja-JP" altLang="ja-JP" sz="1800" dirty="0">
                <a:effectLst/>
                <a:ea typeface="游明朝" panose="02020400000000000000" pitchFamily="18" charset="-128"/>
                <a:cs typeface="Times New Roman" panose="02020603050405020304" pitchFamily="18" charset="0"/>
              </a:rPr>
              <a:t>このプロトコルは、購入、出荷、支払い参照データモデルを含む 国連</a:t>
            </a:r>
            <a:r>
              <a:rPr lang="en-US" altLang="ja-JP" sz="1800" dirty="0">
                <a:effectLst/>
                <a:ea typeface="游明朝" panose="02020400000000000000" pitchFamily="18" charset="-128"/>
                <a:cs typeface="Times New Roman" panose="02020603050405020304" pitchFamily="18" charset="0"/>
              </a:rPr>
              <a:t>CEFACT </a:t>
            </a:r>
            <a:r>
              <a:rPr lang="ja-JP" altLang="ja-JP" sz="1800" dirty="0">
                <a:effectLst/>
                <a:ea typeface="游明朝" panose="02020400000000000000" pitchFamily="18" charset="-128"/>
                <a:cs typeface="Times New Roman" panose="02020603050405020304" pitchFamily="18" charset="0"/>
              </a:rPr>
              <a:t>の既存のオープン標準を活用し、それに基づいて構築される。</a:t>
            </a:r>
            <a:endParaRPr lang="en-US" altLang="ja-JP" sz="1800" dirty="0">
              <a:effectLst/>
              <a:ea typeface="游明朝" panose="02020400000000000000" pitchFamily="18" charset="-128"/>
              <a:cs typeface="Times New Roman" panose="02020603050405020304" pitchFamily="18" charset="0"/>
            </a:endParaRPr>
          </a:p>
          <a:p>
            <a:endParaRPr kumimoji="1" lang="en-US" altLang="ja-JP" dirty="0">
              <a:ea typeface="游明朝" panose="02020400000000000000" pitchFamily="18" charset="-128"/>
              <a:cs typeface="Times New Roman" panose="02020603050405020304" pitchFamily="18" charset="0"/>
            </a:endParaRPr>
          </a:p>
          <a:p>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市場には、トレーサビリティと透明性に関するソリューションが数多く存在する。</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UNTP </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は標準プロトコルであり、プラットフォームではない。サプライ チェーンのデータは各所有者に保持されることを前提とする。</a:t>
            </a:r>
          </a:p>
          <a:p>
            <a:endParaRPr kumimoji="1" lang="ja-JP" altLang="en-US" dirty="0"/>
          </a:p>
        </p:txBody>
      </p:sp>
      <p:sp>
        <p:nvSpPr>
          <p:cNvPr id="7" name="テキスト ボックス 6">
            <a:extLst>
              <a:ext uri="{FF2B5EF4-FFF2-40B4-BE49-F238E27FC236}">
                <a16:creationId xmlns:a16="http://schemas.microsoft.com/office/drawing/2014/main" id="{F874120F-D1C3-C0DA-59FE-C92322DC6F86}"/>
              </a:ext>
            </a:extLst>
          </p:cNvPr>
          <p:cNvSpPr txBox="1"/>
          <p:nvPr/>
        </p:nvSpPr>
        <p:spPr>
          <a:xfrm>
            <a:off x="6096000" y="702161"/>
            <a:ext cx="5799042" cy="2585323"/>
          </a:xfrm>
          <a:prstGeom prst="rect">
            <a:avLst/>
          </a:prstGeom>
          <a:noFill/>
        </p:spPr>
        <p:txBody>
          <a:bodyPr wrap="square" rtlCol="0">
            <a:spAutoFit/>
          </a:bodyPr>
          <a:lstStyle/>
          <a:p>
            <a:r>
              <a:rPr lang="ja-JP" altLang="ja-JP" sz="1800" dirty="0">
                <a:effectLst/>
                <a:ea typeface="游明朝" panose="02020400000000000000" pitchFamily="18" charset="-128"/>
                <a:cs typeface="Times New Roman" panose="02020603050405020304" pitchFamily="18" charset="0"/>
              </a:rPr>
              <a:t>現在、世界中の</a:t>
            </a:r>
            <a:r>
              <a:rPr lang="en-US" altLang="ja-JP" sz="1800" dirty="0">
                <a:effectLst/>
                <a:ea typeface="游明朝" panose="02020400000000000000" pitchFamily="18" charset="-128"/>
                <a:cs typeface="Times New Roman" panose="02020603050405020304" pitchFamily="18" charset="0"/>
              </a:rPr>
              <a:t> ESG </a:t>
            </a:r>
            <a:r>
              <a:rPr lang="ja-JP" altLang="ja-JP" sz="1800" dirty="0">
                <a:effectLst/>
                <a:ea typeface="游明朝" panose="02020400000000000000" pitchFamily="18" charset="-128"/>
                <a:cs typeface="Times New Roman" panose="02020603050405020304" pitchFamily="18" charset="0"/>
              </a:rPr>
              <a:t>基準と規制の数は数千に上る。特定の商品、管轄区域、または</a:t>
            </a:r>
            <a:r>
              <a:rPr lang="en-US" altLang="ja-JP" sz="1800" dirty="0">
                <a:effectLst/>
                <a:ea typeface="游明朝" panose="02020400000000000000" pitchFamily="18" charset="-128"/>
                <a:cs typeface="Times New Roman" panose="02020603050405020304" pitchFamily="18" charset="0"/>
              </a:rPr>
              <a:t> ESG </a:t>
            </a:r>
            <a:r>
              <a:rPr lang="ja-JP" altLang="ja-JP" sz="1800" dirty="0">
                <a:effectLst/>
                <a:ea typeface="游明朝" panose="02020400000000000000" pitchFamily="18" charset="-128"/>
                <a:cs typeface="Times New Roman" panose="02020603050405020304" pitchFamily="18" charset="0"/>
              </a:rPr>
              <a:t>基準に固有のものもあれば、複数の側面を網羅するものもある。それらの間には大きな重複があり、正式な相互承認はほとんどない。</a:t>
            </a:r>
            <a:r>
              <a:rPr lang="en-US" altLang="ja-JP" sz="1800" dirty="0">
                <a:effectLst/>
                <a:ea typeface="游明朝" panose="02020400000000000000" pitchFamily="18" charset="-128"/>
                <a:cs typeface="Times New Roman" panose="02020603050405020304" pitchFamily="18" charset="0"/>
              </a:rPr>
              <a:t>UNTP </a:t>
            </a:r>
            <a:r>
              <a:rPr lang="ja-JP" altLang="ja-JP" sz="1800" dirty="0">
                <a:effectLst/>
                <a:ea typeface="游明朝" panose="02020400000000000000" pitchFamily="18" charset="-128"/>
                <a:cs typeface="Times New Roman" panose="02020603050405020304" pitchFamily="18" charset="0"/>
              </a:rPr>
              <a:t>は、より多くの</a:t>
            </a:r>
            <a:r>
              <a:rPr lang="en-US" altLang="ja-JP" sz="1800" dirty="0">
                <a:effectLst/>
                <a:ea typeface="游明朝" panose="02020400000000000000" pitchFamily="18" charset="-128"/>
                <a:cs typeface="Times New Roman" panose="02020603050405020304" pitchFamily="18" charset="0"/>
              </a:rPr>
              <a:t> ESG </a:t>
            </a:r>
            <a:r>
              <a:rPr lang="ja-JP" altLang="ja-JP" sz="1800" dirty="0">
                <a:effectLst/>
                <a:ea typeface="游明朝" panose="02020400000000000000" pitchFamily="18" charset="-128"/>
                <a:cs typeface="Times New Roman" panose="02020603050405020304" pitchFamily="18" charset="0"/>
              </a:rPr>
              <a:t>基準を定義することで複雑さを増すことはない。むしろ、複数の</a:t>
            </a:r>
            <a:r>
              <a:rPr lang="en-US" altLang="ja-JP" sz="1800" dirty="0">
                <a:effectLst/>
                <a:ea typeface="游明朝" panose="02020400000000000000" pitchFamily="18" charset="-128"/>
                <a:cs typeface="Times New Roman" panose="02020603050405020304" pitchFamily="18" charset="0"/>
              </a:rPr>
              <a:t> ESG </a:t>
            </a:r>
            <a:r>
              <a:rPr lang="ja-JP" altLang="ja-JP" sz="1800" dirty="0">
                <a:effectLst/>
                <a:ea typeface="游明朝" panose="02020400000000000000" pitchFamily="18" charset="-128"/>
                <a:cs typeface="Times New Roman" panose="02020603050405020304" pitchFamily="18" charset="0"/>
              </a:rPr>
              <a:t>基準に対してプロセスとデータを検証することをより簡単にすることで、コンプライアンスのコストを最小限に抑えることを目指している。</a:t>
            </a:r>
            <a:endParaRPr kumimoji="1" lang="ja-JP" altLang="en-US" dirty="0"/>
          </a:p>
        </p:txBody>
      </p:sp>
    </p:spTree>
    <p:extLst>
      <p:ext uri="{BB962C8B-B14F-4D97-AF65-F5344CB8AC3E}">
        <p14:creationId xmlns:p14="http://schemas.microsoft.com/office/powerpoint/2010/main" val="2619963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AF5F6-F9E7-81F3-A42C-66F338A66A0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0234C8B-3427-976A-14B1-E249463930F5}"/>
              </a:ext>
            </a:extLst>
          </p:cNvPr>
          <p:cNvSpPr txBox="1"/>
          <p:nvPr/>
        </p:nvSpPr>
        <p:spPr>
          <a:xfrm>
            <a:off x="488414" y="393590"/>
            <a:ext cx="11219738" cy="584775"/>
          </a:xfrm>
          <a:prstGeom prst="rect">
            <a:avLst/>
          </a:prstGeom>
          <a:noFill/>
        </p:spPr>
        <p:txBody>
          <a:bodyPr wrap="none" rtlCol="0">
            <a:spAutoFit/>
          </a:bodyPr>
          <a:lstStyle/>
          <a:p>
            <a:r>
              <a:rPr lang="en-AU" sz="3200" b="1" dirty="0">
                <a:solidFill>
                  <a:schemeClr val="accent1">
                    <a:lumMod val="50000"/>
                  </a:schemeClr>
                </a:solidFill>
              </a:rPr>
              <a:t>It defines 3 documents and a simple way to share them</a:t>
            </a:r>
            <a:endParaRPr lang="en-AU" sz="3200" b="1" i="1" u="sng" dirty="0">
              <a:solidFill>
                <a:schemeClr val="accent1">
                  <a:lumMod val="50000"/>
                </a:schemeClr>
              </a:solidFill>
            </a:endParaRPr>
          </a:p>
        </p:txBody>
      </p:sp>
      <p:sp>
        <p:nvSpPr>
          <p:cNvPr id="36" name="TextBox 35">
            <a:extLst>
              <a:ext uri="{FF2B5EF4-FFF2-40B4-BE49-F238E27FC236}">
                <a16:creationId xmlns:a16="http://schemas.microsoft.com/office/drawing/2014/main" id="{AF5CCB14-A0A0-F13C-53FC-97A7C96E0610}"/>
              </a:ext>
            </a:extLst>
          </p:cNvPr>
          <p:cNvSpPr txBox="1"/>
          <p:nvPr/>
        </p:nvSpPr>
        <p:spPr>
          <a:xfrm>
            <a:off x="488414" y="1037118"/>
            <a:ext cx="11526026" cy="400110"/>
          </a:xfrm>
          <a:prstGeom prst="rect">
            <a:avLst/>
          </a:prstGeom>
          <a:noFill/>
        </p:spPr>
        <p:txBody>
          <a:bodyPr wrap="square" rtlCol="0">
            <a:spAutoFit/>
          </a:bodyPr>
          <a:lstStyle/>
          <a:p>
            <a:pPr algn="ctr"/>
            <a:r>
              <a:rPr lang="en-AU" sz="2000" dirty="0"/>
              <a:t>If you’ve got the product ID then you can get the data, readable by humans and machines</a:t>
            </a:r>
          </a:p>
        </p:txBody>
      </p:sp>
      <p:grpSp>
        <p:nvGrpSpPr>
          <p:cNvPr id="127" name="Group 126">
            <a:extLst>
              <a:ext uri="{FF2B5EF4-FFF2-40B4-BE49-F238E27FC236}">
                <a16:creationId xmlns:a16="http://schemas.microsoft.com/office/drawing/2014/main" id="{0FEF233C-38DD-905F-5D97-54D4A204E6B6}"/>
              </a:ext>
            </a:extLst>
          </p:cNvPr>
          <p:cNvGrpSpPr/>
          <p:nvPr/>
        </p:nvGrpSpPr>
        <p:grpSpPr>
          <a:xfrm>
            <a:off x="1698452" y="1633286"/>
            <a:ext cx="8518038" cy="1624143"/>
            <a:chOff x="1698452" y="1633286"/>
            <a:chExt cx="8518038" cy="1624143"/>
          </a:xfrm>
        </p:grpSpPr>
        <p:pic>
          <p:nvPicPr>
            <p:cNvPr id="67" name="Picture 66">
              <a:extLst>
                <a:ext uri="{FF2B5EF4-FFF2-40B4-BE49-F238E27FC236}">
                  <a16:creationId xmlns:a16="http://schemas.microsoft.com/office/drawing/2014/main" id="{50BB54EA-57C9-08B1-D8FE-695C60A4F628}"/>
                </a:ext>
              </a:extLst>
            </p:cNvPr>
            <p:cNvPicPr>
              <a:picLocks noChangeAspect="1"/>
            </p:cNvPicPr>
            <p:nvPr/>
          </p:nvPicPr>
          <p:blipFill>
            <a:blip r:embed="rId3"/>
            <a:stretch>
              <a:fillRect/>
            </a:stretch>
          </p:blipFill>
          <p:spPr>
            <a:xfrm>
              <a:off x="5484609" y="1633286"/>
              <a:ext cx="986589" cy="986589"/>
            </a:xfrm>
            <a:prstGeom prst="rect">
              <a:avLst/>
            </a:prstGeom>
          </p:spPr>
        </p:pic>
        <p:pic>
          <p:nvPicPr>
            <p:cNvPr id="68" name="Picture 67" descr="A close-up of a bar code&#10;&#10;Description automatically generated">
              <a:extLst>
                <a:ext uri="{FF2B5EF4-FFF2-40B4-BE49-F238E27FC236}">
                  <a16:creationId xmlns:a16="http://schemas.microsoft.com/office/drawing/2014/main" id="{4631A894-C30E-FAA6-91FA-8A27DF8551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77446">
              <a:off x="5907179" y="1976206"/>
              <a:ext cx="496572" cy="362528"/>
            </a:xfrm>
            <a:prstGeom prst="rect">
              <a:avLst/>
            </a:prstGeom>
          </p:spPr>
        </p:pic>
        <p:pic>
          <p:nvPicPr>
            <p:cNvPr id="69" name="Picture 2">
              <a:extLst>
                <a:ext uri="{FF2B5EF4-FFF2-40B4-BE49-F238E27FC236}">
                  <a16:creationId xmlns:a16="http://schemas.microsoft.com/office/drawing/2014/main" id="{487785DE-DA2E-C287-A004-D3EA425F23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5963" y="1852484"/>
              <a:ext cx="543316" cy="422449"/>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4" descr="Cell phone - Free technology icons">
              <a:extLst>
                <a:ext uri="{FF2B5EF4-FFF2-40B4-BE49-F238E27FC236}">
                  <a16:creationId xmlns:a16="http://schemas.microsoft.com/office/drawing/2014/main" id="{A3CF0FF2-D88E-3AEC-79C5-4D5F00AACF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9357" y="1885526"/>
              <a:ext cx="507140" cy="507140"/>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6" descr="Black server icon - Free black server icons">
              <a:extLst>
                <a:ext uri="{FF2B5EF4-FFF2-40B4-BE49-F238E27FC236}">
                  <a16:creationId xmlns:a16="http://schemas.microsoft.com/office/drawing/2014/main" id="{B51E542A-5A10-04FD-C369-7AE9C7B59A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12734" y="1851293"/>
              <a:ext cx="550574" cy="550574"/>
            </a:xfrm>
            <a:prstGeom prst="rect">
              <a:avLst/>
            </a:prstGeom>
            <a:noFill/>
            <a:extLst>
              <a:ext uri="{909E8E84-426E-40DD-AFC4-6F175D3DCCD1}">
                <a14:hiddenFill xmlns:a14="http://schemas.microsoft.com/office/drawing/2010/main">
                  <a:solidFill>
                    <a:srgbClr val="FFFFFF"/>
                  </a:solidFill>
                </a14:hiddenFill>
              </a:ext>
            </a:extLst>
          </p:spPr>
        </p:pic>
        <p:sp>
          <p:nvSpPr>
            <p:cNvPr id="90" name="TextBox 89">
              <a:extLst>
                <a:ext uri="{FF2B5EF4-FFF2-40B4-BE49-F238E27FC236}">
                  <a16:creationId xmlns:a16="http://schemas.microsoft.com/office/drawing/2014/main" id="{7D850AD8-22D7-4E39-CB4C-E4CE1154878D}"/>
                </a:ext>
              </a:extLst>
            </p:cNvPr>
            <p:cNvSpPr txBox="1"/>
            <p:nvPr/>
          </p:nvSpPr>
          <p:spPr>
            <a:xfrm>
              <a:off x="1698452" y="1854705"/>
              <a:ext cx="1304189" cy="400110"/>
            </a:xfrm>
            <a:prstGeom prst="rect">
              <a:avLst/>
            </a:prstGeom>
            <a:noFill/>
          </p:spPr>
          <p:txBody>
            <a:bodyPr wrap="square" rtlCol="0">
              <a:spAutoFit/>
            </a:bodyPr>
            <a:lstStyle/>
            <a:p>
              <a:pPr algn="r"/>
              <a:r>
                <a:rPr lang="en-AU" sz="2000" b="1" dirty="0"/>
                <a:t>Humans</a:t>
              </a:r>
            </a:p>
          </p:txBody>
        </p:sp>
        <p:sp>
          <p:nvSpPr>
            <p:cNvPr id="91" name="TextBox 90">
              <a:extLst>
                <a:ext uri="{FF2B5EF4-FFF2-40B4-BE49-F238E27FC236}">
                  <a16:creationId xmlns:a16="http://schemas.microsoft.com/office/drawing/2014/main" id="{3B9053DF-E1A4-EE9B-DC72-829342BFA872}"/>
                </a:ext>
              </a:extLst>
            </p:cNvPr>
            <p:cNvSpPr txBox="1"/>
            <p:nvPr/>
          </p:nvSpPr>
          <p:spPr>
            <a:xfrm>
              <a:off x="8693282" y="1923456"/>
              <a:ext cx="1523208" cy="400110"/>
            </a:xfrm>
            <a:prstGeom prst="rect">
              <a:avLst/>
            </a:prstGeom>
            <a:noFill/>
          </p:spPr>
          <p:txBody>
            <a:bodyPr wrap="square" rtlCol="0">
              <a:spAutoFit/>
            </a:bodyPr>
            <a:lstStyle/>
            <a:p>
              <a:r>
                <a:rPr lang="en-AU" sz="2000" b="1" dirty="0"/>
                <a:t>Machines</a:t>
              </a:r>
            </a:p>
          </p:txBody>
        </p:sp>
        <p:cxnSp>
          <p:nvCxnSpPr>
            <p:cNvPr id="92" name="Straight Arrow Connector 91">
              <a:extLst>
                <a:ext uri="{FF2B5EF4-FFF2-40B4-BE49-F238E27FC236}">
                  <a16:creationId xmlns:a16="http://schemas.microsoft.com/office/drawing/2014/main" id="{7264BF5C-A3DE-DF75-778B-41807D02D097}"/>
                </a:ext>
              </a:extLst>
            </p:cNvPr>
            <p:cNvCxnSpPr>
              <a:cxnSpLocks/>
              <a:stCxn id="88" idx="3"/>
              <a:endCxn id="67" idx="1"/>
            </p:cNvCxnSpPr>
            <p:nvPr/>
          </p:nvCxnSpPr>
          <p:spPr>
            <a:xfrm flipV="1">
              <a:off x="3896497" y="2126581"/>
              <a:ext cx="1588112" cy="12515"/>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A4816680-A4AC-0867-DE11-1D48C006DF9E}"/>
                </a:ext>
              </a:extLst>
            </p:cNvPr>
            <p:cNvCxnSpPr>
              <a:cxnSpLocks/>
              <a:stCxn id="89" idx="1"/>
              <a:endCxn id="67" idx="3"/>
            </p:cNvCxnSpPr>
            <p:nvPr/>
          </p:nvCxnSpPr>
          <p:spPr>
            <a:xfrm flipH="1">
              <a:off x="6471198" y="2126580"/>
              <a:ext cx="1641536" cy="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559D785C-97AC-F6A0-C1D1-A5599617C79E}"/>
                </a:ext>
              </a:extLst>
            </p:cNvPr>
            <p:cNvSpPr txBox="1"/>
            <p:nvPr/>
          </p:nvSpPr>
          <p:spPr>
            <a:xfrm>
              <a:off x="3865995" y="1740447"/>
              <a:ext cx="1654710" cy="369332"/>
            </a:xfrm>
            <a:prstGeom prst="rect">
              <a:avLst/>
            </a:prstGeom>
            <a:noFill/>
          </p:spPr>
          <p:txBody>
            <a:bodyPr wrap="square" rtlCol="0">
              <a:spAutoFit/>
            </a:bodyPr>
            <a:lstStyle/>
            <a:p>
              <a:r>
                <a:rPr lang="en-AU" dirty="0"/>
                <a:t>Scan barcode</a:t>
              </a:r>
            </a:p>
          </p:txBody>
        </p:sp>
        <p:sp>
          <p:nvSpPr>
            <p:cNvPr id="103" name="TextBox 102">
              <a:extLst>
                <a:ext uri="{FF2B5EF4-FFF2-40B4-BE49-F238E27FC236}">
                  <a16:creationId xmlns:a16="http://schemas.microsoft.com/office/drawing/2014/main" id="{40C4D8FC-031E-E61C-5977-22BC5797ADF0}"/>
                </a:ext>
              </a:extLst>
            </p:cNvPr>
            <p:cNvSpPr txBox="1"/>
            <p:nvPr/>
          </p:nvSpPr>
          <p:spPr>
            <a:xfrm>
              <a:off x="6570969" y="1750896"/>
              <a:ext cx="1654710" cy="369332"/>
            </a:xfrm>
            <a:prstGeom prst="rect">
              <a:avLst/>
            </a:prstGeom>
            <a:noFill/>
          </p:spPr>
          <p:txBody>
            <a:bodyPr wrap="square" rtlCol="0">
              <a:spAutoFit/>
            </a:bodyPr>
            <a:lstStyle/>
            <a:p>
              <a:r>
                <a:rPr lang="en-AU" dirty="0"/>
                <a:t>Scan barcode</a:t>
              </a:r>
            </a:p>
          </p:txBody>
        </p:sp>
        <p:cxnSp>
          <p:nvCxnSpPr>
            <p:cNvPr id="104" name="Straight Arrow Connector 103">
              <a:extLst>
                <a:ext uri="{FF2B5EF4-FFF2-40B4-BE49-F238E27FC236}">
                  <a16:creationId xmlns:a16="http://schemas.microsoft.com/office/drawing/2014/main" id="{4554AA7B-945B-3583-23DB-98C70929F41C}"/>
                </a:ext>
              </a:extLst>
            </p:cNvPr>
            <p:cNvCxnSpPr>
              <a:cxnSpLocks/>
              <a:stCxn id="67" idx="2"/>
            </p:cNvCxnSpPr>
            <p:nvPr/>
          </p:nvCxnSpPr>
          <p:spPr>
            <a:xfrm flipH="1">
              <a:off x="5974540" y="2619875"/>
              <a:ext cx="3364" cy="637554"/>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F056B273-8394-AF4F-1AA4-7737FEE39576}"/>
                </a:ext>
              </a:extLst>
            </p:cNvPr>
            <p:cNvSpPr txBox="1"/>
            <p:nvPr/>
          </p:nvSpPr>
          <p:spPr>
            <a:xfrm>
              <a:off x="6053999" y="2476388"/>
              <a:ext cx="1654710" cy="369332"/>
            </a:xfrm>
            <a:prstGeom prst="rect">
              <a:avLst/>
            </a:prstGeom>
            <a:noFill/>
          </p:spPr>
          <p:txBody>
            <a:bodyPr wrap="square" rtlCol="0">
              <a:spAutoFit/>
            </a:bodyPr>
            <a:lstStyle/>
            <a:p>
              <a:r>
                <a:rPr lang="en-AU" dirty="0"/>
                <a:t>Get passport</a:t>
              </a:r>
            </a:p>
          </p:txBody>
        </p:sp>
      </p:grpSp>
      <p:grpSp>
        <p:nvGrpSpPr>
          <p:cNvPr id="125" name="Group 124">
            <a:extLst>
              <a:ext uri="{FF2B5EF4-FFF2-40B4-BE49-F238E27FC236}">
                <a16:creationId xmlns:a16="http://schemas.microsoft.com/office/drawing/2014/main" id="{C6731999-51AE-AAFA-3283-52D3FDF44548}"/>
              </a:ext>
            </a:extLst>
          </p:cNvPr>
          <p:cNvGrpSpPr/>
          <p:nvPr/>
        </p:nvGrpSpPr>
        <p:grpSpPr>
          <a:xfrm>
            <a:off x="400653" y="3274336"/>
            <a:ext cx="4065003" cy="3377816"/>
            <a:chOff x="400653" y="3274336"/>
            <a:chExt cx="4065003" cy="3377816"/>
          </a:xfrm>
        </p:grpSpPr>
        <p:grpSp>
          <p:nvGrpSpPr>
            <p:cNvPr id="58" name="Group 57">
              <a:extLst>
                <a:ext uri="{FF2B5EF4-FFF2-40B4-BE49-F238E27FC236}">
                  <a16:creationId xmlns:a16="http://schemas.microsoft.com/office/drawing/2014/main" id="{C6E5FFA2-52D8-EBDD-14E6-CE4D9885172B}"/>
                </a:ext>
              </a:extLst>
            </p:cNvPr>
            <p:cNvGrpSpPr/>
            <p:nvPr/>
          </p:nvGrpSpPr>
          <p:grpSpPr>
            <a:xfrm>
              <a:off x="552923" y="3835895"/>
              <a:ext cx="2587438" cy="2816257"/>
              <a:chOff x="9952798" y="3204815"/>
              <a:chExt cx="3309000" cy="4304230"/>
            </a:xfrm>
          </p:grpSpPr>
          <p:sp>
            <p:nvSpPr>
              <p:cNvPr id="61" name="Rounded Rectangle 60">
                <a:extLst>
                  <a:ext uri="{FF2B5EF4-FFF2-40B4-BE49-F238E27FC236}">
                    <a16:creationId xmlns:a16="http://schemas.microsoft.com/office/drawing/2014/main" id="{848A5FA5-1068-6459-CE9B-BA4E5EBC4E7F}"/>
                  </a:ext>
                </a:extLst>
              </p:cNvPr>
              <p:cNvSpPr/>
              <p:nvPr/>
            </p:nvSpPr>
            <p:spPr>
              <a:xfrm>
                <a:off x="9952798" y="3204815"/>
                <a:ext cx="3096418" cy="4037834"/>
              </a:xfrm>
              <a:prstGeom prst="roundRect">
                <a:avLst>
                  <a:gd name="adj" fmla="val 4449"/>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a:p>
            </p:txBody>
          </p:sp>
          <p:sp>
            <p:nvSpPr>
              <p:cNvPr id="63" name="Rounded Rectangle 62">
                <a:extLst>
                  <a:ext uri="{FF2B5EF4-FFF2-40B4-BE49-F238E27FC236}">
                    <a16:creationId xmlns:a16="http://schemas.microsoft.com/office/drawing/2014/main" id="{01980D7B-CCD2-5A8A-C4C6-60C95E586BBE}"/>
                  </a:ext>
                </a:extLst>
              </p:cNvPr>
              <p:cNvSpPr/>
              <p:nvPr/>
            </p:nvSpPr>
            <p:spPr>
              <a:xfrm>
                <a:off x="10699229" y="4509709"/>
                <a:ext cx="1966024"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Location ID</a:t>
                </a:r>
              </a:p>
            </p:txBody>
          </p:sp>
          <p:sp>
            <p:nvSpPr>
              <p:cNvPr id="64" name="Rounded Rectangle 63">
                <a:extLst>
                  <a:ext uri="{FF2B5EF4-FFF2-40B4-BE49-F238E27FC236}">
                    <a16:creationId xmlns:a16="http://schemas.microsoft.com/office/drawing/2014/main" id="{5351392B-1310-DCBE-3727-C40F1EA123ED}"/>
                  </a:ext>
                </a:extLst>
              </p:cNvPr>
              <p:cNvSpPr/>
              <p:nvPr/>
            </p:nvSpPr>
            <p:spPr>
              <a:xfrm>
                <a:off x="10684606" y="3626339"/>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Product ID</a:t>
                </a:r>
              </a:p>
            </p:txBody>
          </p:sp>
          <p:sp>
            <p:nvSpPr>
              <p:cNvPr id="65" name="Rounded Rectangle 64">
                <a:extLst>
                  <a:ext uri="{FF2B5EF4-FFF2-40B4-BE49-F238E27FC236}">
                    <a16:creationId xmlns:a16="http://schemas.microsoft.com/office/drawing/2014/main" id="{0E120525-175F-EEFB-4A03-E164AF66AB46}"/>
                  </a:ext>
                </a:extLst>
              </p:cNvPr>
              <p:cNvSpPr/>
              <p:nvPr/>
            </p:nvSpPr>
            <p:spPr>
              <a:xfrm>
                <a:off x="10684605" y="4065895"/>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Batch ID</a:t>
                </a:r>
              </a:p>
            </p:txBody>
          </p:sp>
          <p:sp>
            <p:nvSpPr>
              <p:cNvPr id="66" name="TextBox 65">
                <a:extLst>
                  <a:ext uri="{FF2B5EF4-FFF2-40B4-BE49-F238E27FC236}">
                    <a16:creationId xmlns:a16="http://schemas.microsoft.com/office/drawing/2014/main" id="{95876973-9F76-6F9A-5990-374370F183D6}"/>
                  </a:ext>
                </a:extLst>
              </p:cNvPr>
              <p:cNvSpPr txBox="1"/>
              <p:nvPr/>
            </p:nvSpPr>
            <p:spPr>
              <a:xfrm>
                <a:off x="10452710" y="3231165"/>
                <a:ext cx="2150731" cy="508408"/>
              </a:xfrm>
              <a:prstGeom prst="rect">
                <a:avLst/>
              </a:prstGeom>
              <a:noFill/>
            </p:spPr>
            <p:txBody>
              <a:bodyPr wrap="none" rtlCol="0">
                <a:spAutoFit/>
              </a:bodyPr>
              <a:lstStyle/>
              <a:p>
                <a:pPr algn="ctr"/>
                <a:r>
                  <a:rPr lang="en-AU" sz="1600" b="1" dirty="0">
                    <a:solidFill>
                      <a:schemeClr val="bg1"/>
                    </a:solidFill>
                  </a:rPr>
                  <a:t>Traceability Event</a:t>
                </a:r>
              </a:p>
            </p:txBody>
          </p:sp>
          <p:cxnSp>
            <p:nvCxnSpPr>
              <p:cNvPr id="70" name="Elbow Connector 69">
                <a:extLst>
                  <a:ext uri="{FF2B5EF4-FFF2-40B4-BE49-F238E27FC236}">
                    <a16:creationId xmlns:a16="http://schemas.microsoft.com/office/drawing/2014/main" id="{A867BA3B-B140-AB69-2E2E-98AF4E673894}"/>
                  </a:ext>
                </a:extLst>
              </p:cNvPr>
              <p:cNvCxnSpPr>
                <a:cxnSpLocks/>
                <a:stCxn id="64" idx="1"/>
              </p:cNvCxnSpPr>
              <p:nvPr/>
            </p:nvCxnSpPr>
            <p:spPr>
              <a:xfrm rot="10800000" flipV="1">
                <a:off x="10488055" y="3791113"/>
                <a:ext cx="196552" cy="718593"/>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Elbow Connector 70">
                <a:extLst>
                  <a:ext uri="{FF2B5EF4-FFF2-40B4-BE49-F238E27FC236}">
                    <a16:creationId xmlns:a16="http://schemas.microsoft.com/office/drawing/2014/main" id="{8C51CDCC-4AE3-F965-9F96-22BB66384AE8}"/>
                  </a:ext>
                </a:extLst>
              </p:cNvPr>
              <p:cNvCxnSpPr>
                <a:cxnSpLocks/>
                <a:stCxn id="65" idx="1"/>
              </p:cNvCxnSpPr>
              <p:nvPr/>
            </p:nvCxnSpPr>
            <p:spPr>
              <a:xfrm rot="10800000" flipV="1">
                <a:off x="10488055" y="4230670"/>
                <a:ext cx="196551" cy="824456"/>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Elbow Connector 71">
                <a:extLst>
                  <a:ext uri="{FF2B5EF4-FFF2-40B4-BE49-F238E27FC236}">
                    <a16:creationId xmlns:a16="http://schemas.microsoft.com/office/drawing/2014/main" id="{77EFD6D8-5B48-0BAD-9806-3CFE82215CDC}"/>
                  </a:ext>
                </a:extLst>
              </p:cNvPr>
              <p:cNvCxnSpPr>
                <a:cxnSpLocks/>
                <a:stCxn id="63" idx="1"/>
              </p:cNvCxnSpPr>
              <p:nvPr/>
            </p:nvCxnSpPr>
            <p:spPr>
              <a:xfrm rot="10800000" flipV="1">
                <a:off x="10497697" y="4674483"/>
                <a:ext cx="201533" cy="412219"/>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Elbow Connector 72">
                <a:extLst>
                  <a:ext uri="{FF2B5EF4-FFF2-40B4-BE49-F238E27FC236}">
                    <a16:creationId xmlns:a16="http://schemas.microsoft.com/office/drawing/2014/main" id="{F32BC922-4309-EA63-2BC2-7D20EDFF3B81}"/>
                  </a:ext>
                </a:extLst>
              </p:cNvPr>
              <p:cNvCxnSpPr>
                <a:cxnSpLocks/>
                <a:stCxn id="75" idx="1"/>
              </p:cNvCxnSpPr>
              <p:nvPr/>
            </p:nvCxnSpPr>
            <p:spPr>
              <a:xfrm rot="10800000">
                <a:off x="10497697" y="5344589"/>
                <a:ext cx="201532" cy="1086182"/>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Elbow Connector 73">
                <a:extLst>
                  <a:ext uri="{FF2B5EF4-FFF2-40B4-BE49-F238E27FC236}">
                    <a16:creationId xmlns:a16="http://schemas.microsoft.com/office/drawing/2014/main" id="{7F7B7133-2C89-D55B-4D82-FEEFC2BD76DE}"/>
                  </a:ext>
                </a:extLst>
              </p:cNvPr>
              <p:cNvCxnSpPr>
                <a:cxnSpLocks/>
                <a:stCxn id="76" idx="1"/>
              </p:cNvCxnSpPr>
              <p:nvPr/>
            </p:nvCxnSpPr>
            <p:spPr>
              <a:xfrm rot="10800000">
                <a:off x="10497697" y="5329343"/>
                <a:ext cx="205915" cy="661873"/>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Rounded Rectangle 74">
                <a:extLst>
                  <a:ext uri="{FF2B5EF4-FFF2-40B4-BE49-F238E27FC236}">
                    <a16:creationId xmlns:a16="http://schemas.microsoft.com/office/drawing/2014/main" id="{31EA52D6-351C-25E3-5044-768A24E5B270}"/>
                  </a:ext>
                </a:extLst>
              </p:cNvPr>
              <p:cNvSpPr/>
              <p:nvPr/>
            </p:nvSpPr>
            <p:spPr>
              <a:xfrm>
                <a:off x="10699229" y="6265997"/>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Shipping</a:t>
                </a:r>
              </a:p>
            </p:txBody>
          </p:sp>
          <p:sp>
            <p:nvSpPr>
              <p:cNvPr id="76" name="Rounded Rectangle 75">
                <a:extLst>
                  <a:ext uri="{FF2B5EF4-FFF2-40B4-BE49-F238E27FC236}">
                    <a16:creationId xmlns:a16="http://schemas.microsoft.com/office/drawing/2014/main" id="{67524C1E-5781-4420-4966-9572593A394A}"/>
                  </a:ext>
                </a:extLst>
              </p:cNvPr>
              <p:cNvSpPr/>
              <p:nvPr/>
            </p:nvSpPr>
            <p:spPr>
              <a:xfrm>
                <a:off x="10703611" y="5826441"/>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Packaging</a:t>
                </a:r>
              </a:p>
            </p:txBody>
          </p:sp>
          <p:sp>
            <p:nvSpPr>
              <p:cNvPr id="77" name="Rounded Rectangle 76">
                <a:extLst>
                  <a:ext uri="{FF2B5EF4-FFF2-40B4-BE49-F238E27FC236}">
                    <a16:creationId xmlns:a16="http://schemas.microsoft.com/office/drawing/2014/main" id="{C388ECE2-D094-E3DB-6DFE-0A227836371D}"/>
                  </a:ext>
                </a:extLst>
              </p:cNvPr>
              <p:cNvSpPr/>
              <p:nvPr/>
            </p:nvSpPr>
            <p:spPr>
              <a:xfrm>
                <a:off x="10351026" y="4991561"/>
                <a:ext cx="2314227"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Traceability Event</a:t>
                </a:r>
              </a:p>
            </p:txBody>
          </p:sp>
          <p:pic>
            <p:nvPicPr>
              <p:cNvPr id="78" name="Picture 6" descr="Digital Certificate Icon Vector Images (over 8,400)">
                <a:extLst>
                  <a:ext uri="{FF2B5EF4-FFF2-40B4-BE49-F238E27FC236}">
                    <a16:creationId xmlns:a16="http://schemas.microsoft.com/office/drawing/2014/main" id="{0E36A7B5-38E1-451F-9707-84FA34F76961}"/>
                  </a:ext>
                </a:extLst>
              </p:cNvPr>
              <p:cNvPicPr>
                <a:picLocks noChangeAspect="1" noChangeArrowheads="1"/>
              </p:cNvPicPr>
              <p:nvPr/>
            </p:nvPicPr>
            <p:blipFill rotWithShape="1">
              <a:blip r:embed="rId8">
                <a:duotone>
                  <a:schemeClr val="accent5">
                    <a:shade val="45000"/>
                    <a:satMod val="135000"/>
                  </a:schemeClr>
                  <a:prstClr val="white"/>
                </a:duotone>
                <a:extLst>
                  <a:ext uri="{28A0092B-C50C-407E-A947-70E740481C1C}">
                    <a14:useLocalDpi xmlns:a14="http://schemas.microsoft.com/office/drawing/2010/main" val="0"/>
                  </a:ext>
                </a:extLst>
              </a:blip>
              <a:srcRect l="49863" t="59405" r="15616" b="5527"/>
              <a:stretch/>
            </p:blipFill>
            <p:spPr bwMode="auto">
              <a:xfrm>
                <a:off x="12762055" y="6908398"/>
                <a:ext cx="499743" cy="600647"/>
              </a:xfrm>
              <a:prstGeom prst="ellipse">
                <a:avLst/>
              </a:prstGeom>
              <a:noFill/>
              <a:extLst>
                <a:ext uri="{909E8E84-426E-40DD-AFC4-6F175D3DCCD1}">
                  <a14:hiddenFill xmlns:a14="http://schemas.microsoft.com/office/drawing/2010/main">
                    <a:solidFill>
                      <a:srgbClr val="FFFFFF"/>
                    </a:solidFill>
                  </a14:hiddenFill>
                </a:ext>
              </a:extLst>
            </p:spPr>
          </p:pic>
          <p:sp>
            <p:nvSpPr>
              <p:cNvPr id="79" name="Rounded Rectangle 78">
                <a:extLst>
                  <a:ext uri="{FF2B5EF4-FFF2-40B4-BE49-F238E27FC236}">
                    <a16:creationId xmlns:a16="http://schemas.microsoft.com/office/drawing/2014/main" id="{FF029240-E019-27B6-DC37-217B6705F6E9}"/>
                  </a:ext>
                </a:extLst>
              </p:cNvPr>
              <p:cNvSpPr/>
              <p:nvPr/>
            </p:nvSpPr>
            <p:spPr>
              <a:xfrm>
                <a:off x="10684605" y="5403781"/>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Inspection</a:t>
                </a:r>
              </a:p>
            </p:txBody>
          </p:sp>
          <p:sp>
            <p:nvSpPr>
              <p:cNvPr id="80" name="Rounded Rectangle 79">
                <a:extLst>
                  <a:ext uri="{FF2B5EF4-FFF2-40B4-BE49-F238E27FC236}">
                    <a16:creationId xmlns:a16="http://schemas.microsoft.com/office/drawing/2014/main" id="{64B3CB31-EF12-E71D-0140-AD280AFA8BEB}"/>
                  </a:ext>
                </a:extLst>
              </p:cNvPr>
              <p:cNvSpPr/>
              <p:nvPr/>
            </p:nvSpPr>
            <p:spPr>
              <a:xfrm>
                <a:off x="10703610" y="6678695"/>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Manufacturing</a:t>
                </a:r>
              </a:p>
            </p:txBody>
          </p:sp>
          <p:cxnSp>
            <p:nvCxnSpPr>
              <p:cNvPr id="81" name="Elbow Connector 80">
                <a:extLst>
                  <a:ext uri="{FF2B5EF4-FFF2-40B4-BE49-F238E27FC236}">
                    <a16:creationId xmlns:a16="http://schemas.microsoft.com/office/drawing/2014/main" id="{C69E7639-9D13-1A0A-5E2A-A28EEAEBDFE2}"/>
                  </a:ext>
                </a:extLst>
              </p:cNvPr>
              <p:cNvCxnSpPr>
                <a:cxnSpLocks/>
                <a:stCxn id="79" idx="1"/>
              </p:cNvCxnSpPr>
              <p:nvPr/>
            </p:nvCxnSpPr>
            <p:spPr>
              <a:xfrm rot="10800000">
                <a:off x="10497701" y="5191769"/>
                <a:ext cx="186905" cy="376786"/>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Elbow Connector 81">
                <a:extLst>
                  <a:ext uri="{FF2B5EF4-FFF2-40B4-BE49-F238E27FC236}">
                    <a16:creationId xmlns:a16="http://schemas.microsoft.com/office/drawing/2014/main" id="{ABE0888F-EA97-355B-82A3-3A26A640DCD0}"/>
                  </a:ext>
                </a:extLst>
              </p:cNvPr>
              <p:cNvCxnSpPr>
                <a:cxnSpLocks/>
                <a:stCxn id="80" idx="1"/>
              </p:cNvCxnSpPr>
              <p:nvPr/>
            </p:nvCxnSpPr>
            <p:spPr>
              <a:xfrm rot="10800000">
                <a:off x="10488056" y="5280707"/>
                <a:ext cx="215555" cy="1562762"/>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11" name="Straight Arrow Connector 110">
              <a:extLst>
                <a:ext uri="{FF2B5EF4-FFF2-40B4-BE49-F238E27FC236}">
                  <a16:creationId xmlns:a16="http://schemas.microsoft.com/office/drawing/2014/main" id="{9FEC9C25-0CA9-C00D-ED34-A5A7401BC393}"/>
                </a:ext>
              </a:extLst>
            </p:cNvPr>
            <p:cNvCxnSpPr>
              <a:cxnSpLocks/>
              <a:stCxn id="12" idx="1"/>
            </p:cNvCxnSpPr>
            <p:nvPr/>
          </p:nvCxnSpPr>
          <p:spPr>
            <a:xfrm flipH="1">
              <a:off x="2974135" y="4848423"/>
              <a:ext cx="1253836" cy="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8C797867-2A6C-335F-C58F-0A9280E49535}"/>
                </a:ext>
              </a:extLst>
            </p:cNvPr>
            <p:cNvSpPr txBox="1"/>
            <p:nvPr/>
          </p:nvSpPr>
          <p:spPr>
            <a:xfrm>
              <a:off x="2968637" y="4475733"/>
              <a:ext cx="1497019" cy="338554"/>
            </a:xfrm>
            <a:prstGeom prst="rect">
              <a:avLst/>
            </a:prstGeom>
            <a:noFill/>
          </p:spPr>
          <p:txBody>
            <a:bodyPr wrap="square" rtlCol="0">
              <a:spAutoFit/>
            </a:bodyPr>
            <a:lstStyle/>
            <a:p>
              <a:r>
                <a:rPr lang="en-AU" sz="1600" dirty="0"/>
                <a:t>Follow links</a:t>
              </a:r>
            </a:p>
          </p:txBody>
        </p:sp>
        <p:sp>
          <p:nvSpPr>
            <p:cNvPr id="119" name="TextBox 118">
              <a:extLst>
                <a:ext uri="{FF2B5EF4-FFF2-40B4-BE49-F238E27FC236}">
                  <a16:creationId xmlns:a16="http://schemas.microsoft.com/office/drawing/2014/main" id="{43499B48-0DFB-2EEF-754A-60C003C9FEB5}"/>
                </a:ext>
              </a:extLst>
            </p:cNvPr>
            <p:cNvSpPr txBox="1"/>
            <p:nvPr/>
          </p:nvSpPr>
          <p:spPr>
            <a:xfrm>
              <a:off x="400653" y="3274336"/>
              <a:ext cx="2394214" cy="523220"/>
            </a:xfrm>
            <a:prstGeom prst="rect">
              <a:avLst/>
            </a:prstGeom>
            <a:noFill/>
          </p:spPr>
          <p:txBody>
            <a:bodyPr wrap="square" rtlCol="0">
              <a:spAutoFit/>
            </a:bodyPr>
            <a:lstStyle/>
            <a:p>
              <a:r>
                <a:rPr lang="en-AU" sz="2800" b="1" dirty="0"/>
                <a:t>Traceability</a:t>
              </a:r>
            </a:p>
          </p:txBody>
        </p:sp>
      </p:grpSp>
      <p:grpSp>
        <p:nvGrpSpPr>
          <p:cNvPr id="126" name="Group 125">
            <a:extLst>
              <a:ext uri="{FF2B5EF4-FFF2-40B4-BE49-F238E27FC236}">
                <a16:creationId xmlns:a16="http://schemas.microsoft.com/office/drawing/2014/main" id="{661DE7EF-E5D4-C9AE-D856-6981D570A7FC}"/>
              </a:ext>
            </a:extLst>
          </p:cNvPr>
          <p:cNvGrpSpPr/>
          <p:nvPr/>
        </p:nvGrpSpPr>
        <p:grpSpPr>
          <a:xfrm>
            <a:off x="7257648" y="3145736"/>
            <a:ext cx="4181130" cy="3452709"/>
            <a:chOff x="7257648" y="3145736"/>
            <a:chExt cx="4181130" cy="3452709"/>
          </a:xfrm>
        </p:grpSpPr>
        <p:grpSp>
          <p:nvGrpSpPr>
            <p:cNvPr id="60" name="Group 59">
              <a:extLst>
                <a:ext uri="{FF2B5EF4-FFF2-40B4-BE49-F238E27FC236}">
                  <a16:creationId xmlns:a16="http://schemas.microsoft.com/office/drawing/2014/main" id="{420E7C0C-514E-A6CB-DF22-F052A3751307}"/>
                </a:ext>
              </a:extLst>
            </p:cNvPr>
            <p:cNvGrpSpPr/>
            <p:nvPr/>
          </p:nvGrpSpPr>
          <p:grpSpPr>
            <a:xfrm>
              <a:off x="8588232" y="3712264"/>
              <a:ext cx="2743726" cy="2798544"/>
              <a:chOff x="4421093" y="2245974"/>
              <a:chExt cx="3430824" cy="4037834"/>
            </a:xfrm>
          </p:grpSpPr>
          <p:sp>
            <p:nvSpPr>
              <p:cNvPr id="3" name="Rounded Rectangle 2">
                <a:extLst>
                  <a:ext uri="{FF2B5EF4-FFF2-40B4-BE49-F238E27FC236}">
                    <a16:creationId xmlns:a16="http://schemas.microsoft.com/office/drawing/2014/main" id="{799780FF-8C1B-86F8-0008-A97568159C23}"/>
                  </a:ext>
                </a:extLst>
              </p:cNvPr>
              <p:cNvSpPr/>
              <p:nvPr/>
            </p:nvSpPr>
            <p:spPr>
              <a:xfrm>
                <a:off x="4431881" y="2245974"/>
                <a:ext cx="3420036" cy="4037834"/>
              </a:xfrm>
              <a:prstGeom prst="roundRect">
                <a:avLst>
                  <a:gd name="adj" fmla="val 4449"/>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00"/>
              </a:p>
            </p:txBody>
          </p:sp>
          <p:sp>
            <p:nvSpPr>
              <p:cNvPr id="5" name="Rounded Rectangle 4">
                <a:extLst>
                  <a:ext uri="{FF2B5EF4-FFF2-40B4-BE49-F238E27FC236}">
                    <a16:creationId xmlns:a16="http://schemas.microsoft.com/office/drawing/2014/main" id="{10DC3A08-CC31-E8F8-C4DA-7BC1CB41A4AE}"/>
                  </a:ext>
                </a:extLst>
              </p:cNvPr>
              <p:cNvSpPr/>
              <p:nvPr/>
            </p:nvSpPr>
            <p:spPr>
              <a:xfrm>
                <a:off x="4937432" y="3550868"/>
                <a:ext cx="2328814"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Conformity Attestation</a:t>
                </a:r>
              </a:p>
            </p:txBody>
          </p:sp>
          <p:sp>
            <p:nvSpPr>
              <p:cNvPr id="6" name="Rounded Rectangle 5">
                <a:extLst>
                  <a:ext uri="{FF2B5EF4-FFF2-40B4-BE49-F238E27FC236}">
                    <a16:creationId xmlns:a16="http://schemas.microsoft.com/office/drawing/2014/main" id="{771D85A3-85A3-8C10-E2E4-7B0BC4230489}"/>
                  </a:ext>
                </a:extLst>
              </p:cNvPr>
              <p:cNvSpPr/>
              <p:nvPr/>
            </p:nvSpPr>
            <p:spPr>
              <a:xfrm>
                <a:off x="5275407" y="3961618"/>
                <a:ext cx="1990839"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Assessment Body</a:t>
                </a:r>
              </a:p>
            </p:txBody>
          </p:sp>
          <p:sp>
            <p:nvSpPr>
              <p:cNvPr id="7" name="Rounded Rectangle 6">
                <a:extLst>
                  <a:ext uri="{FF2B5EF4-FFF2-40B4-BE49-F238E27FC236}">
                    <a16:creationId xmlns:a16="http://schemas.microsoft.com/office/drawing/2014/main" id="{95C9D7AF-420B-FA18-AD8C-8196ECCAB8DE}"/>
                  </a:ext>
                </a:extLst>
              </p:cNvPr>
              <p:cNvSpPr/>
              <p:nvPr/>
            </p:nvSpPr>
            <p:spPr>
              <a:xfrm>
                <a:off x="5285599" y="2667498"/>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Accreditation</a:t>
                </a:r>
              </a:p>
            </p:txBody>
          </p:sp>
          <p:sp>
            <p:nvSpPr>
              <p:cNvPr id="8" name="Rounded Rectangle 7">
                <a:extLst>
                  <a:ext uri="{FF2B5EF4-FFF2-40B4-BE49-F238E27FC236}">
                    <a16:creationId xmlns:a16="http://schemas.microsoft.com/office/drawing/2014/main" id="{2993D44F-4E4E-A2CB-97AF-2F52C370BAE8}"/>
                  </a:ext>
                </a:extLst>
              </p:cNvPr>
              <p:cNvSpPr/>
              <p:nvPr/>
            </p:nvSpPr>
            <p:spPr>
              <a:xfrm>
                <a:off x="5285598" y="3107054"/>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Scheme or Regulation</a:t>
                </a:r>
              </a:p>
            </p:txBody>
          </p:sp>
          <p:sp>
            <p:nvSpPr>
              <p:cNvPr id="9" name="TextBox 8">
                <a:extLst>
                  <a:ext uri="{FF2B5EF4-FFF2-40B4-BE49-F238E27FC236}">
                    <a16:creationId xmlns:a16="http://schemas.microsoft.com/office/drawing/2014/main" id="{FE6C3780-A242-CE12-A62E-8A72F72CF8A0}"/>
                  </a:ext>
                </a:extLst>
              </p:cNvPr>
              <p:cNvSpPr txBox="1"/>
              <p:nvPr/>
            </p:nvSpPr>
            <p:spPr>
              <a:xfrm>
                <a:off x="4421093" y="2272324"/>
                <a:ext cx="3415959" cy="444071"/>
              </a:xfrm>
              <a:prstGeom prst="rect">
                <a:avLst/>
              </a:prstGeom>
              <a:noFill/>
            </p:spPr>
            <p:txBody>
              <a:bodyPr wrap="none" rtlCol="0">
                <a:spAutoFit/>
              </a:bodyPr>
              <a:lstStyle/>
              <a:p>
                <a:pPr algn="ctr"/>
                <a:r>
                  <a:rPr lang="en-AU" sz="1400" b="1" dirty="0">
                    <a:solidFill>
                      <a:schemeClr val="bg1"/>
                    </a:solidFill>
                  </a:rPr>
                  <a:t>Digital Conformity Credential</a:t>
                </a:r>
              </a:p>
            </p:txBody>
          </p:sp>
          <p:cxnSp>
            <p:nvCxnSpPr>
              <p:cNvPr id="10" name="Elbow Connector 9">
                <a:extLst>
                  <a:ext uri="{FF2B5EF4-FFF2-40B4-BE49-F238E27FC236}">
                    <a16:creationId xmlns:a16="http://schemas.microsoft.com/office/drawing/2014/main" id="{50F437C8-4D81-CD43-09C4-3067F5045B73}"/>
                  </a:ext>
                </a:extLst>
              </p:cNvPr>
              <p:cNvCxnSpPr>
                <a:cxnSpLocks/>
                <a:stCxn id="7" idx="1"/>
              </p:cNvCxnSpPr>
              <p:nvPr/>
            </p:nvCxnSpPr>
            <p:spPr>
              <a:xfrm rot="10800000" flipV="1">
                <a:off x="5089048" y="2832272"/>
                <a:ext cx="196552" cy="718593"/>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Elbow Connector 10">
                <a:extLst>
                  <a:ext uri="{FF2B5EF4-FFF2-40B4-BE49-F238E27FC236}">
                    <a16:creationId xmlns:a16="http://schemas.microsoft.com/office/drawing/2014/main" id="{D352D9A7-6087-C310-1F8A-26B9BBF34AFB}"/>
                  </a:ext>
                </a:extLst>
              </p:cNvPr>
              <p:cNvCxnSpPr>
                <a:cxnSpLocks/>
                <a:stCxn id="8" idx="1"/>
              </p:cNvCxnSpPr>
              <p:nvPr/>
            </p:nvCxnSpPr>
            <p:spPr>
              <a:xfrm rot="10800000" flipV="1">
                <a:off x="5089046" y="3271829"/>
                <a:ext cx="196552" cy="329549"/>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B78E6347-4957-011F-AB60-37D35BD13400}"/>
                  </a:ext>
                </a:extLst>
              </p:cNvPr>
              <p:cNvCxnSpPr>
                <a:cxnSpLocks/>
                <a:stCxn id="6" idx="1"/>
              </p:cNvCxnSpPr>
              <p:nvPr/>
            </p:nvCxnSpPr>
            <p:spPr>
              <a:xfrm rot="10800000">
                <a:off x="5074270" y="3798853"/>
                <a:ext cx="201136" cy="327540"/>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Elbow Connector 21">
                <a:extLst>
                  <a:ext uri="{FF2B5EF4-FFF2-40B4-BE49-F238E27FC236}">
                    <a16:creationId xmlns:a16="http://schemas.microsoft.com/office/drawing/2014/main" id="{67717C6A-9C0C-96B9-547B-92862767183E}"/>
                  </a:ext>
                </a:extLst>
              </p:cNvPr>
              <p:cNvCxnSpPr>
                <a:cxnSpLocks/>
                <a:stCxn id="29" idx="1"/>
              </p:cNvCxnSpPr>
              <p:nvPr/>
            </p:nvCxnSpPr>
            <p:spPr>
              <a:xfrm rot="10800000">
                <a:off x="5074270" y="4816549"/>
                <a:ext cx="225953" cy="1098885"/>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389FDF4B-B7A6-74C4-5E8B-9763287107BF}"/>
                  </a:ext>
                </a:extLst>
              </p:cNvPr>
              <p:cNvCxnSpPr>
                <a:cxnSpLocks/>
                <a:stCxn id="48" idx="1"/>
              </p:cNvCxnSpPr>
              <p:nvPr/>
            </p:nvCxnSpPr>
            <p:spPr>
              <a:xfrm rot="10800000">
                <a:off x="5103470" y="4782444"/>
                <a:ext cx="201135" cy="249931"/>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Elbow Connector 24">
                <a:extLst>
                  <a:ext uri="{FF2B5EF4-FFF2-40B4-BE49-F238E27FC236}">
                    <a16:creationId xmlns:a16="http://schemas.microsoft.com/office/drawing/2014/main" id="{8E179B0F-2BE0-C317-8461-0624C9CB9C0A}"/>
                  </a:ext>
                </a:extLst>
              </p:cNvPr>
              <p:cNvCxnSpPr>
                <a:cxnSpLocks/>
                <a:stCxn id="51" idx="1"/>
                <a:endCxn id="5" idx="1"/>
              </p:cNvCxnSpPr>
              <p:nvPr/>
            </p:nvCxnSpPr>
            <p:spPr>
              <a:xfrm rot="10800000">
                <a:off x="4937433" y="3715642"/>
                <a:ext cx="26994" cy="854932"/>
              </a:xfrm>
              <a:prstGeom prst="bentConnector3">
                <a:avLst>
                  <a:gd name="adj1" fmla="val 1072559"/>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Rounded Rectangle 27">
                <a:extLst>
                  <a:ext uri="{FF2B5EF4-FFF2-40B4-BE49-F238E27FC236}">
                    <a16:creationId xmlns:a16="http://schemas.microsoft.com/office/drawing/2014/main" id="{CBFB251F-4AF6-601F-E83A-B88F03C9BD93}"/>
                  </a:ext>
                </a:extLst>
              </p:cNvPr>
              <p:cNvSpPr/>
              <p:nvPr/>
            </p:nvSpPr>
            <p:spPr>
              <a:xfrm>
                <a:off x="5369226" y="5810949"/>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100" i="1" dirty="0">
                  <a:solidFill>
                    <a:schemeClr val="accent6">
                      <a:lumMod val="50000"/>
                    </a:schemeClr>
                  </a:solidFill>
                </a:endParaRPr>
              </a:p>
            </p:txBody>
          </p:sp>
          <p:sp>
            <p:nvSpPr>
              <p:cNvPr id="29" name="Rounded Rectangle 28">
                <a:extLst>
                  <a:ext uri="{FF2B5EF4-FFF2-40B4-BE49-F238E27FC236}">
                    <a16:creationId xmlns:a16="http://schemas.microsoft.com/office/drawing/2014/main" id="{C41C85D1-D704-41C9-BF90-806F9FAF0FA2}"/>
                  </a:ext>
                </a:extLst>
              </p:cNvPr>
              <p:cNvSpPr/>
              <p:nvPr/>
            </p:nvSpPr>
            <p:spPr>
              <a:xfrm>
                <a:off x="5300222" y="5750659"/>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Assessed values</a:t>
                </a:r>
              </a:p>
            </p:txBody>
          </p:sp>
          <p:sp>
            <p:nvSpPr>
              <p:cNvPr id="47" name="Rounded Rectangle 46">
                <a:extLst>
                  <a:ext uri="{FF2B5EF4-FFF2-40B4-BE49-F238E27FC236}">
                    <a16:creationId xmlns:a16="http://schemas.microsoft.com/office/drawing/2014/main" id="{4333241B-DF59-9711-729D-80E455078528}"/>
                  </a:ext>
                </a:extLst>
              </p:cNvPr>
              <p:cNvSpPr/>
              <p:nvPr/>
            </p:nvSpPr>
            <p:spPr>
              <a:xfrm>
                <a:off x="5367520" y="4938044"/>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100" i="1" dirty="0">
                  <a:solidFill>
                    <a:schemeClr val="accent6">
                      <a:lumMod val="50000"/>
                    </a:schemeClr>
                  </a:solidFill>
                </a:endParaRPr>
              </a:p>
            </p:txBody>
          </p:sp>
          <p:sp>
            <p:nvSpPr>
              <p:cNvPr id="48" name="Rounded Rectangle 47">
                <a:extLst>
                  <a:ext uri="{FF2B5EF4-FFF2-40B4-BE49-F238E27FC236}">
                    <a16:creationId xmlns:a16="http://schemas.microsoft.com/office/drawing/2014/main" id="{9255CC1D-288D-854F-61D7-FA478F46019A}"/>
                  </a:ext>
                </a:extLst>
              </p:cNvPr>
              <p:cNvSpPr/>
              <p:nvPr/>
            </p:nvSpPr>
            <p:spPr>
              <a:xfrm>
                <a:off x="5304604" y="4867600"/>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Products / Facilities</a:t>
                </a:r>
              </a:p>
            </p:txBody>
          </p:sp>
          <p:sp>
            <p:nvSpPr>
              <p:cNvPr id="49" name="Rounded Rectangle 48">
                <a:extLst>
                  <a:ext uri="{FF2B5EF4-FFF2-40B4-BE49-F238E27FC236}">
                    <a16:creationId xmlns:a16="http://schemas.microsoft.com/office/drawing/2014/main" id="{F04A7041-4605-7790-F9B8-1CDA02BC7F8D}"/>
                  </a:ext>
                </a:extLst>
              </p:cNvPr>
              <p:cNvSpPr/>
              <p:nvPr/>
            </p:nvSpPr>
            <p:spPr>
              <a:xfrm>
                <a:off x="5025615" y="4471722"/>
                <a:ext cx="2314227"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100" i="1" dirty="0">
                  <a:solidFill>
                    <a:schemeClr val="accent6">
                      <a:lumMod val="50000"/>
                    </a:schemeClr>
                  </a:solidFill>
                </a:endParaRPr>
              </a:p>
            </p:txBody>
          </p:sp>
          <p:sp>
            <p:nvSpPr>
              <p:cNvPr id="51" name="Rounded Rectangle 50">
                <a:extLst>
                  <a:ext uri="{FF2B5EF4-FFF2-40B4-BE49-F238E27FC236}">
                    <a16:creationId xmlns:a16="http://schemas.microsoft.com/office/drawing/2014/main" id="{661230B8-3395-DCDC-1512-5C09F87BD661}"/>
                  </a:ext>
                </a:extLst>
              </p:cNvPr>
              <p:cNvSpPr/>
              <p:nvPr/>
            </p:nvSpPr>
            <p:spPr>
              <a:xfrm>
                <a:off x="4964426" y="4405799"/>
                <a:ext cx="2314227"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Conformity Assessment</a:t>
                </a:r>
              </a:p>
            </p:txBody>
          </p:sp>
          <p:cxnSp>
            <p:nvCxnSpPr>
              <p:cNvPr id="52" name="Elbow Connector 51">
                <a:extLst>
                  <a:ext uri="{FF2B5EF4-FFF2-40B4-BE49-F238E27FC236}">
                    <a16:creationId xmlns:a16="http://schemas.microsoft.com/office/drawing/2014/main" id="{93C308C2-7BD2-BF50-8326-2DC4F2BA6FA1}"/>
                  </a:ext>
                </a:extLst>
              </p:cNvPr>
              <p:cNvCxnSpPr>
                <a:cxnSpLocks/>
                <a:stCxn id="8" idx="3"/>
                <a:endCxn id="56" idx="3"/>
              </p:cNvCxnSpPr>
              <p:nvPr/>
            </p:nvCxnSpPr>
            <p:spPr>
              <a:xfrm>
                <a:off x="7266246" y="3271829"/>
                <a:ext cx="19925" cy="2206611"/>
              </a:xfrm>
              <a:prstGeom prst="bentConnector3">
                <a:avLst>
                  <a:gd name="adj1" fmla="val 124730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Rounded Rectangle 54">
                <a:extLst>
                  <a:ext uri="{FF2B5EF4-FFF2-40B4-BE49-F238E27FC236}">
                    <a16:creationId xmlns:a16="http://schemas.microsoft.com/office/drawing/2014/main" id="{23BBFFE5-5F58-DE28-1F7B-29DCF7352F6B}"/>
                  </a:ext>
                </a:extLst>
              </p:cNvPr>
              <p:cNvSpPr/>
              <p:nvPr/>
            </p:nvSpPr>
            <p:spPr>
              <a:xfrm>
                <a:off x="5370656" y="5384110"/>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100" i="1" dirty="0">
                  <a:solidFill>
                    <a:schemeClr val="accent6">
                      <a:lumMod val="50000"/>
                    </a:schemeClr>
                  </a:solidFill>
                </a:endParaRPr>
              </a:p>
            </p:txBody>
          </p:sp>
          <p:sp>
            <p:nvSpPr>
              <p:cNvPr id="56" name="Rounded Rectangle 55">
                <a:extLst>
                  <a:ext uri="{FF2B5EF4-FFF2-40B4-BE49-F238E27FC236}">
                    <a16:creationId xmlns:a16="http://schemas.microsoft.com/office/drawing/2014/main" id="{13BD7C5B-17F8-E9ED-D9FE-CCE14284280A}"/>
                  </a:ext>
                </a:extLst>
              </p:cNvPr>
              <p:cNvSpPr/>
              <p:nvPr/>
            </p:nvSpPr>
            <p:spPr>
              <a:xfrm>
                <a:off x="5307740" y="5313666"/>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200" dirty="0">
                    <a:solidFill>
                      <a:schemeClr val="accent6">
                        <a:lumMod val="50000"/>
                      </a:schemeClr>
                    </a:solidFill>
                  </a:rPr>
                  <a:t>Criteria / Metrics</a:t>
                </a:r>
              </a:p>
            </p:txBody>
          </p:sp>
          <p:cxnSp>
            <p:nvCxnSpPr>
              <p:cNvPr id="59" name="Elbow Connector 58">
                <a:extLst>
                  <a:ext uri="{FF2B5EF4-FFF2-40B4-BE49-F238E27FC236}">
                    <a16:creationId xmlns:a16="http://schemas.microsoft.com/office/drawing/2014/main" id="{061C6ADA-628F-DA0E-E2C2-DF8D9A0CE126}"/>
                  </a:ext>
                </a:extLst>
              </p:cNvPr>
              <p:cNvCxnSpPr>
                <a:cxnSpLocks/>
                <a:stCxn id="56" idx="1"/>
              </p:cNvCxnSpPr>
              <p:nvPr/>
            </p:nvCxnSpPr>
            <p:spPr>
              <a:xfrm rot="10800000">
                <a:off x="5092280" y="4756362"/>
                <a:ext cx="215460" cy="722079"/>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62" name="Picture 6" descr="Digital Certificate Icon Vector Images (over 8,400)">
              <a:extLst>
                <a:ext uri="{FF2B5EF4-FFF2-40B4-BE49-F238E27FC236}">
                  <a16:creationId xmlns:a16="http://schemas.microsoft.com/office/drawing/2014/main" id="{63E7B577-835F-08E4-0806-FBC422937A4C}"/>
                </a:ext>
              </a:extLst>
            </p:cNvPr>
            <p:cNvPicPr>
              <a:picLocks noChangeAspect="1" noChangeArrowheads="1"/>
            </p:cNvPicPr>
            <p:nvPr/>
          </p:nvPicPr>
          <p:blipFill rotWithShape="1">
            <a:blip r:embed="rId8">
              <a:duotone>
                <a:schemeClr val="accent4">
                  <a:shade val="45000"/>
                  <a:satMod val="135000"/>
                </a:schemeClr>
                <a:prstClr val="white"/>
              </a:duotone>
              <a:extLst>
                <a:ext uri="{28A0092B-C50C-407E-A947-70E740481C1C}">
                  <a14:useLocalDpi xmlns:a14="http://schemas.microsoft.com/office/drawing/2010/main" val="0"/>
                </a:ext>
              </a:extLst>
            </a:blip>
            <a:srcRect l="49863" t="59405" r="15616" b="5527"/>
            <a:stretch/>
          </p:blipFill>
          <p:spPr bwMode="auto">
            <a:xfrm>
              <a:off x="11061650" y="6227572"/>
              <a:ext cx="377128" cy="370873"/>
            </a:xfrm>
            <a:prstGeom prst="ellipse">
              <a:avLst/>
            </a:prstGeom>
            <a:noFill/>
            <a:extLst>
              <a:ext uri="{909E8E84-426E-40DD-AFC4-6F175D3DCCD1}">
                <a14:hiddenFill xmlns:a14="http://schemas.microsoft.com/office/drawing/2010/main">
                  <a:solidFill>
                    <a:srgbClr val="FFFFFF"/>
                  </a:solidFill>
                </a14:hiddenFill>
              </a:ext>
            </a:extLst>
          </p:spPr>
        </p:pic>
        <p:cxnSp>
          <p:nvCxnSpPr>
            <p:cNvPr id="108" name="Straight Arrow Connector 107">
              <a:extLst>
                <a:ext uri="{FF2B5EF4-FFF2-40B4-BE49-F238E27FC236}">
                  <a16:creationId xmlns:a16="http://schemas.microsoft.com/office/drawing/2014/main" id="{4FC8B60F-44D5-DE10-3A21-B3E52442B070}"/>
                </a:ext>
              </a:extLst>
            </p:cNvPr>
            <p:cNvCxnSpPr>
              <a:cxnSpLocks/>
              <a:stCxn id="12" idx="3"/>
            </p:cNvCxnSpPr>
            <p:nvPr/>
          </p:nvCxnSpPr>
          <p:spPr>
            <a:xfrm>
              <a:off x="7257648" y="4848423"/>
              <a:ext cx="1339212" cy="0"/>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775F7EC9-1673-7231-0BAB-91C266A79876}"/>
                </a:ext>
              </a:extLst>
            </p:cNvPr>
            <p:cNvSpPr txBox="1"/>
            <p:nvPr/>
          </p:nvSpPr>
          <p:spPr>
            <a:xfrm>
              <a:off x="7270333" y="4460419"/>
              <a:ext cx="1654710" cy="338554"/>
            </a:xfrm>
            <a:prstGeom prst="rect">
              <a:avLst/>
            </a:prstGeom>
            <a:noFill/>
          </p:spPr>
          <p:txBody>
            <a:bodyPr wrap="square" rtlCol="0">
              <a:spAutoFit/>
            </a:bodyPr>
            <a:lstStyle/>
            <a:p>
              <a:r>
                <a:rPr lang="en-AU" sz="1600" dirty="0"/>
                <a:t>Follow links</a:t>
              </a:r>
            </a:p>
          </p:txBody>
        </p:sp>
        <p:sp>
          <p:nvSpPr>
            <p:cNvPr id="120" name="TextBox 119">
              <a:extLst>
                <a:ext uri="{FF2B5EF4-FFF2-40B4-BE49-F238E27FC236}">
                  <a16:creationId xmlns:a16="http://schemas.microsoft.com/office/drawing/2014/main" id="{6A281D81-9EEE-CD5E-3EF1-B92FE5DC7EDE}"/>
                </a:ext>
              </a:extLst>
            </p:cNvPr>
            <p:cNvSpPr txBox="1"/>
            <p:nvPr/>
          </p:nvSpPr>
          <p:spPr>
            <a:xfrm>
              <a:off x="8368536" y="3145736"/>
              <a:ext cx="1523207" cy="584775"/>
            </a:xfrm>
            <a:prstGeom prst="rect">
              <a:avLst/>
            </a:prstGeom>
            <a:noFill/>
          </p:spPr>
          <p:txBody>
            <a:bodyPr wrap="square" rtlCol="0">
              <a:spAutoFit/>
            </a:bodyPr>
            <a:lstStyle/>
            <a:p>
              <a:r>
                <a:rPr lang="en-AU" sz="3200" b="1" dirty="0"/>
                <a:t>Trust</a:t>
              </a:r>
            </a:p>
          </p:txBody>
        </p:sp>
      </p:grpSp>
      <p:grpSp>
        <p:nvGrpSpPr>
          <p:cNvPr id="124" name="Group 123">
            <a:extLst>
              <a:ext uri="{FF2B5EF4-FFF2-40B4-BE49-F238E27FC236}">
                <a16:creationId xmlns:a16="http://schemas.microsoft.com/office/drawing/2014/main" id="{0D58BF0B-6151-6E8F-956B-2F04469369D9}"/>
              </a:ext>
            </a:extLst>
          </p:cNvPr>
          <p:cNvGrpSpPr/>
          <p:nvPr/>
        </p:nvGrpSpPr>
        <p:grpSpPr>
          <a:xfrm>
            <a:off x="3799678" y="2746268"/>
            <a:ext cx="3686294" cy="3851363"/>
            <a:chOff x="3799678" y="2746268"/>
            <a:chExt cx="3686294" cy="3851363"/>
          </a:xfrm>
        </p:grpSpPr>
        <p:grpSp>
          <p:nvGrpSpPr>
            <p:cNvPr id="2" name="Group 1">
              <a:extLst>
                <a:ext uri="{FF2B5EF4-FFF2-40B4-BE49-F238E27FC236}">
                  <a16:creationId xmlns:a16="http://schemas.microsoft.com/office/drawing/2014/main" id="{C9730F67-8DB1-2710-3CA6-881691C82CE0}"/>
                </a:ext>
              </a:extLst>
            </p:cNvPr>
            <p:cNvGrpSpPr/>
            <p:nvPr/>
          </p:nvGrpSpPr>
          <p:grpSpPr>
            <a:xfrm>
              <a:off x="4227971" y="3247292"/>
              <a:ext cx="3258001" cy="3350339"/>
              <a:chOff x="4145910" y="2120404"/>
              <a:chExt cx="3329772" cy="4224549"/>
            </a:xfrm>
          </p:grpSpPr>
          <p:sp>
            <p:nvSpPr>
              <p:cNvPr id="12" name="Rounded Rectangle 11">
                <a:extLst>
                  <a:ext uri="{FF2B5EF4-FFF2-40B4-BE49-F238E27FC236}">
                    <a16:creationId xmlns:a16="http://schemas.microsoft.com/office/drawing/2014/main" id="{1837AFC9-99D9-1148-D9EA-886A158B3ED2}"/>
                  </a:ext>
                </a:extLst>
              </p:cNvPr>
              <p:cNvSpPr/>
              <p:nvPr/>
            </p:nvSpPr>
            <p:spPr>
              <a:xfrm>
                <a:off x="4145910" y="2120404"/>
                <a:ext cx="3096418" cy="4037834"/>
              </a:xfrm>
              <a:prstGeom prst="roundRect">
                <a:avLst>
                  <a:gd name="adj" fmla="val 4449"/>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Rounded Rectangle 12">
                <a:extLst>
                  <a:ext uri="{FF2B5EF4-FFF2-40B4-BE49-F238E27FC236}">
                    <a16:creationId xmlns:a16="http://schemas.microsoft.com/office/drawing/2014/main" id="{EB1261EC-DC34-6188-0CB8-A698DAAF5143}"/>
                  </a:ext>
                </a:extLst>
              </p:cNvPr>
              <p:cNvSpPr/>
              <p:nvPr/>
            </p:nvSpPr>
            <p:spPr>
              <a:xfrm>
                <a:off x="4529551" y="3425298"/>
                <a:ext cx="2328814"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Product Information</a:t>
                </a:r>
              </a:p>
            </p:txBody>
          </p:sp>
          <p:sp>
            <p:nvSpPr>
              <p:cNvPr id="14" name="Rounded Rectangle 13">
                <a:extLst>
                  <a:ext uri="{FF2B5EF4-FFF2-40B4-BE49-F238E27FC236}">
                    <a16:creationId xmlns:a16="http://schemas.microsoft.com/office/drawing/2014/main" id="{D919BC24-BEB4-435C-FC0E-EBA23C615C13}"/>
                  </a:ext>
                </a:extLst>
              </p:cNvPr>
              <p:cNvSpPr/>
              <p:nvPr/>
            </p:nvSpPr>
            <p:spPr>
              <a:xfrm>
                <a:off x="4867526" y="3836048"/>
                <a:ext cx="1990839"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Provenance Data</a:t>
                </a:r>
              </a:p>
            </p:txBody>
          </p:sp>
          <p:sp>
            <p:nvSpPr>
              <p:cNvPr id="15" name="Rounded Rectangle 14">
                <a:extLst>
                  <a:ext uri="{FF2B5EF4-FFF2-40B4-BE49-F238E27FC236}">
                    <a16:creationId xmlns:a16="http://schemas.microsoft.com/office/drawing/2014/main" id="{24CA9E97-6941-4A9D-4699-C5A49B718A33}"/>
                  </a:ext>
                </a:extLst>
              </p:cNvPr>
              <p:cNvSpPr/>
              <p:nvPr/>
            </p:nvSpPr>
            <p:spPr>
              <a:xfrm>
                <a:off x="4541959" y="5212873"/>
                <a:ext cx="2328813"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Item/Batch Data</a:t>
                </a:r>
              </a:p>
            </p:txBody>
          </p:sp>
          <p:sp>
            <p:nvSpPr>
              <p:cNvPr id="16" name="Rounded Rectangle 15">
                <a:extLst>
                  <a:ext uri="{FF2B5EF4-FFF2-40B4-BE49-F238E27FC236}">
                    <a16:creationId xmlns:a16="http://schemas.microsoft.com/office/drawing/2014/main" id="{AA77B93B-F1B2-7CDE-1361-1DCD770E108F}"/>
                  </a:ext>
                </a:extLst>
              </p:cNvPr>
              <p:cNvSpPr/>
              <p:nvPr/>
            </p:nvSpPr>
            <p:spPr>
              <a:xfrm>
                <a:off x="4877718" y="2541928"/>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Organisation</a:t>
                </a:r>
              </a:p>
            </p:txBody>
          </p:sp>
          <p:sp>
            <p:nvSpPr>
              <p:cNvPr id="17" name="Rounded Rectangle 16">
                <a:extLst>
                  <a:ext uri="{FF2B5EF4-FFF2-40B4-BE49-F238E27FC236}">
                    <a16:creationId xmlns:a16="http://schemas.microsoft.com/office/drawing/2014/main" id="{7C22D9BE-C00D-2B62-1703-A1F5F9580232}"/>
                  </a:ext>
                </a:extLst>
              </p:cNvPr>
              <p:cNvSpPr/>
              <p:nvPr/>
            </p:nvSpPr>
            <p:spPr>
              <a:xfrm>
                <a:off x="4877717" y="2981484"/>
                <a:ext cx="1980648"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Facility Data</a:t>
                </a:r>
              </a:p>
            </p:txBody>
          </p:sp>
          <p:sp>
            <p:nvSpPr>
              <p:cNvPr id="18" name="TextBox 17">
                <a:extLst>
                  <a:ext uri="{FF2B5EF4-FFF2-40B4-BE49-F238E27FC236}">
                    <a16:creationId xmlns:a16="http://schemas.microsoft.com/office/drawing/2014/main" id="{3FB3405E-8881-740B-620A-B90F21B956AE}"/>
                  </a:ext>
                </a:extLst>
              </p:cNvPr>
              <p:cNvSpPr txBox="1"/>
              <p:nvPr/>
            </p:nvSpPr>
            <p:spPr>
              <a:xfrm>
                <a:off x="4454569" y="2146755"/>
                <a:ext cx="2533229" cy="457583"/>
              </a:xfrm>
              <a:prstGeom prst="rect">
                <a:avLst/>
              </a:prstGeom>
              <a:noFill/>
            </p:spPr>
            <p:txBody>
              <a:bodyPr wrap="none" rtlCol="0">
                <a:spAutoFit/>
              </a:bodyPr>
              <a:lstStyle/>
              <a:p>
                <a:pPr algn="ctr"/>
                <a:r>
                  <a:rPr lang="en-AU" b="1" dirty="0">
                    <a:solidFill>
                      <a:schemeClr val="bg1"/>
                    </a:solidFill>
                  </a:rPr>
                  <a:t>Digital Product Passport</a:t>
                </a:r>
              </a:p>
            </p:txBody>
          </p:sp>
          <p:cxnSp>
            <p:nvCxnSpPr>
              <p:cNvPr id="19" name="Elbow Connector 18">
                <a:extLst>
                  <a:ext uri="{FF2B5EF4-FFF2-40B4-BE49-F238E27FC236}">
                    <a16:creationId xmlns:a16="http://schemas.microsoft.com/office/drawing/2014/main" id="{143859D4-FEB5-78BC-2C97-D9FF284A2331}"/>
                  </a:ext>
                </a:extLst>
              </p:cNvPr>
              <p:cNvCxnSpPr>
                <a:cxnSpLocks/>
                <a:stCxn id="16" idx="1"/>
              </p:cNvCxnSpPr>
              <p:nvPr/>
            </p:nvCxnSpPr>
            <p:spPr>
              <a:xfrm rot="10800000" flipV="1">
                <a:off x="4681167" y="2706702"/>
                <a:ext cx="196552" cy="718593"/>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a:extLst>
                  <a:ext uri="{FF2B5EF4-FFF2-40B4-BE49-F238E27FC236}">
                    <a16:creationId xmlns:a16="http://schemas.microsoft.com/office/drawing/2014/main" id="{753D6E90-1924-16C1-0346-31AE01752CD6}"/>
                  </a:ext>
                </a:extLst>
              </p:cNvPr>
              <p:cNvCxnSpPr>
                <a:cxnSpLocks/>
                <a:stCxn id="17" idx="1"/>
              </p:cNvCxnSpPr>
              <p:nvPr/>
            </p:nvCxnSpPr>
            <p:spPr>
              <a:xfrm rot="10800000" flipV="1">
                <a:off x="4681165" y="3146259"/>
                <a:ext cx="196552" cy="329549"/>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13DD9A58-F06F-BE85-E43E-C9234E378E23}"/>
                  </a:ext>
                </a:extLst>
              </p:cNvPr>
              <p:cNvCxnSpPr>
                <a:cxnSpLocks/>
                <a:stCxn id="14" idx="1"/>
              </p:cNvCxnSpPr>
              <p:nvPr/>
            </p:nvCxnSpPr>
            <p:spPr>
              <a:xfrm rot="10800000">
                <a:off x="4666389" y="3673283"/>
                <a:ext cx="201136" cy="327540"/>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Elbow Connector 25">
                <a:extLst>
                  <a:ext uri="{FF2B5EF4-FFF2-40B4-BE49-F238E27FC236}">
                    <a16:creationId xmlns:a16="http://schemas.microsoft.com/office/drawing/2014/main" id="{4E56FEEC-D0B4-28E2-B613-3E6D1591CF2D}"/>
                  </a:ext>
                </a:extLst>
              </p:cNvPr>
              <p:cNvCxnSpPr>
                <a:cxnSpLocks/>
                <a:stCxn id="15" idx="1"/>
                <a:endCxn id="13" idx="1"/>
              </p:cNvCxnSpPr>
              <p:nvPr/>
            </p:nvCxnSpPr>
            <p:spPr>
              <a:xfrm rot="10800000">
                <a:off x="4529551" y="3590072"/>
                <a:ext cx="12408" cy="1787576"/>
              </a:xfrm>
              <a:prstGeom prst="bentConnector3">
                <a:avLst>
                  <a:gd name="adj1" fmla="val 2224865"/>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B113FC02-C391-38D1-0A03-80E1B79B9152}"/>
                  </a:ext>
                </a:extLst>
              </p:cNvPr>
              <p:cNvCxnSpPr>
                <a:cxnSpLocks/>
                <a:stCxn id="39" idx="1"/>
              </p:cNvCxnSpPr>
              <p:nvPr/>
            </p:nvCxnSpPr>
            <p:spPr>
              <a:xfrm rot="10800000">
                <a:off x="4690808" y="5460318"/>
                <a:ext cx="201534" cy="329546"/>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Elbow Connector 31">
                <a:extLst>
                  <a:ext uri="{FF2B5EF4-FFF2-40B4-BE49-F238E27FC236}">
                    <a16:creationId xmlns:a16="http://schemas.microsoft.com/office/drawing/2014/main" id="{175AC52C-E56A-3A3C-F339-2D54BD77EBA2}"/>
                  </a:ext>
                </a:extLst>
              </p:cNvPr>
              <p:cNvCxnSpPr>
                <a:cxnSpLocks/>
                <a:stCxn id="41" idx="1"/>
              </p:cNvCxnSpPr>
              <p:nvPr/>
            </p:nvCxnSpPr>
            <p:spPr>
              <a:xfrm rot="10800000">
                <a:off x="4695589" y="4656874"/>
                <a:ext cx="201135" cy="249931"/>
              </a:xfrm>
              <a:prstGeom prst="bentConnector2">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Elbow Connector 36">
                <a:extLst>
                  <a:ext uri="{FF2B5EF4-FFF2-40B4-BE49-F238E27FC236}">
                    <a16:creationId xmlns:a16="http://schemas.microsoft.com/office/drawing/2014/main" id="{23E66C5E-44E4-9308-8EED-83A08F0E08BA}"/>
                  </a:ext>
                </a:extLst>
              </p:cNvPr>
              <p:cNvCxnSpPr>
                <a:cxnSpLocks/>
                <a:stCxn id="43" idx="1"/>
                <a:endCxn id="13" idx="1"/>
              </p:cNvCxnSpPr>
              <p:nvPr/>
            </p:nvCxnSpPr>
            <p:spPr>
              <a:xfrm rot="10800000">
                <a:off x="4529552" y="3590072"/>
                <a:ext cx="26994" cy="854932"/>
              </a:xfrm>
              <a:prstGeom prst="bentConnector3">
                <a:avLst>
                  <a:gd name="adj1" fmla="val 1072559"/>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ounded Rectangle 37">
                <a:extLst>
                  <a:ext uri="{FF2B5EF4-FFF2-40B4-BE49-F238E27FC236}">
                    <a16:creationId xmlns:a16="http://schemas.microsoft.com/office/drawing/2014/main" id="{79B58599-CAC2-A9E3-F742-66608E14D55A}"/>
                  </a:ext>
                </a:extLst>
              </p:cNvPr>
              <p:cNvSpPr/>
              <p:nvPr/>
            </p:nvSpPr>
            <p:spPr>
              <a:xfrm>
                <a:off x="4961345" y="5685379"/>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200" i="1" dirty="0">
                  <a:solidFill>
                    <a:schemeClr val="accent6">
                      <a:lumMod val="50000"/>
                    </a:schemeClr>
                  </a:solidFill>
                </a:endParaRPr>
              </a:p>
            </p:txBody>
          </p:sp>
          <p:sp>
            <p:nvSpPr>
              <p:cNvPr id="39" name="Rounded Rectangle 38">
                <a:extLst>
                  <a:ext uri="{FF2B5EF4-FFF2-40B4-BE49-F238E27FC236}">
                    <a16:creationId xmlns:a16="http://schemas.microsoft.com/office/drawing/2014/main" id="{A73073B8-46D5-A934-FF04-346C96595EAF}"/>
                  </a:ext>
                </a:extLst>
              </p:cNvPr>
              <p:cNvSpPr/>
              <p:nvPr/>
            </p:nvSpPr>
            <p:spPr>
              <a:xfrm>
                <a:off x="4892341" y="5625089"/>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Traceability Events</a:t>
                </a:r>
              </a:p>
            </p:txBody>
          </p:sp>
          <p:sp>
            <p:nvSpPr>
              <p:cNvPr id="40" name="Rounded Rectangle 39">
                <a:extLst>
                  <a:ext uri="{FF2B5EF4-FFF2-40B4-BE49-F238E27FC236}">
                    <a16:creationId xmlns:a16="http://schemas.microsoft.com/office/drawing/2014/main" id="{6A3A5B78-175C-AB27-A990-06D25D96F7A6}"/>
                  </a:ext>
                </a:extLst>
              </p:cNvPr>
              <p:cNvSpPr/>
              <p:nvPr/>
            </p:nvSpPr>
            <p:spPr>
              <a:xfrm>
                <a:off x="4959639" y="4812474"/>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200" i="1" dirty="0">
                  <a:solidFill>
                    <a:schemeClr val="accent6">
                      <a:lumMod val="50000"/>
                    </a:schemeClr>
                  </a:solidFill>
                </a:endParaRPr>
              </a:p>
            </p:txBody>
          </p:sp>
          <p:sp>
            <p:nvSpPr>
              <p:cNvPr id="41" name="Rounded Rectangle 40">
                <a:extLst>
                  <a:ext uri="{FF2B5EF4-FFF2-40B4-BE49-F238E27FC236}">
                    <a16:creationId xmlns:a16="http://schemas.microsoft.com/office/drawing/2014/main" id="{FA5A7F1B-0D0D-FAF0-ED1F-94D1984BD054}"/>
                  </a:ext>
                </a:extLst>
              </p:cNvPr>
              <p:cNvSpPr/>
              <p:nvPr/>
            </p:nvSpPr>
            <p:spPr>
              <a:xfrm>
                <a:off x="4896723" y="4742030"/>
                <a:ext cx="1978431"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ESG Metric Value</a:t>
                </a:r>
              </a:p>
            </p:txBody>
          </p:sp>
          <p:sp>
            <p:nvSpPr>
              <p:cNvPr id="42" name="Rounded Rectangle 41">
                <a:extLst>
                  <a:ext uri="{FF2B5EF4-FFF2-40B4-BE49-F238E27FC236}">
                    <a16:creationId xmlns:a16="http://schemas.microsoft.com/office/drawing/2014/main" id="{40A027B0-82D8-9D0D-5700-12BF66825C23}"/>
                  </a:ext>
                </a:extLst>
              </p:cNvPr>
              <p:cNvSpPr/>
              <p:nvPr/>
            </p:nvSpPr>
            <p:spPr>
              <a:xfrm>
                <a:off x="4617734" y="4346152"/>
                <a:ext cx="2314227" cy="329548"/>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AU" sz="1200" i="1" dirty="0">
                  <a:solidFill>
                    <a:schemeClr val="accent6">
                      <a:lumMod val="50000"/>
                    </a:schemeClr>
                  </a:solidFill>
                </a:endParaRPr>
              </a:p>
            </p:txBody>
          </p:sp>
          <p:sp>
            <p:nvSpPr>
              <p:cNvPr id="43" name="Rounded Rectangle 42">
                <a:extLst>
                  <a:ext uri="{FF2B5EF4-FFF2-40B4-BE49-F238E27FC236}">
                    <a16:creationId xmlns:a16="http://schemas.microsoft.com/office/drawing/2014/main" id="{1D3939DC-679C-0548-B091-D7681825D415}"/>
                  </a:ext>
                </a:extLst>
              </p:cNvPr>
              <p:cNvSpPr/>
              <p:nvPr/>
            </p:nvSpPr>
            <p:spPr>
              <a:xfrm>
                <a:off x="4556545" y="4280229"/>
                <a:ext cx="2314227" cy="329549"/>
              </a:xfrm>
              <a:prstGeom prst="roundRect">
                <a:avLst>
                  <a:gd name="adj" fmla="val 704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AU" sz="1400" dirty="0">
                    <a:solidFill>
                      <a:schemeClr val="accent6">
                        <a:lumMod val="50000"/>
                      </a:schemeClr>
                    </a:solidFill>
                  </a:rPr>
                  <a:t>Sustainability Claims</a:t>
                </a:r>
              </a:p>
            </p:txBody>
          </p:sp>
          <p:cxnSp>
            <p:nvCxnSpPr>
              <p:cNvPr id="45" name="Elbow Connector 44">
                <a:extLst>
                  <a:ext uri="{FF2B5EF4-FFF2-40B4-BE49-F238E27FC236}">
                    <a16:creationId xmlns:a16="http://schemas.microsoft.com/office/drawing/2014/main" id="{5D33EE95-031E-5E75-5B23-24566F8EC880}"/>
                  </a:ext>
                </a:extLst>
              </p:cNvPr>
              <p:cNvCxnSpPr>
                <a:cxnSpLocks/>
              </p:cNvCxnSpPr>
              <p:nvPr/>
            </p:nvCxnSpPr>
            <p:spPr>
              <a:xfrm>
                <a:off x="6865055" y="3182491"/>
                <a:ext cx="66906" cy="1240606"/>
              </a:xfrm>
              <a:prstGeom prst="bentConnector3">
                <a:avLst>
                  <a:gd name="adj1" fmla="val 382031"/>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4" name="Picture 6" descr="Digital Certificate Icon Vector Images (over 8,400)">
                <a:extLst>
                  <a:ext uri="{FF2B5EF4-FFF2-40B4-BE49-F238E27FC236}">
                    <a16:creationId xmlns:a16="http://schemas.microsoft.com/office/drawing/2014/main" id="{3838B7E5-8EFA-DD3A-0068-19A3AC1F1F9F}"/>
                  </a:ext>
                </a:extLst>
              </p:cNvPr>
              <p:cNvPicPr>
                <a:picLocks noChangeAspect="1" noChangeArrowheads="1"/>
              </p:cNvPicPr>
              <p:nvPr/>
            </p:nvPicPr>
            <p:blipFill rotWithShape="1">
              <a:blip r:embed="rId8">
                <a:duotone>
                  <a:schemeClr val="accent6">
                    <a:shade val="45000"/>
                    <a:satMod val="135000"/>
                  </a:schemeClr>
                  <a:prstClr val="white"/>
                </a:duotone>
                <a:extLst>
                  <a:ext uri="{28A0092B-C50C-407E-A947-70E740481C1C}">
                    <a14:useLocalDpi xmlns:a14="http://schemas.microsoft.com/office/drawing/2010/main" val="0"/>
                  </a:ext>
                </a:extLst>
              </a:blip>
              <a:srcRect l="49863" t="59405" r="15616" b="5527"/>
              <a:stretch/>
            </p:blipFill>
            <p:spPr bwMode="auto">
              <a:xfrm>
                <a:off x="6955167" y="5823987"/>
                <a:ext cx="520515" cy="520966"/>
              </a:xfrm>
              <a:prstGeom prst="ellipse">
                <a:avLst/>
              </a:prstGeom>
              <a:noFill/>
              <a:extLst>
                <a:ext uri="{909E8E84-426E-40DD-AFC4-6F175D3DCCD1}">
                  <a14:hiddenFill xmlns:a14="http://schemas.microsoft.com/office/drawing/2010/main">
                    <a:solidFill>
                      <a:srgbClr val="FFFFFF"/>
                    </a:solidFill>
                  </a14:hiddenFill>
                </a:ext>
              </a:extLst>
            </p:spPr>
          </p:pic>
        </p:grpSp>
        <p:sp>
          <p:nvSpPr>
            <p:cNvPr id="121" name="TextBox 120">
              <a:extLst>
                <a:ext uri="{FF2B5EF4-FFF2-40B4-BE49-F238E27FC236}">
                  <a16:creationId xmlns:a16="http://schemas.microsoft.com/office/drawing/2014/main" id="{9C859809-3920-AEFB-28FB-B3E572453C04}"/>
                </a:ext>
              </a:extLst>
            </p:cNvPr>
            <p:cNvSpPr txBox="1"/>
            <p:nvPr/>
          </p:nvSpPr>
          <p:spPr>
            <a:xfrm>
              <a:off x="3799678" y="2746268"/>
              <a:ext cx="2671520" cy="523220"/>
            </a:xfrm>
            <a:prstGeom prst="rect">
              <a:avLst/>
            </a:prstGeom>
            <a:noFill/>
          </p:spPr>
          <p:txBody>
            <a:bodyPr wrap="square" rtlCol="0">
              <a:spAutoFit/>
            </a:bodyPr>
            <a:lstStyle/>
            <a:p>
              <a:r>
                <a:rPr lang="en-AU" sz="2800" b="1" dirty="0"/>
                <a:t>Transparency</a:t>
              </a:r>
            </a:p>
          </p:txBody>
        </p:sp>
      </p:grpSp>
    </p:spTree>
    <p:extLst>
      <p:ext uri="{BB962C8B-B14F-4D97-AF65-F5344CB8AC3E}">
        <p14:creationId xmlns:p14="http://schemas.microsoft.com/office/powerpoint/2010/main" val="131306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AB80D8D-D4BC-8CDA-FCD3-1535AD048BC2}"/>
              </a:ext>
            </a:extLst>
          </p:cNvPr>
          <p:cNvPicPr>
            <a:picLocks noChangeAspect="1"/>
          </p:cNvPicPr>
          <p:nvPr/>
        </p:nvPicPr>
        <p:blipFill>
          <a:blip r:embed="rId2"/>
          <a:stretch>
            <a:fillRect/>
          </a:stretch>
        </p:blipFill>
        <p:spPr>
          <a:xfrm>
            <a:off x="-4759" y="0"/>
            <a:ext cx="11800519" cy="6632613"/>
          </a:xfrm>
          <a:prstGeom prst="rect">
            <a:avLst/>
          </a:prstGeom>
        </p:spPr>
      </p:pic>
    </p:spTree>
    <p:extLst>
      <p:ext uri="{BB962C8B-B14F-4D97-AF65-F5344CB8AC3E}">
        <p14:creationId xmlns:p14="http://schemas.microsoft.com/office/powerpoint/2010/main" val="3953577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5CE85-6DCA-A686-6348-FF6B970925E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8C9378A2-17C0-95D8-C289-197603EF0B30}"/>
              </a:ext>
            </a:extLst>
          </p:cNvPr>
          <p:cNvSpPr txBox="1"/>
          <p:nvPr/>
        </p:nvSpPr>
        <p:spPr>
          <a:xfrm>
            <a:off x="641157" y="378092"/>
            <a:ext cx="9209765" cy="642484"/>
          </a:xfrm>
          <a:prstGeom prst="rect">
            <a:avLst/>
          </a:prstGeom>
          <a:noFill/>
        </p:spPr>
        <p:txBody>
          <a:bodyPr wrap="square" rtlCol="0">
            <a:spAutoFit/>
          </a:bodyPr>
          <a:lstStyle/>
          <a:p>
            <a:r>
              <a:rPr lang="en-AU" sz="3575" b="1" dirty="0">
                <a:solidFill>
                  <a:schemeClr val="accent1">
                    <a:lumMod val="50000"/>
                  </a:schemeClr>
                </a:solidFill>
              </a:rPr>
              <a:t>And complements other initiatives.</a:t>
            </a:r>
          </a:p>
        </p:txBody>
      </p:sp>
      <p:sp>
        <p:nvSpPr>
          <p:cNvPr id="83" name="TextBox 82">
            <a:extLst>
              <a:ext uri="{FF2B5EF4-FFF2-40B4-BE49-F238E27FC236}">
                <a16:creationId xmlns:a16="http://schemas.microsoft.com/office/drawing/2014/main" id="{377D361F-3E32-16A2-F71F-E949CB605DEB}"/>
              </a:ext>
            </a:extLst>
          </p:cNvPr>
          <p:cNvSpPr txBox="1"/>
          <p:nvPr/>
        </p:nvSpPr>
        <p:spPr>
          <a:xfrm>
            <a:off x="641157" y="1073362"/>
            <a:ext cx="10595459" cy="830997"/>
          </a:xfrm>
          <a:prstGeom prst="rect">
            <a:avLst/>
          </a:prstGeom>
          <a:noFill/>
        </p:spPr>
        <p:txBody>
          <a:bodyPr wrap="square" rtlCol="0">
            <a:spAutoFit/>
          </a:bodyPr>
          <a:lstStyle/>
          <a:p>
            <a:r>
              <a:rPr lang="en-AU" sz="2400" b="1" dirty="0"/>
              <a:t>Regulatory passports </a:t>
            </a:r>
            <a:r>
              <a:rPr lang="en-AU" sz="2400" dirty="0"/>
              <a:t>: </a:t>
            </a:r>
            <a:r>
              <a:rPr lang="en-AU" sz="2000" dirty="0"/>
              <a:t>UNTP provides the cross-border upstream data</a:t>
            </a:r>
          </a:p>
          <a:p>
            <a:r>
              <a:rPr lang="en-AU" sz="2400" b="1" dirty="0"/>
              <a:t>Industry passports </a:t>
            </a:r>
            <a:r>
              <a:rPr lang="en-AU" sz="2000" dirty="0"/>
              <a:t>: UNTP provides the interoperable cross-industry core.</a:t>
            </a:r>
          </a:p>
        </p:txBody>
      </p:sp>
      <p:grpSp>
        <p:nvGrpSpPr>
          <p:cNvPr id="17" name="Group 16">
            <a:extLst>
              <a:ext uri="{FF2B5EF4-FFF2-40B4-BE49-F238E27FC236}">
                <a16:creationId xmlns:a16="http://schemas.microsoft.com/office/drawing/2014/main" id="{C3D6AA74-2B84-3B51-1949-52449C5C53BF}"/>
              </a:ext>
            </a:extLst>
          </p:cNvPr>
          <p:cNvGrpSpPr/>
          <p:nvPr/>
        </p:nvGrpSpPr>
        <p:grpSpPr>
          <a:xfrm>
            <a:off x="269985" y="2219358"/>
            <a:ext cx="7217251" cy="3663141"/>
            <a:chOff x="269985" y="2219358"/>
            <a:chExt cx="7217251" cy="3663141"/>
          </a:xfrm>
        </p:grpSpPr>
        <p:sp>
          <p:nvSpPr>
            <p:cNvPr id="8" name="Freeform 7">
              <a:extLst>
                <a:ext uri="{FF2B5EF4-FFF2-40B4-BE49-F238E27FC236}">
                  <a16:creationId xmlns:a16="http://schemas.microsoft.com/office/drawing/2014/main" id="{A52B8AFE-8277-1184-4A5E-C06385A501F9}"/>
                </a:ext>
              </a:extLst>
            </p:cNvPr>
            <p:cNvSpPr/>
            <p:nvPr/>
          </p:nvSpPr>
          <p:spPr>
            <a:xfrm>
              <a:off x="269985"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Raw Materials</a:t>
              </a:r>
            </a:p>
          </p:txBody>
        </p:sp>
        <p:sp>
          <p:nvSpPr>
            <p:cNvPr id="9" name="Freeform 8">
              <a:extLst>
                <a:ext uri="{FF2B5EF4-FFF2-40B4-BE49-F238E27FC236}">
                  <a16:creationId xmlns:a16="http://schemas.microsoft.com/office/drawing/2014/main" id="{91459A3D-49ED-1D0D-1843-6499950DABCC}"/>
                </a:ext>
              </a:extLst>
            </p:cNvPr>
            <p:cNvSpPr/>
            <p:nvPr/>
          </p:nvSpPr>
          <p:spPr>
            <a:xfrm>
              <a:off x="1545729"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Processed Materials</a:t>
              </a:r>
            </a:p>
          </p:txBody>
        </p:sp>
        <p:sp>
          <p:nvSpPr>
            <p:cNvPr id="10" name="Freeform 9">
              <a:extLst>
                <a:ext uri="{FF2B5EF4-FFF2-40B4-BE49-F238E27FC236}">
                  <a16:creationId xmlns:a16="http://schemas.microsoft.com/office/drawing/2014/main" id="{81BA612D-3C24-3648-EF77-C03C8B93990F}"/>
                </a:ext>
              </a:extLst>
            </p:cNvPr>
            <p:cNvSpPr/>
            <p:nvPr/>
          </p:nvSpPr>
          <p:spPr>
            <a:xfrm>
              <a:off x="2821473"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Subcomponent Production</a:t>
              </a:r>
            </a:p>
          </p:txBody>
        </p:sp>
        <p:sp>
          <p:nvSpPr>
            <p:cNvPr id="11" name="Freeform 10">
              <a:extLst>
                <a:ext uri="{FF2B5EF4-FFF2-40B4-BE49-F238E27FC236}">
                  <a16:creationId xmlns:a16="http://schemas.microsoft.com/office/drawing/2014/main" id="{2191DCF2-9462-69AB-15F2-2DA0F0AFA693}"/>
                </a:ext>
              </a:extLst>
            </p:cNvPr>
            <p:cNvSpPr/>
            <p:nvPr/>
          </p:nvSpPr>
          <p:spPr>
            <a:xfrm>
              <a:off x="4097217"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Component Production</a:t>
              </a:r>
            </a:p>
          </p:txBody>
        </p:sp>
        <p:sp>
          <p:nvSpPr>
            <p:cNvPr id="12" name="Freeform 11">
              <a:extLst>
                <a:ext uri="{FF2B5EF4-FFF2-40B4-BE49-F238E27FC236}">
                  <a16:creationId xmlns:a16="http://schemas.microsoft.com/office/drawing/2014/main" id="{DFB2D0B5-4061-B768-B5ED-5151A1A6957B}"/>
                </a:ext>
              </a:extLst>
            </p:cNvPr>
            <p:cNvSpPr/>
            <p:nvPr/>
          </p:nvSpPr>
          <p:spPr>
            <a:xfrm>
              <a:off x="5351509"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Assembly</a:t>
              </a:r>
            </a:p>
          </p:txBody>
        </p:sp>
        <p:sp>
          <p:nvSpPr>
            <p:cNvPr id="60" name="Rectangle 59">
              <a:extLst>
                <a:ext uri="{FF2B5EF4-FFF2-40B4-BE49-F238E27FC236}">
                  <a16:creationId xmlns:a16="http://schemas.microsoft.com/office/drawing/2014/main" id="{43D75A25-F6F4-2D42-29D3-0FC7F5EAE632}"/>
                </a:ext>
              </a:extLst>
            </p:cNvPr>
            <p:cNvSpPr/>
            <p:nvPr/>
          </p:nvSpPr>
          <p:spPr>
            <a:xfrm>
              <a:off x="434546" y="4449267"/>
              <a:ext cx="823784" cy="313200"/>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61" name="Rectangle 60">
              <a:extLst>
                <a:ext uri="{FF2B5EF4-FFF2-40B4-BE49-F238E27FC236}">
                  <a16:creationId xmlns:a16="http://schemas.microsoft.com/office/drawing/2014/main" id="{28205AE3-CFD1-5364-D6F7-85E742B11A35}"/>
                </a:ext>
              </a:extLst>
            </p:cNvPr>
            <p:cNvSpPr/>
            <p:nvPr/>
          </p:nvSpPr>
          <p:spPr>
            <a:xfrm>
              <a:off x="1708395" y="4449267"/>
              <a:ext cx="823784" cy="313200"/>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62" name="Rectangle 61">
              <a:extLst>
                <a:ext uri="{FF2B5EF4-FFF2-40B4-BE49-F238E27FC236}">
                  <a16:creationId xmlns:a16="http://schemas.microsoft.com/office/drawing/2014/main" id="{B2B4DD3F-7414-2410-054F-7357C98DE0CD}"/>
                </a:ext>
              </a:extLst>
            </p:cNvPr>
            <p:cNvSpPr/>
            <p:nvPr/>
          </p:nvSpPr>
          <p:spPr>
            <a:xfrm>
              <a:off x="2982244" y="4449267"/>
              <a:ext cx="823784" cy="313200"/>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63" name="Rectangle 62">
              <a:extLst>
                <a:ext uri="{FF2B5EF4-FFF2-40B4-BE49-F238E27FC236}">
                  <a16:creationId xmlns:a16="http://schemas.microsoft.com/office/drawing/2014/main" id="{48203885-1318-FB9B-5E55-370AE2A0AAF4}"/>
                </a:ext>
              </a:extLst>
            </p:cNvPr>
            <p:cNvSpPr/>
            <p:nvPr/>
          </p:nvSpPr>
          <p:spPr>
            <a:xfrm>
              <a:off x="4256093" y="4449267"/>
              <a:ext cx="823784" cy="313200"/>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64" name="Rectangle 63">
              <a:extLst>
                <a:ext uri="{FF2B5EF4-FFF2-40B4-BE49-F238E27FC236}">
                  <a16:creationId xmlns:a16="http://schemas.microsoft.com/office/drawing/2014/main" id="{60449630-FAC9-1DC7-70D4-96C59551C23B}"/>
                </a:ext>
              </a:extLst>
            </p:cNvPr>
            <p:cNvSpPr/>
            <p:nvPr/>
          </p:nvSpPr>
          <p:spPr>
            <a:xfrm>
              <a:off x="5529942" y="4449267"/>
              <a:ext cx="823784" cy="313200"/>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68" name="Arc 67">
              <a:extLst>
                <a:ext uri="{FF2B5EF4-FFF2-40B4-BE49-F238E27FC236}">
                  <a16:creationId xmlns:a16="http://schemas.microsoft.com/office/drawing/2014/main" id="{46AD6A33-8F65-BF14-43D8-4F09EE85ADAB}"/>
                </a:ext>
              </a:extLst>
            </p:cNvPr>
            <p:cNvSpPr/>
            <p:nvPr/>
          </p:nvSpPr>
          <p:spPr>
            <a:xfrm rot="18840301">
              <a:off x="475903" y="4111035"/>
              <a:ext cx="1764957" cy="1777971"/>
            </a:xfrm>
            <a:prstGeom prst="arc">
              <a:avLst/>
            </a:prstGeom>
            <a:ln w="28575">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Arc 68">
              <a:extLst>
                <a:ext uri="{FF2B5EF4-FFF2-40B4-BE49-F238E27FC236}">
                  <a16:creationId xmlns:a16="http://schemas.microsoft.com/office/drawing/2014/main" id="{97E09FCE-AF10-A01B-B571-7B1F23AD927A}"/>
                </a:ext>
              </a:extLst>
            </p:cNvPr>
            <p:cNvSpPr/>
            <p:nvPr/>
          </p:nvSpPr>
          <p:spPr>
            <a:xfrm rot="18840301">
              <a:off x="1784539" y="4111035"/>
              <a:ext cx="1764957" cy="1777971"/>
            </a:xfrm>
            <a:prstGeom prst="arc">
              <a:avLst/>
            </a:prstGeom>
            <a:ln w="28575">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Arc 69">
              <a:extLst>
                <a:ext uri="{FF2B5EF4-FFF2-40B4-BE49-F238E27FC236}">
                  <a16:creationId xmlns:a16="http://schemas.microsoft.com/office/drawing/2014/main" id="{34D9318D-6EFD-F687-C67C-318FBC2C6F18}"/>
                </a:ext>
              </a:extLst>
            </p:cNvPr>
            <p:cNvSpPr/>
            <p:nvPr/>
          </p:nvSpPr>
          <p:spPr>
            <a:xfrm rot="18840301">
              <a:off x="3095357" y="4111035"/>
              <a:ext cx="1764957" cy="1777971"/>
            </a:xfrm>
            <a:prstGeom prst="arc">
              <a:avLst/>
            </a:prstGeom>
            <a:ln w="28575">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Arc 70">
              <a:extLst>
                <a:ext uri="{FF2B5EF4-FFF2-40B4-BE49-F238E27FC236}">
                  <a16:creationId xmlns:a16="http://schemas.microsoft.com/office/drawing/2014/main" id="{C0DE6256-3F19-F83F-2130-B21EE09FE806}"/>
                </a:ext>
              </a:extLst>
            </p:cNvPr>
            <p:cNvSpPr/>
            <p:nvPr/>
          </p:nvSpPr>
          <p:spPr>
            <a:xfrm rot="18840301">
              <a:off x="4417988" y="4111035"/>
              <a:ext cx="1764957" cy="1777971"/>
            </a:xfrm>
            <a:prstGeom prst="arc">
              <a:avLst/>
            </a:prstGeom>
            <a:ln w="28575">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Arc 71">
              <a:extLst>
                <a:ext uri="{FF2B5EF4-FFF2-40B4-BE49-F238E27FC236}">
                  <a16:creationId xmlns:a16="http://schemas.microsoft.com/office/drawing/2014/main" id="{C2C0AAFD-CBE8-A615-F45E-730D61B07E27}"/>
                </a:ext>
              </a:extLst>
            </p:cNvPr>
            <p:cNvSpPr/>
            <p:nvPr/>
          </p:nvSpPr>
          <p:spPr>
            <a:xfrm rot="18840301">
              <a:off x="5715772" y="4111035"/>
              <a:ext cx="1764957" cy="1777971"/>
            </a:xfrm>
            <a:prstGeom prst="arc">
              <a:avLst/>
            </a:prstGeom>
            <a:ln w="28575">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6" name="Connecteur droit avec flèche 24">
              <a:extLst>
                <a:ext uri="{FF2B5EF4-FFF2-40B4-BE49-F238E27FC236}">
                  <a16:creationId xmlns:a16="http://schemas.microsoft.com/office/drawing/2014/main" id="{C0C54127-2C0F-C726-3B32-D10B37194AF0}"/>
                </a:ext>
              </a:extLst>
            </p:cNvPr>
            <p:cNvCxnSpPr/>
            <p:nvPr/>
          </p:nvCxnSpPr>
          <p:spPr>
            <a:xfrm>
              <a:off x="777092" y="2748027"/>
              <a:ext cx="6284861" cy="0"/>
            </a:xfrm>
            <a:prstGeom prst="straightConnector1">
              <a:avLst/>
            </a:prstGeom>
            <a:ln>
              <a:headEnd type="stealth" w="lg" len="lg"/>
              <a:tailEnd type="stealth" w="lg" len="lg"/>
            </a:ln>
          </p:spPr>
          <p:style>
            <a:lnRef idx="3">
              <a:schemeClr val="accent1"/>
            </a:lnRef>
            <a:fillRef idx="0">
              <a:schemeClr val="accent1"/>
            </a:fillRef>
            <a:effectRef idx="2">
              <a:schemeClr val="accent1"/>
            </a:effectRef>
            <a:fontRef idx="minor">
              <a:schemeClr val="tx1"/>
            </a:fontRef>
          </p:style>
        </p:cxnSp>
        <p:sp>
          <p:nvSpPr>
            <p:cNvPr id="77" name="Rectangle 76">
              <a:extLst>
                <a:ext uri="{FF2B5EF4-FFF2-40B4-BE49-F238E27FC236}">
                  <a16:creationId xmlns:a16="http://schemas.microsoft.com/office/drawing/2014/main" id="{AED03859-0FE4-3E80-C126-44B1D4737043}"/>
                </a:ext>
              </a:extLst>
            </p:cNvPr>
            <p:cNvSpPr/>
            <p:nvPr/>
          </p:nvSpPr>
          <p:spPr>
            <a:xfrm>
              <a:off x="1258330" y="2219358"/>
              <a:ext cx="4934621" cy="369332"/>
            </a:xfrm>
            <a:prstGeom prst="rect">
              <a:avLst/>
            </a:prstGeom>
          </p:spPr>
          <p:txBody>
            <a:bodyPr wrap="none">
              <a:spAutoFit/>
            </a:bodyPr>
            <a:lstStyle/>
            <a:p>
              <a:r>
                <a:rPr lang="en-US" b="1" dirty="0">
                  <a:solidFill>
                    <a:schemeClr val="accent1"/>
                  </a:solidFill>
                </a:rPr>
                <a:t>Upstream traceability and transparency – UN DPP</a:t>
              </a:r>
            </a:p>
          </p:txBody>
        </p:sp>
        <p:sp>
          <p:nvSpPr>
            <p:cNvPr id="2" name="TextBox 1">
              <a:extLst>
                <a:ext uri="{FF2B5EF4-FFF2-40B4-BE49-F238E27FC236}">
                  <a16:creationId xmlns:a16="http://schemas.microsoft.com/office/drawing/2014/main" id="{ADB00747-B4DA-DFAD-3D94-BAD6718343F6}"/>
                </a:ext>
              </a:extLst>
            </p:cNvPr>
            <p:cNvSpPr txBox="1"/>
            <p:nvPr/>
          </p:nvSpPr>
          <p:spPr>
            <a:xfrm>
              <a:off x="3806028" y="3071858"/>
              <a:ext cx="1254674" cy="461665"/>
            </a:xfrm>
            <a:prstGeom prst="rect">
              <a:avLst/>
            </a:prstGeom>
            <a:noFill/>
          </p:spPr>
          <p:txBody>
            <a:bodyPr wrap="square" rtlCol="0">
              <a:spAutoFit/>
            </a:bodyPr>
            <a:lstStyle/>
            <a:p>
              <a:r>
                <a:rPr lang="en-AU" sz="2400" b="1" dirty="0"/>
                <a:t>UNTP</a:t>
              </a:r>
            </a:p>
          </p:txBody>
        </p:sp>
        <p:pic>
          <p:nvPicPr>
            <p:cNvPr id="3" name="Picture 2">
              <a:extLst>
                <a:ext uri="{FF2B5EF4-FFF2-40B4-BE49-F238E27FC236}">
                  <a16:creationId xmlns:a16="http://schemas.microsoft.com/office/drawing/2014/main" id="{DA4DF75F-9A69-9575-2054-CA63C65A7381}"/>
                </a:ext>
              </a:extLst>
            </p:cNvPr>
            <p:cNvPicPr>
              <a:picLocks noChangeAspect="1"/>
            </p:cNvPicPr>
            <p:nvPr/>
          </p:nvPicPr>
          <p:blipFill>
            <a:blip r:embed="rId3"/>
            <a:stretch>
              <a:fillRect/>
            </a:stretch>
          </p:blipFill>
          <p:spPr>
            <a:xfrm>
              <a:off x="2671371" y="2901735"/>
              <a:ext cx="908213" cy="758811"/>
            </a:xfrm>
            <a:prstGeom prst="rect">
              <a:avLst/>
            </a:prstGeom>
          </p:spPr>
        </p:pic>
      </p:grpSp>
      <p:grpSp>
        <p:nvGrpSpPr>
          <p:cNvPr id="16" name="Group 15">
            <a:extLst>
              <a:ext uri="{FF2B5EF4-FFF2-40B4-BE49-F238E27FC236}">
                <a16:creationId xmlns:a16="http://schemas.microsoft.com/office/drawing/2014/main" id="{2FF417CF-C4A4-375E-FB05-0451D9C15E9D}"/>
              </a:ext>
            </a:extLst>
          </p:cNvPr>
          <p:cNvGrpSpPr/>
          <p:nvPr/>
        </p:nvGrpSpPr>
        <p:grpSpPr>
          <a:xfrm>
            <a:off x="6648705" y="2697760"/>
            <a:ext cx="6980976" cy="3662611"/>
            <a:chOff x="6648705" y="2697760"/>
            <a:chExt cx="6980976" cy="3662611"/>
          </a:xfrm>
        </p:grpSpPr>
        <p:sp>
          <p:nvSpPr>
            <p:cNvPr id="13" name="Freeform 12">
              <a:extLst>
                <a:ext uri="{FF2B5EF4-FFF2-40B4-BE49-F238E27FC236}">
                  <a16:creationId xmlns:a16="http://schemas.microsoft.com/office/drawing/2014/main" id="{D9CD30B6-E10A-49CD-1561-848CBE469675}"/>
                </a:ext>
              </a:extLst>
            </p:cNvPr>
            <p:cNvSpPr/>
            <p:nvPr/>
          </p:nvSpPr>
          <p:spPr>
            <a:xfrm>
              <a:off x="6648705"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Market placement</a:t>
              </a:r>
            </a:p>
          </p:txBody>
        </p:sp>
        <p:sp>
          <p:nvSpPr>
            <p:cNvPr id="14" name="Freeform 13">
              <a:extLst>
                <a:ext uri="{FF2B5EF4-FFF2-40B4-BE49-F238E27FC236}">
                  <a16:creationId xmlns:a16="http://schemas.microsoft.com/office/drawing/2014/main" id="{881C6AB6-F4C8-0E9F-BC7A-30480B33C9EA}"/>
                </a:ext>
              </a:extLst>
            </p:cNvPr>
            <p:cNvSpPr/>
            <p:nvPr/>
          </p:nvSpPr>
          <p:spPr>
            <a:xfrm>
              <a:off x="7924450"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Use</a:t>
              </a:r>
            </a:p>
          </p:txBody>
        </p:sp>
        <p:sp>
          <p:nvSpPr>
            <p:cNvPr id="15" name="Freeform 14">
              <a:extLst>
                <a:ext uri="{FF2B5EF4-FFF2-40B4-BE49-F238E27FC236}">
                  <a16:creationId xmlns:a16="http://schemas.microsoft.com/office/drawing/2014/main" id="{554A9447-8DCA-CB0C-2DC6-B6DF68679D9E}"/>
                </a:ext>
              </a:extLst>
            </p:cNvPr>
            <p:cNvSpPr/>
            <p:nvPr/>
          </p:nvSpPr>
          <p:spPr>
            <a:xfrm>
              <a:off x="9200194" y="4700388"/>
              <a:ext cx="1417493" cy="566997"/>
            </a:xfrm>
            <a:custGeom>
              <a:avLst/>
              <a:gdLst>
                <a:gd name="connsiteX0" fmla="*/ 0 w 1417493"/>
                <a:gd name="connsiteY0" fmla="*/ 0 h 566997"/>
                <a:gd name="connsiteX1" fmla="*/ 1133995 w 1417493"/>
                <a:gd name="connsiteY1" fmla="*/ 0 h 566997"/>
                <a:gd name="connsiteX2" fmla="*/ 1417493 w 1417493"/>
                <a:gd name="connsiteY2" fmla="*/ 283499 h 566997"/>
                <a:gd name="connsiteX3" fmla="*/ 1133995 w 1417493"/>
                <a:gd name="connsiteY3" fmla="*/ 566997 h 566997"/>
                <a:gd name="connsiteX4" fmla="*/ 0 w 1417493"/>
                <a:gd name="connsiteY4" fmla="*/ 566997 h 566997"/>
                <a:gd name="connsiteX5" fmla="*/ 283499 w 1417493"/>
                <a:gd name="connsiteY5" fmla="*/ 283499 h 566997"/>
                <a:gd name="connsiteX6" fmla="*/ 0 w 1417493"/>
                <a:gd name="connsiteY6" fmla="*/ 0 h 56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493" h="566997">
                  <a:moveTo>
                    <a:pt x="0" y="0"/>
                  </a:moveTo>
                  <a:lnTo>
                    <a:pt x="1133995" y="0"/>
                  </a:lnTo>
                  <a:lnTo>
                    <a:pt x="1417493" y="283499"/>
                  </a:lnTo>
                  <a:lnTo>
                    <a:pt x="1133995" y="566997"/>
                  </a:lnTo>
                  <a:lnTo>
                    <a:pt x="0" y="566997"/>
                  </a:lnTo>
                  <a:lnTo>
                    <a:pt x="283499" y="283499"/>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319504" tIns="12002" rIns="295500" bIns="12002" numCol="1" spcCol="1270" anchor="ctr" anchorCtr="0">
              <a:noAutofit/>
            </a:bodyPr>
            <a:lstStyle/>
            <a:p>
              <a:pPr marL="0" lvl="0" indent="0" algn="ctr" defTabSz="400050">
                <a:lnSpc>
                  <a:spcPct val="90000"/>
                </a:lnSpc>
                <a:spcBef>
                  <a:spcPct val="0"/>
                </a:spcBef>
                <a:spcAft>
                  <a:spcPct val="35000"/>
                </a:spcAft>
                <a:buNone/>
              </a:pPr>
              <a:r>
                <a:rPr lang="en-US" sz="900" kern="1200" noProof="0" dirty="0"/>
                <a:t>Repair Remanufacture Recycle</a:t>
              </a:r>
            </a:p>
          </p:txBody>
        </p:sp>
        <p:pic>
          <p:nvPicPr>
            <p:cNvPr id="59" name="Image 5">
              <a:extLst>
                <a:ext uri="{FF2B5EF4-FFF2-40B4-BE49-F238E27FC236}">
                  <a16:creationId xmlns:a16="http://schemas.microsoft.com/office/drawing/2014/main" id="{95E81E08-8FF2-0B2F-A629-693A90793E51}"/>
                </a:ext>
              </a:extLst>
            </p:cNvPr>
            <p:cNvPicPr>
              <a:picLocks noChangeAspect="1"/>
            </p:cNvPicPr>
            <p:nvPr/>
          </p:nvPicPr>
          <p:blipFill>
            <a:blip r:embed="rId4"/>
            <a:stretch>
              <a:fillRect/>
            </a:stretch>
          </p:blipFill>
          <p:spPr>
            <a:xfrm>
              <a:off x="10450203" y="2697760"/>
              <a:ext cx="1071967" cy="1435053"/>
            </a:xfrm>
            <a:prstGeom prst="rect">
              <a:avLst/>
            </a:prstGeom>
          </p:spPr>
        </p:pic>
        <p:sp>
          <p:nvSpPr>
            <p:cNvPr id="65" name="Rectangle 64">
              <a:extLst>
                <a:ext uri="{FF2B5EF4-FFF2-40B4-BE49-F238E27FC236}">
                  <a16:creationId xmlns:a16="http://schemas.microsoft.com/office/drawing/2014/main" id="{27C882F7-A580-990C-8F0C-85C1C462F17A}"/>
                </a:ext>
              </a:extLst>
            </p:cNvPr>
            <p:cNvSpPr/>
            <p:nvPr/>
          </p:nvSpPr>
          <p:spPr>
            <a:xfrm>
              <a:off x="6803791" y="4448826"/>
              <a:ext cx="823784" cy="313641"/>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Economic Operator</a:t>
              </a:r>
            </a:p>
          </p:txBody>
        </p:sp>
        <p:sp>
          <p:nvSpPr>
            <p:cNvPr id="66" name="Rectangle 65">
              <a:extLst>
                <a:ext uri="{FF2B5EF4-FFF2-40B4-BE49-F238E27FC236}">
                  <a16:creationId xmlns:a16="http://schemas.microsoft.com/office/drawing/2014/main" id="{C34DB94A-8FE4-502E-FAA4-A21D42A00E02}"/>
                </a:ext>
              </a:extLst>
            </p:cNvPr>
            <p:cNvSpPr/>
            <p:nvPr/>
          </p:nvSpPr>
          <p:spPr>
            <a:xfrm>
              <a:off x="8077640" y="4448826"/>
              <a:ext cx="823784" cy="313641"/>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User</a:t>
              </a:r>
            </a:p>
          </p:txBody>
        </p:sp>
        <p:sp>
          <p:nvSpPr>
            <p:cNvPr id="67" name="Rectangle 66">
              <a:extLst>
                <a:ext uri="{FF2B5EF4-FFF2-40B4-BE49-F238E27FC236}">
                  <a16:creationId xmlns:a16="http://schemas.microsoft.com/office/drawing/2014/main" id="{8C9E3898-A399-FCF6-0F5C-953DBB6A6855}"/>
                </a:ext>
              </a:extLst>
            </p:cNvPr>
            <p:cNvSpPr/>
            <p:nvPr/>
          </p:nvSpPr>
          <p:spPr>
            <a:xfrm>
              <a:off x="9351489" y="4448826"/>
              <a:ext cx="823784" cy="313641"/>
            </a:xfrm>
            <a:prstGeom prst="rect">
              <a:avLst/>
            </a:prstGeom>
            <a:solidFill>
              <a:srgbClr val="4AA0AF"/>
            </a:solidFill>
            <a:ln w="38100">
              <a:solidFill>
                <a:srgbClr val="0762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t>Organisation</a:t>
              </a:r>
            </a:p>
          </p:txBody>
        </p:sp>
        <p:sp>
          <p:nvSpPr>
            <p:cNvPr id="73" name="Arc 72">
              <a:extLst>
                <a:ext uri="{FF2B5EF4-FFF2-40B4-BE49-F238E27FC236}">
                  <a16:creationId xmlns:a16="http://schemas.microsoft.com/office/drawing/2014/main" id="{CA2939A5-4845-ACD0-92DA-89FED5B43E20}"/>
                </a:ext>
              </a:extLst>
            </p:cNvPr>
            <p:cNvSpPr/>
            <p:nvPr/>
          </p:nvSpPr>
          <p:spPr>
            <a:xfrm rot="16635955">
              <a:off x="9454230" y="3885499"/>
              <a:ext cx="1764957" cy="1299344"/>
            </a:xfrm>
            <a:prstGeom prst="arc">
              <a:avLst/>
            </a:prstGeom>
            <a:ln w="28575">
              <a:solidFill>
                <a:srgbClr val="FF0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Arc 73">
              <a:extLst>
                <a:ext uri="{FF2B5EF4-FFF2-40B4-BE49-F238E27FC236}">
                  <a16:creationId xmlns:a16="http://schemas.microsoft.com/office/drawing/2014/main" id="{B26E1BBE-D6E7-9EC6-AD9D-0777B53269E1}"/>
                </a:ext>
              </a:extLst>
            </p:cNvPr>
            <p:cNvSpPr/>
            <p:nvPr/>
          </p:nvSpPr>
          <p:spPr>
            <a:xfrm rot="16635955">
              <a:off x="9492943" y="2701526"/>
              <a:ext cx="2024452" cy="3988769"/>
            </a:xfrm>
            <a:prstGeom prst="arc">
              <a:avLst>
                <a:gd name="adj1" fmla="val 16200000"/>
                <a:gd name="adj2" fmla="val 20644951"/>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Arc 74">
              <a:extLst>
                <a:ext uri="{FF2B5EF4-FFF2-40B4-BE49-F238E27FC236}">
                  <a16:creationId xmlns:a16="http://schemas.microsoft.com/office/drawing/2014/main" id="{04F44E13-5763-5CCE-3536-8423E7FF3819}"/>
                </a:ext>
              </a:extLst>
            </p:cNvPr>
            <p:cNvSpPr/>
            <p:nvPr/>
          </p:nvSpPr>
          <p:spPr>
            <a:xfrm rot="16635955">
              <a:off x="9329208" y="1611958"/>
              <a:ext cx="2217139" cy="6383807"/>
            </a:xfrm>
            <a:prstGeom prst="arc">
              <a:avLst>
                <a:gd name="adj1" fmla="val 16200000"/>
                <a:gd name="adj2" fmla="val 20644951"/>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Flèche droite 12">
              <a:extLst>
                <a:ext uri="{FF2B5EF4-FFF2-40B4-BE49-F238E27FC236}">
                  <a16:creationId xmlns:a16="http://schemas.microsoft.com/office/drawing/2014/main" id="{68BE0C05-284F-3C6B-66B0-F2EC2C2F8A60}"/>
                </a:ext>
              </a:extLst>
            </p:cNvPr>
            <p:cNvSpPr/>
            <p:nvPr/>
          </p:nvSpPr>
          <p:spPr>
            <a:xfrm rot="5400000" flipV="1">
              <a:off x="7008716" y="3595440"/>
              <a:ext cx="455967" cy="37166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0C9F66E0-1EB8-D6E1-1E7C-3FE3A2E5BABA}"/>
                </a:ext>
              </a:extLst>
            </p:cNvPr>
            <p:cNvSpPr/>
            <p:nvPr/>
          </p:nvSpPr>
          <p:spPr>
            <a:xfrm>
              <a:off x="7324144" y="2865928"/>
              <a:ext cx="2969724" cy="369332"/>
            </a:xfrm>
            <a:prstGeom prst="rect">
              <a:avLst/>
            </a:prstGeom>
          </p:spPr>
          <p:txBody>
            <a:bodyPr wrap="none">
              <a:spAutoFit/>
            </a:bodyPr>
            <a:lstStyle/>
            <a:p>
              <a:r>
                <a:rPr lang="en-US" b="1" dirty="0">
                  <a:solidFill>
                    <a:srgbClr val="FF0000"/>
                  </a:solidFill>
                </a:rPr>
                <a:t>Market entry &amp; use – EU DPP</a:t>
              </a:r>
            </a:p>
          </p:txBody>
        </p:sp>
        <p:cxnSp>
          <p:nvCxnSpPr>
            <p:cNvPr id="80" name="Connecteur droit avec flèche 24">
              <a:extLst>
                <a:ext uri="{FF2B5EF4-FFF2-40B4-BE49-F238E27FC236}">
                  <a16:creationId xmlns:a16="http://schemas.microsoft.com/office/drawing/2014/main" id="{0957C9C2-9A75-ED46-E367-00B864F35C18}"/>
                </a:ext>
              </a:extLst>
            </p:cNvPr>
            <p:cNvCxnSpPr>
              <a:cxnSpLocks/>
            </p:cNvCxnSpPr>
            <p:nvPr/>
          </p:nvCxnSpPr>
          <p:spPr>
            <a:xfrm>
              <a:off x="7215683" y="3317305"/>
              <a:ext cx="3142666" cy="15975"/>
            </a:xfrm>
            <a:prstGeom prst="straightConnector1">
              <a:avLst/>
            </a:prstGeom>
            <a:ln>
              <a:solidFill>
                <a:srgbClr val="FF0000"/>
              </a:solidFill>
              <a:headEnd type="stealth" w="lg" len="lg"/>
              <a:tailEnd type="stealth" w="lg" len="lg"/>
            </a:ln>
          </p:spPr>
          <p:style>
            <a:lnRef idx="3">
              <a:schemeClr val="accent1"/>
            </a:lnRef>
            <a:fillRef idx="0">
              <a:schemeClr val="accent1"/>
            </a:fillRef>
            <a:effectRef idx="2">
              <a:schemeClr val="accent1"/>
            </a:effectRef>
            <a:fontRef idx="minor">
              <a:schemeClr val="tx1"/>
            </a:fontRef>
          </p:style>
        </p:cxnSp>
        <p:pic>
          <p:nvPicPr>
            <p:cNvPr id="5" name="Imagem 12">
              <a:extLst>
                <a:ext uri="{FF2B5EF4-FFF2-40B4-BE49-F238E27FC236}">
                  <a16:creationId xmlns:a16="http://schemas.microsoft.com/office/drawing/2014/main" id="{9EDE1EB1-5B9D-665F-F315-6E44DE331B2F}"/>
                </a:ext>
              </a:extLst>
            </p:cNvPr>
            <p:cNvPicPr>
              <a:picLocks noChangeAspect="1"/>
            </p:cNvPicPr>
            <p:nvPr/>
          </p:nvPicPr>
          <p:blipFill>
            <a:blip r:embed="rId5"/>
            <a:stretch>
              <a:fillRect/>
            </a:stretch>
          </p:blipFill>
          <p:spPr>
            <a:xfrm>
              <a:off x="7302227" y="5652787"/>
              <a:ext cx="1257926" cy="707584"/>
            </a:xfrm>
            <a:prstGeom prst="rect">
              <a:avLst/>
            </a:prstGeom>
          </p:spPr>
        </p:pic>
        <p:pic>
          <p:nvPicPr>
            <p:cNvPr id="7" name="Imagem 13">
              <a:extLst>
                <a:ext uri="{FF2B5EF4-FFF2-40B4-BE49-F238E27FC236}">
                  <a16:creationId xmlns:a16="http://schemas.microsoft.com/office/drawing/2014/main" id="{35891472-112A-C616-7246-0048AA88B172}"/>
                </a:ext>
              </a:extLst>
            </p:cNvPr>
            <p:cNvPicPr>
              <a:picLocks noChangeAspect="1"/>
            </p:cNvPicPr>
            <p:nvPr/>
          </p:nvPicPr>
          <p:blipFill>
            <a:blip r:embed="rId6"/>
            <a:stretch>
              <a:fillRect/>
            </a:stretch>
          </p:blipFill>
          <p:spPr>
            <a:xfrm>
              <a:off x="8625673" y="5719615"/>
              <a:ext cx="2481408" cy="516960"/>
            </a:xfrm>
            <a:prstGeom prst="rect">
              <a:avLst/>
            </a:prstGeom>
          </p:spPr>
        </p:pic>
      </p:grpSp>
    </p:spTree>
    <p:extLst>
      <p:ext uri="{BB962C8B-B14F-4D97-AF65-F5344CB8AC3E}">
        <p14:creationId xmlns:p14="http://schemas.microsoft.com/office/powerpoint/2010/main" val="1284985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1AAF0-3D6B-F3F1-E734-6791A20FAA83}"/>
            </a:ext>
          </a:extLst>
        </p:cNvPr>
        <p:cNvGrpSpPr/>
        <p:nvPr/>
      </p:nvGrpSpPr>
      <p:grpSpPr>
        <a:xfrm>
          <a:off x="0" y="0"/>
          <a:ext cx="0" cy="0"/>
          <a:chOff x="0" y="0"/>
          <a:chExt cx="0" cy="0"/>
        </a:xfrm>
      </p:grpSpPr>
      <p:cxnSp>
        <p:nvCxnSpPr>
          <p:cNvPr id="29" name="Straight Connector 28">
            <a:extLst>
              <a:ext uri="{FF2B5EF4-FFF2-40B4-BE49-F238E27FC236}">
                <a16:creationId xmlns:a16="http://schemas.microsoft.com/office/drawing/2014/main" id="{C13F4D46-48E9-40B0-F56A-1883CB89FB05}"/>
              </a:ext>
            </a:extLst>
          </p:cNvPr>
          <p:cNvCxnSpPr>
            <a:cxnSpLocks/>
          </p:cNvCxnSpPr>
          <p:nvPr/>
        </p:nvCxnSpPr>
        <p:spPr>
          <a:xfrm>
            <a:off x="471823" y="1546578"/>
            <a:ext cx="0" cy="4978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FDD0C0E-8279-0D0E-AAD8-77B562757717}"/>
              </a:ext>
            </a:extLst>
          </p:cNvPr>
          <p:cNvCxnSpPr>
            <a:cxnSpLocks/>
          </p:cNvCxnSpPr>
          <p:nvPr/>
        </p:nvCxnSpPr>
        <p:spPr>
          <a:xfrm>
            <a:off x="2832044" y="1501508"/>
            <a:ext cx="0" cy="4978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AD93076-7E0F-C82E-7214-D59CB25FAAB2}"/>
              </a:ext>
            </a:extLst>
          </p:cNvPr>
          <p:cNvCxnSpPr>
            <a:cxnSpLocks/>
          </p:cNvCxnSpPr>
          <p:nvPr/>
        </p:nvCxnSpPr>
        <p:spPr>
          <a:xfrm>
            <a:off x="5226131" y="1488569"/>
            <a:ext cx="0" cy="4978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E0CFC2E-5E75-6B3D-377E-D50D8B48C76C}"/>
              </a:ext>
            </a:extLst>
          </p:cNvPr>
          <p:cNvCxnSpPr>
            <a:cxnSpLocks/>
          </p:cNvCxnSpPr>
          <p:nvPr/>
        </p:nvCxnSpPr>
        <p:spPr>
          <a:xfrm>
            <a:off x="7408041" y="1546578"/>
            <a:ext cx="0" cy="4978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B13C843-B411-16A8-2AC2-84B5B311CEC0}"/>
              </a:ext>
            </a:extLst>
          </p:cNvPr>
          <p:cNvCxnSpPr>
            <a:cxnSpLocks/>
          </p:cNvCxnSpPr>
          <p:nvPr/>
        </p:nvCxnSpPr>
        <p:spPr>
          <a:xfrm>
            <a:off x="3673909" y="1488569"/>
            <a:ext cx="0" cy="497840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318874B-6E53-2DBC-4666-98A6F6E5F8A9}"/>
              </a:ext>
            </a:extLst>
          </p:cNvPr>
          <p:cNvSpPr txBox="1"/>
          <p:nvPr/>
        </p:nvSpPr>
        <p:spPr>
          <a:xfrm>
            <a:off x="641157" y="378092"/>
            <a:ext cx="8498737" cy="642484"/>
          </a:xfrm>
          <a:prstGeom prst="rect">
            <a:avLst/>
          </a:prstGeom>
          <a:noFill/>
        </p:spPr>
        <p:txBody>
          <a:bodyPr wrap="none" rtlCol="0">
            <a:spAutoFit/>
          </a:bodyPr>
          <a:lstStyle/>
          <a:p>
            <a:r>
              <a:rPr lang="en-AU" sz="3575" b="1" dirty="0">
                <a:solidFill>
                  <a:schemeClr val="accent1">
                    <a:lumMod val="50000"/>
                  </a:schemeClr>
                </a:solidFill>
              </a:rPr>
              <a:t>We are running pilots to test UNTP.  Join us!</a:t>
            </a:r>
          </a:p>
        </p:txBody>
      </p:sp>
      <p:sp>
        <p:nvSpPr>
          <p:cNvPr id="2" name="Pentagon 1">
            <a:extLst>
              <a:ext uri="{FF2B5EF4-FFF2-40B4-BE49-F238E27FC236}">
                <a16:creationId xmlns:a16="http://schemas.microsoft.com/office/drawing/2014/main" id="{5935CCE9-095A-FB86-1BC6-AB9934A5C190}"/>
              </a:ext>
            </a:extLst>
          </p:cNvPr>
          <p:cNvSpPr/>
          <p:nvPr/>
        </p:nvSpPr>
        <p:spPr>
          <a:xfrm>
            <a:off x="683820" y="2684186"/>
            <a:ext cx="2156179" cy="753278"/>
          </a:xfrm>
          <a:prstGeom prst="homePlat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t>Discovery </a:t>
            </a:r>
          </a:p>
          <a:p>
            <a:pPr algn="ctr"/>
            <a:r>
              <a:rPr lang="en-AU" dirty="0"/>
              <a:t>v0.1+ </a:t>
            </a:r>
            <a:r>
              <a:rPr lang="en-AU" dirty="0" err="1"/>
              <a:t>PoCs</a:t>
            </a:r>
            <a:endParaRPr lang="en-AU" dirty="0"/>
          </a:p>
        </p:txBody>
      </p:sp>
      <p:sp>
        <p:nvSpPr>
          <p:cNvPr id="3" name="Chevron 2">
            <a:extLst>
              <a:ext uri="{FF2B5EF4-FFF2-40B4-BE49-F238E27FC236}">
                <a16:creationId xmlns:a16="http://schemas.microsoft.com/office/drawing/2014/main" id="{BBE5B87D-A66E-31AE-5C92-18B0D382FA6C}"/>
              </a:ext>
            </a:extLst>
          </p:cNvPr>
          <p:cNvSpPr/>
          <p:nvPr/>
        </p:nvSpPr>
        <p:spPr>
          <a:xfrm>
            <a:off x="2706839" y="2684187"/>
            <a:ext cx="2677957" cy="75327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bg1"/>
                </a:solidFill>
              </a:rPr>
              <a:t>Alpha </a:t>
            </a:r>
          </a:p>
          <a:p>
            <a:pPr algn="ctr"/>
            <a:r>
              <a:rPr lang="en-AU" dirty="0">
                <a:solidFill>
                  <a:schemeClr val="bg1"/>
                </a:solidFill>
              </a:rPr>
              <a:t>V0.5+ Pilots</a:t>
            </a:r>
          </a:p>
        </p:txBody>
      </p:sp>
      <p:sp>
        <p:nvSpPr>
          <p:cNvPr id="8" name="Chevron 7">
            <a:extLst>
              <a:ext uri="{FF2B5EF4-FFF2-40B4-BE49-F238E27FC236}">
                <a16:creationId xmlns:a16="http://schemas.microsoft.com/office/drawing/2014/main" id="{B85D7AE3-E7EA-878F-6DC5-7DD0C435CA91}"/>
              </a:ext>
            </a:extLst>
          </p:cNvPr>
          <p:cNvSpPr/>
          <p:nvPr/>
        </p:nvSpPr>
        <p:spPr>
          <a:xfrm>
            <a:off x="5192265" y="2684186"/>
            <a:ext cx="2393863" cy="75327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bg1"/>
                </a:solidFill>
              </a:rPr>
              <a:t>Beta </a:t>
            </a:r>
          </a:p>
          <a:p>
            <a:pPr algn="ctr"/>
            <a:r>
              <a:rPr lang="en-AU" dirty="0">
                <a:solidFill>
                  <a:schemeClr val="bg1"/>
                </a:solidFill>
              </a:rPr>
              <a:t>V1.0 Scaling up</a:t>
            </a:r>
          </a:p>
        </p:txBody>
      </p:sp>
      <p:sp>
        <p:nvSpPr>
          <p:cNvPr id="10" name="Chevron 9">
            <a:extLst>
              <a:ext uri="{FF2B5EF4-FFF2-40B4-BE49-F238E27FC236}">
                <a16:creationId xmlns:a16="http://schemas.microsoft.com/office/drawing/2014/main" id="{A5A458DE-5593-622D-CE64-46AB372FC397}"/>
              </a:ext>
            </a:extLst>
          </p:cNvPr>
          <p:cNvSpPr/>
          <p:nvPr/>
        </p:nvSpPr>
        <p:spPr>
          <a:xfrm>
            <a:off x="7415995" y="2684186"/>
            <a:ext cx="3983290" cy="75327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bg1"/>
                </a:solidFill>
              </a:rPr>
              <a:t>Ongoing Governance</a:t>
            </a:r>
          </a:p>
          <a:p>
            <a:pPr algn="ctr"/>
            <a:r>
              <a:rPr lang="en-AU" dirty="0" err="1">
                <a:solidFill>
                  <a:schemeClr val="bg1"/>
                </a:solidFill>
              </a:rPr>
              <a:t>Vx.y</a:t>
            </a:r>
            <a:endParaRPr lang="en-AU" dirty="0">
              <a:solidFill>
                <a:schemeClr val="bg1"/>
              </a:solidFill>
            </a:endParaRPr>
          </a:p>
        </p:txBody>
      </p:sp>
      <p:sp>
        <p:nvSpPr>
          <p:cNvPr id="13" name="Pentagon 12">
            <a:extLst>
              <a:ext uri="{FF2B5EF4-FFF2-40B4-BE49-F238E27FC236}">
                <a16:creationId xmlns:a16="http://schemas.microsoft.com/office/drawing/2014/main" id="{3FA6D031-B525-6FDF-DD8B-A5D2BC74E3FB}"/>
              </a:ext>
            </a:extLst>
          </p:cNvPr>
          <p:cNvSpPr/>
          <p:nvPr/>
        </p:nvSpPr>
        <p:spPr>
          <a:xfrm>
            <a:off x="1231330" y="3958752"/>
            <a:ext cx="2156179" cy="540462"/>
          </a:xfrm>
          <a:prstGeom prst="homePlat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1">
                    <a:lumMod val="75000"/>
                  </a:schemeClr>
                </a:solidFill>
              </a:rPr>
              <a:t>Red Meat PoC</a:t>
            </a:r>
          </a:p>
        </p:txBody>
      </p:sp>
      <p:sp>
        <p:nvSpPr>
          <p:cNvPr id="17" name="Chevron 16">
            <a:extLst>
              <a:ext uri="{FF2B5EF4-FFF2-40B4-BE49-F238E27FC236}">
                <a16:creationId xmlns:a16="http://schemas.microsoft.com/office/drawing/2014/main" id="{3BBFD75F-1D71-FCFC-F611-89375DDD5450}"/>
              </a:ext>
            </a:extLst>
          </p:cNvPr>
          <p:cNvSpPr/>
          <p:nvPr/>
        </p:nvSpPr>
        <p:spPr>
          <a:xfrm>
            <a:off x="3254349" y="3958753"/>
            <a:ext cx="4780846" cy="540461"/>
          </a:xfrm>
          <a:prstGeom prst="chevron">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1">
                    <a:lumMod val="75000"/>
                  </a:schemeClr>
                </a:solidFill>
              </a:rPr>
              <a:t>Red Meat, Horticulture &amp; Grains Pilot</a:t>
            </a:r>
          </a:p>
        </p:txBody>
      </p:sp>
      <p:sp>
        <p:nvSpPr>
          <p:cNvPr id="19" name="Chevron 18">
            <a:extLst>
              <a:ext uri="{FF2B5EF4-FFF2-40B4-BE49-F238E27FC236}">
                <a16:creationId xmlns:a16="http://schemas.microsoft.com/office/drawing/2014/main" id="{123D6259-1D80-17A9-51EA-6716094F8170}"/>
              </a:ext>
            </a:extLst>
          </p:cNvPr>
          <p:cNvSpPr/>
          <p:nvPr/>
        </p:nvSpPr>
        <p:spPr>
          <a:xfrm>
            <a:off x="7911017" y="3958752"/>
            <a:ext cx="3488267" cy="540461"/>
          </a:xfrm>
          <a:prstGeom prst="chevron">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1">
                    <a:lumMod val="75000"/>
                  </a:schemeClr>
                </a:solidFill>
              </a:rPr>
              <a:t>Adoption at scale</a:t>
            </a:r>
          </a:p>
        </p:txBody>
      </p:sp>
      <p:sp>
        <p:nvSpPr>
          <p:cNvPr id="22" name="Pentagon 21">
            <a:extLst>
              <a:ext uri="{FF2B5EF4-FFF2-40B4-BE49-F238E27FC236}">
                <a16:creationId xmlns:a16="http://schemas.microsoft.com/office/drawing/2014/main" id="{881DE35B-CBEA-C1A4-40F4-7C965D9ABB0A}"/>
              </a:ext>
            </a:extLst>
          </p:cNvPr>
          <p:cNvSpPr/>
          <p:nvPr/>
        </p:nvSpPr>
        <p:spPr>
          <a:xfrm>
            <a:off x="2852648" y="4873611"/>
            <a:ext cx="2156179" cy="540462"/>
          </a:xfrm>
          <a:prstGeom prst="homePlat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accent1">
                    <a:lumMod val="75000"/>
                  </a:schemeClr>
                </a:solidFill>
              </a:rPr>
              <a:t>CA Copper PoC</a:t>
            </a:r>
          </a:p>
        </p:txBody>
      </p:sp>
      <p:sp>
        <p:nvSpPr>
          <p:cNvPr id="23" name="Chevron 22">
            <a:extLst>
              <a:ext uri="{FF2B5EF4-FFF2-40B4-BE49-F238E27FC236}">
                <a16:creationId xmlns:a16="http://schemas.microsoft.com/office/drawing/2014/main" id="{B4A38E48-C612-C9EB-6C02-1402BFA8E917}"/>
              </a:ext>
            </a:extLst>
          </p:cNvPr>
          <p:cNvSpPr/>
          <p:nvPr/>
        </p:nvSpPr>
        <p:spPr>
          <a:xfrm>
            <a:off x="4885158" y="4864443"/>
            <a:ext cx="4228126" cy="540461"/>
          </a:xfrm>
          <a:prstGeom prst="chevron">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accent1">
                    <a:lumMod val="75000"/>
                  </a:schemeClr>
                </a:solidFill>
              </a:rPr>
              <a:t>CA Copper, AU Lithium, DRC Cobalt Pilots</a:t>
            </a:r>
          </a:p>
        </p:txBody>
      </p:sp>
      <p:sp>
        <p:nvSpPr>
          <p:cNvPr id="27" name="Chevron 26">
            <a:extLst>
              <a:ext uri="{FF2B5EF4-FFF2-40B4-BE49-F238E27FC236}">
                <a16:creationId xmlns:a16="http://schemas.microsoft.com/office/drawing/2014/main" id="{E98726B8-75DE-E29D-1270-3A87393CC541}"/>
              </a:ext>
            </a:extLst>
          </p:cNvPr>
          <p:cNvSpPr/>
          <p:nvPr/>
        </p:nvSpPr>
        <p:spPr>
          <a:xfrm>
            <a:off x="8989107" y="4864442"/>
            <a:ext cx="2410178" cy="540461"/>
          </a:xfrm>
          <a:prstGeom prst="chevron">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accent1">
                    <a:lumMod val="75000"/>
                  </a:schemeClr>
                </a:solidFill>
              </a:rPr>
              <a:t>Scale up</a:t>
            </a:r>
          </a:p>
        </p:txBody>
      </p:sp>
      <p:sp>
        <p:nvSpPr>
          <p:cNvPr id="33" name="Pentagon 32">
            <a:extLst>
              <a:ext uri="{FF2B5EF4-FFF2-40B4-BE49-F238E27FC236}">
                <a16:creationId xmlns:a16="http://schemas.microsoft.com/office/drawing/2014/main" id="{E227BA11-53BE-437E-9A30-F6317C703005}"/>
              </a:ext>
            </a:extLst>
          </p:cNvPr>
          <p:cNvSpPr/>
          <p:nvPr/>
        </p:nvSpPr>
        <p:spPr>
          <a:xfrm>
            <a:off x="683820" y="1895026"/>
            <a:ext cx="3041778" cy="421879"/>
          </a:xfrm>
          <a:prstGeom prst="homePlat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t>Draft Policy</a:t>
            </a:r>
          </a:p>
        </p:txBody>
      </p:sp>
      <p:sp>
        <p:nvSpPr>
          <p:cNvPr id="34" name="Chevron 33">
            <a:extLst>
              <a:ext uri="{FF2B5EF4-FFF2-40B4-BE49-F238E27FC236}">
                <a16:creationId xmlns:a16="http://schemas.microsoft.com/office/drawing/2014/main" id="{ADBCD977-9FE7-70F9-5748-77643908270F}"/>
              </a:ext>
            </a:extLst>
          </p:cNvPr>
          <p:cNvSpPr/>
          <p:nvPr/>
        </p:nvSpPr>
        <p:spPr>
          <a:xfrm>
            <a:off x="3673909" y="1895028"/>
            <a:ext cx="1552220" cy="421878"/>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bg1"/>
                </a:solidFill>
              </a:rPr>
              <a:t>Public Review</a:t>
            </a:r>
          </a:p>
        </p:txBody>
      </p:sp>
      <p:sp>
        <p:nvSpPr>
          <p:cNvPr id="36" name="Chevron 35">
            <a:extLst>
              <a:ext uri="{FF2B5EF4-FFF2-40B4-BE49-F238E27FC236}">
                <a16:creationId xmlns:a16="http://schemas.microsoft.com/office/drawing/2014/main" id="{96BC9A8E-FEF6-F20C-A39F-E3D5A5D5BF0F}"/>
              </a:ext>
            </a:extLst>
          </p:cNvPr>
          <p:cNvSpPr/>
          <p:nvPr/>
        </p:nvSpPr>
        <p:spPr>
          <a:xfrm>
            <a:off x="5226129" y="1895027"/>
            <a:ext cx="6173156" cy="421878"/>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bg1"/>
                </a:solidFill>
              </a:rPr>
              <a:t>Implementation Pledges</a:t>
            </a:r>
          </a:p>
        </p:txBody>
      </p:sp>
      <p:sp>
        <p:nvSpPr>
          <p:cNvPr id="38" name="TextBox 37">
            <a:extLst>
              <a:ext uri="{FF2B5EF4-FFF2-40B4-BE49-F238E27FC236}">
                <a16:creationId xmlns:a16="http://schemas.microsoft.com/office/drawing/2014/main" id="{CAE449A8-1C27-8BB6-BFAF-BCED64EF8BC1}"/>
              </a:ext>
            </a:extLst>
          </p:cNvPr>
          <p:cNvSpPr txBox="1"/>
          <p:nvPr/>
        </p:nvSpPr>
        <p:spPr>
          <a:xfrm>
            <a:off x="641157" y="2316906"/>
            <a:ext cx="1997406" cy="369332"/>
          </a:xfrm>
          <a:prstGeom prst="rect">
            <a:avLst/>
          </a:prstGeom>
          <a:noFill/>
        </p:spPr>
        <p:txBody>
          <a:bodyPr wrap="none" rtlCol="0">
            <a:spAutoFit/>
          </a:bodyPr>
          <a:lstStyle/>
          <a:p>
            <a:r>
              <a:rPr lang="en-AU" b="1" dirty="0"/>
              <a:t>UNTP Specification</a:t>
            </a:r>
          </a:p>
        </p:txBody>
      </p:sp>
      <p:sp>
        <p:nvSpPr>
          <p:cNvPr id="39" name="TextBox 38">
            <a:extLst>
              <a:ext uri="{FF2B5EF4-FFF2-40B4-BE49-F238E27FC236}">
                <a16:creationId xmlns:a16="http://schemas.microsoft.com/office/drawing/2014/main" id="{694DC5F6-9677-051C-94A0-A0F8066D03B6}"/>
              </a:ext>
            </a:extLst>
          </p:cNvPr>
          <p:cNvSpPr txBox="1"/>
          <p:nvPr/>
        </p:nvSpPr>
        <p:spPr>
          <a:xfrm>
            <a:off x="1186732" y="3542278"/>
            <a:ext cx="3273076" cy="369332"/>
          </a:xfrm>
          <a:prstGeom prst="rect">
            <a:avLst/>
          </a:prstGeom>
          <a:noFill/>
        </p:spPr>
        <p:txBody>
          <a:bodyPr wrap="none" rtlCol="0">
            <a:spAutoFit/>
          </a:bodyPr>
          <a:lstStyle/>
          <a:p>
            <a:r>
              <a:rPr lang="en-AU" b="1" dirty="0"/>
              <a:t>Agriculture Pilots – Australia, EU</a:t>
            </a:r>
          </a:p>
        </p:txBody>
      </p:sp>
      <p:sp>
        <p:nvSpPr>
          <p:cNvPr id="40" name="TextBox 39">
            <a:extLst>
              <a:ext uri="{FF2B5EF4-FFF2-40B4-BE49-F238E27FC236}">
                <a16:creationId xmlns:a16="http://schemas.microsoft.com/office/drawing/2014/main" id="{0D358EA6-5E54-2EE8-D0A1-AB443134119F}"/>
              </a:ext>
            </a:extLst>
          </p:cNvPr>
          <p:cNvSpPr txBox="1"/>
          <p:nvPr/>
        </p:nvSpPr>
        <p:spPr>
          <a:xfrm>
            <a:off x="2224417" y="4486301"/>
            <a:ext cx="7369710" cy="369332"/>
          </a:xfrm>
          <a:prstGeom prst="rect">
            <a:avLst/>
          </a:prstGeom>
          <a:noFill/>
        </p:spPr>
        <p:txBody>
          <a:bodyPr wrap="none" rtlCol="0">
            <a:spAutoFit/>
          </a:bodyPr>
          <a:lstStyle/>
          <a:p>
            <a:r>
              <a:rPr lang="en-AU" b="1" dirty="0"/>
              <a:t>Critical Minerals Pilots - Canada, Australia, Democratic Republic of Congo</a:t>
            </a:r>
          </a:p>
        </p:txBody>
      </p:sp>
      <p:sp>
        <p:nvSpPr>
          <p:cNvPr id="41" name="Pentagon 40">
            <a:extLst>
              <a:ext uri="{FF2B5EF4-FFF2-40B4-BE49-F238E27FC236}">
                <a16:creationId xmlns:a16="http://schemas.microsoft.com/office/drawing/2014/main" id="{70B45D20-1F32-02D2-DAF3-201B7BA91520}"/>
              </a:ext>
            </a:extLst>
          </p:cNvPr>
          <p:cNvSpPr/>
          <p:nvPr/>
        </p:nvSpPr>
        <p:spPr>
          <a:xfrm>
            <a:off x="3790136" y="5926507"/>
            <a:ext cx="2156179" cy="540462"/>
          </a:xfrm>
          <a:prstGeom prst="homePlate">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4">
                    <a:lumMod val="50000"/>
                  </a:schemeClr>
                </a:solidFill>
              </a:rPr>
              <a:t>Proof of concept</a:t>
            </a:r>
          </a:p>
        </p:txBody>
      </p:sp>
      <p:sp>
        <p:nvSpPr>
          <p:cNvPr id="42" name="Chevron 41">
            <a:extLst>
              <a:ext uri="{FF2B5EF4-FFF2-40B4-BE49-F238E27FC236}">
                <a16:creationId xmlns:a16="http://schemas.microsoft.com/office/drawing/2014/main" id="{3CC9EE53-F26D-662C-B197-FF07A0678915}"/>
              </a:ext>
            </a:extLst>
          </p:cNvPr>
          <p:cNvSpPr/>
          <p:nvPr/>
        </p:nvSpPr>
        <p:spPr>
          <a:xfrm>
            <a:off x="5830088" y="5926508"/>
            <a:ext cx="3283196" cy="540461"/>
          </a:xfrm>
          <a:prstGeom prst="chevron">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4">
                    <a:lumMod val="50000"/>
                  </a:schemeClr>
                </a:solidFill>
              </a:rPr>
              <a:t>Low volume pilots</a:t>
            </a:r>
          </a:p>
        </p:txBody>
      </p:sp>
      <p:sp>
        <p:nvSpPr>
          <p:cNvPr id="43" name="Chevron 42">
            <a:extLst>
              <a:ext uri="{FF2B5EF4-FFF2-40B4-BE49-F238E27FC236}">
                <a16:creationId xmlns:a16="http://schemas.microsoft.com/office/drawing/2014/main" id="{111EB34D-209E-B9AF-BD18-63DCBE8BFBDC}"/>
              </a:ext>
            </a:extLst>
          </p:cNvPr>
          <p:cNvSpPr/>
          <p:nvPr/>
        </p:nvSpPr>
        <p:spPr>
          <a:xfrm>
            <a:off x="8989106" y="5939447"/>
            <a:ext cx="2410178" cy="540461"/>
          </a:xfrm>
          <a:prstGeom prst="chevron">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a:solidFill>
                  <a:schemeClr val="accent4">
                    <a:lumMod val="50000"/>
                  </a:schemeClr>
                </a:solidFill>
              </a:rPr>
              <a:t>Scale up</a:t>
            </a:r>
          </a:p>
        </p:txBody>
      </p:sp>
      <p:sp>
        <p:nvSpPr>
          <p:cNvPr id="44" name="TextBox 43">
            <a:extLst>
              <a:ext uri="{FF2B5EF4-FFF2-40B4-BE49-F238E27FC236}">
                <a16:creationId xmlns:a16="http://schemas.microsoft.com/office/drawing/2014/main" id="{52852B03-7609-E27D-01FD-D5E780644271}"/>
              </a:ext>
            </a:extLst>
          </p:cNvPr>
          <p:cNvSpPr txBox="1"/>
          <p:nvPr/>
        </p:nvSpPr>
        <p:spPr>
          <a:xfrm>
            <a:off x="2876729" y="5548366"/>
            <a:ext cx="3444276" cy="369332"/>
          </a:xfrm>
          <a:prstGeom prst="rect">
            <a:avLst/>
          </a:prstGeom>
          <a:noFill/>
        </p:spPr>
        <p:txBody>
          <a:bodyPr wrap="none" rtlCol="0">
            <a:spAutoFit/>
          </a:bodyPr>
          <a:lstStyle/>
          <a:p>
            <a:r>
              <a:rPr lang="en-AU" b="1" dirty="0">
                <a:solidFill>
                  <a:schemeClr val="accent4">
                    <a:lumMod val="50000"/>
                  </a:schemeClr>
                </a:solidFill>
              </a:rPr>
              <a:t>Your Industry / Jurisdiction Pilots?</a:t>
            </a:r>
          </a:p>
        </p:txBody>
      </p:sp>
      <p:sp>
        <p:nvSpPr>
          <p:cNvPr id="45" name="TextBox 44">
            <a:extLst>
              <a:ext uri="{FF2B5EF4-FFF2-40B4-BE49-F238E27FC236}">
                <a16:creationId xmlns:a16="http://schemas.microsoft.com/office/drawing/2014/main" id="{B14DC518-84AA-519B-D1D4-A159D965E06F}"/>
              </a:ext>
            </a:extLst>
          </p:cNvPr>
          <p:cNvSpPr txBox="1"/>
          <p:nvPr/>
        </p:nvSpPr>
        <p:spPr>
          <a:xfrm>
            <a:off x="641156" y="1499134"/>
            <a:ext cx="2915735" cy="369332"/>
          </a:xfrm>
          <a:prstGeom prst="rect">
            <a:avLst/>
          </a:prstGeom>
          <a:noFill/>
        </p:spPr>
        <p:txBody>
          <a:bodyPr wrap="none" rtlCol="0">
            <a:spAutoFit/>
          </a:bodyPr>
          <a:lstStyle/>
          <a:p>
            <a:r>
              <a:rPr lang="en-AU" b="1" dirty="0"/>
              <a:t>UNECE Recommendation 49 </a:t>
            </a:r>
          </a:p>
        </p:txBody>
      </p:sp>
      <p:sp>
        <p:nvSpPr>
          <p:cNvPr id="48" name="TextBox 47">
            <a:extLst>
              <a:ext uri="{FF2B5EF4-FFF2-40B4-BE49-F238E27FC236}">
                <a16:creationId xmlns:a16="http://schemas.microsoft.com/office/drawing/2014/main" id="{174CF573-5B4C-977D-8866-A652E0D0E912}"/>
              </a:ext>
            </a:extLst>
          </p:cNvPr>
          <p:cNvSpPr txBox="1"/>
          <p:nvPr/>
        </p:nvSpPr>
        <p:spPr>
          <a:xfrm>
            <a:off x="0" y="1119685"/>
            <a:ext cx="1039067" cy="338554"/>
          </a:xfrm>
          <a:prstGeom prst="rect">
            <a:avLst/>
          </a:prstGeom>
          <a:noFill/>
        </p:spPr>
        <p:txBody>
          <a:bodyPr wrap="none" rtlCol="0">
            <a:spAutoFit/>
          </a:bodyPr>
          <a:lstStyle/>
          <a:p>
            <a:r>
              <a:rPr lang="en-AU" sz="1600" b="1" i="1" dirty="0">
                <a:solidFill>
                  <a:schemeClr val="accent1"/>
                </a:solidFill>
              </a:rPr>
              <a:t>June 2023</a:t>
            </a:r>
          </a:p>
        </p:txBody>
      </p:sp>
      <p:sp>
        <p:nvSpPr>
          <p:cNvPr id="49" name="TextBox 48">
            <a:extLst>
              <a:ext uri="{FF2B5EF4-FFF2-40B4-BE49-F238E27FC236}">
                <a16:creationId xmlns:a16="http://schemas.microsoft.com/office/drawing/2014/main" id="{54408F21-BEC7-B457-43E0-761073F574F2}"/>
              </a:ext>
            </a:extLst>
          </p:cNvPr>
          <p:cNvSpPr txBox="1"/>
          <p:nvPr/>
        </p:nvSpPr>
        <p:spPr>
          <a:xfrm>
            <a:off x="2357195" y="1085295"/>
            <a:ext cx="963725" cy="338554"/>
          </a:xfrm>
          <a:prstGeom prst="rect">
            <a:avLst/>
          </a:prstGeom>
          <a:noFill/>
        </p:spPr>
        <p:txBody>
          <a:bodyPr wrap="none" rtlCol="0">
            <a:spAutoFit/>
          </a:bodyPr>
          <a:lstStyle/>
          <a:p>
            <a:r>
              <a:rPr lang="en-AU" sz="1600" b="1" i="1" dirty="0">
                <a:solidFill>
                  <a:schemeClr val="accent1"/>
                </a:solidFill>
              </a:rPr>
              <a:t>Dec 2023</a:t>
            </a:r>
          </a:p>
        </p:txBody>
      </p:sp>
      <p:sp>
        <p:nvSpPr>
          <p:cNvPr id="50" name="TextBox 49">
            <a:extLst>
              <a:ext uri="{FF2B5EF4-FFF2-40B4-BE49-F238E27FC236}">
                <a16:creationId xmlns:a16="http://schemas.microsoft.com/office/drawing/2014/main" id="{966FB379-BF2C-D5BB-3109-7C9F55D5A226}"/>
              </a:ext>
            </a:extLst>
          </p:cNvPr>
          <p:cNvSpPr txBox="1"/>
          <p:nvPr/>
        </p:nvSpPr>
        <p:spPr>
          <a:xfrm>
            <a:off x="4744266" y="1085295"/>
            <a:ext cx="970137" cy="338554"/>
          </a:xfrm>
          <a:prstGeom prst="rect">
            <a:avLst/>
          </a:prstGeom>
          <a:noFill/>
        </p:spPr>
        <p:txBody>
          <a:bodyPr wrap="none" rtlCol="0">
            <a:spAutoFit/>
          </a:bodyPr>
          <a:lstStyle/>
          <a:p>
            <a:r>
              <a:rPr lang="en-AU" sz="1600" b="1" i="1" dirty="0">
                <a:solidFill>
                  <a:schemeClr val="accent1"/>
                </a:solidFill>
              </a:rPr>
              <a:t>July 2024</a:t>
            </a:r>
          </a:p>
        </p:txBody>
      </p:sp>
      <p:sp>
        <p:nvSpPr>
          <p:cNvPr id="52" name="TextBox 51">
            <a:extLst>
              <a:ext uri="{FF2B5EF4-FFF2-40B4-BE49-F238E27FC236}">
                <a16:creationId xmlns:a16="http://schemas.microsoft.com/office/drawing/2014/main" id="{5A473BBD-5FD9-DEFD-FC8F-703D4195337E}"/>
              </a:ext>
            </a:extLst>
          </p:cNvPr>
          <p:cNvSpPr txBox="1"/>
          <p:nvPr/>
        </p:nvSpPr>
        <p:spPr>
          <a:xfrm>
            <a:off x="6922972" y="1085295"/>
            <a:ext cx="963725" cy="338554"/>
          </a:xfrm>
          <a:prstGeom prst="rect">
            <a:avLst/>
          </a:prstGeom>
          <a:noFill/>
        </p:spPr>
        <p:txBody>
          <a:bodyPr wrap="none" rtlCol="0">
            <a:spAutoFit/>
          </a:bodyPr>
          <a:lstStyle/>
          <a:p>
            <a:r>
              <a:rPr lang="en-AU" sz="1600" b="1" i="1" dirty="0">
                <a:solidFill>
                  <a:schemeClr val="accent1"/>
                </a:solidFill>
              </a:rPr>
              <a:t>Dec 2024</a:t>
            </a:r>
          </a:p>
        </p:txBody>
      </p:sp>
      <p:sp>
        <p:nvSpPr>
          <p:cNvPr id="54" name="TextBox 53">
            <a:extLst>
              <a:ext uri="{FF2B5EF4-FFF2-40B4-BE49-F238E27FC236}">
                <a16:creationId xmlns:a16="http://schemas.microsoft.com/office/drawing/2014/main" id="{62CBDE71-D7A2-9A66-EDF3-A72DFCE99929}"/>
              </a:ext>
            </a:extLst>
          </p:cNvPr>
          <p:cNvSpPr txBox="1"/>
          <p:nvPr/>
        </p:nvSpPr>
        <p:spPr>
          <a:xfrm>
            <a:off x="3443342" y="1089605"/>
            <a:ext cx="693588" cy="338554"/>
          </a:xfrm>
          <a:prstGeom prst="rect">
            <a:avLst/>
          </a:prstGeom>
          <a:noFill/>
        </p:spPr>
        <p:txBody>
          <a:bodyPr wrap="none" rtlCol="0">
            <a:spAutoFit/>
          </a:bodyPr>
          <a:lstStyle/>
          <a:p>
            <a:r>
              <a:rPr lang="en-AU" sz="1600" b="1" i="1" dirty="0">
                <a:solidFill>
                  <a:srgbClr val="FF0000"/>
                </a:solidFill>
              </a:rPr>
              <a:t>Today</a:t>
            </a:r>
          </a:p>
        </p:txBody>
      </p:sp>
    </p:spTree>
    <p:extLst>
      <p:ext uri="{BB962C8B-B14F-4D97-AF65-F5344CB8AC3E}">
        <p14:creationId xmlns:p14="http://schemas.microsoft.com/office/powerpoint/2010/main" val="367343173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510</Words>
  <Application>Microsoft Office PowerPoint</Application>
  <PresentationFormat>ワイド画面</PresentationFormat>
  <Paragraphs>102</Paragraphs>
  <Slides>5</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HISANAO SUGAMATA</dc:creator>
  <cp:lastModifiedBy>HISANAO SUGAMATA</cp:lastModifiedBy>
  <cp:revision>5</cp:revision>
  <dcterms:created xsi:type="dcterms:W3CDTF">2024-08-04T05:11:54Z</dcterms:created>
  <dcterms:modified xsi:type="dcterms:W3CDTF">2024-08-22T00:31:38Z</dcterms:modified>
</cp:coreProperties>
</file>