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330" r:id="rId2"/>
    <p:sldId id="324" r:id="rId3"/>
    <p:sldId id="325" r:id="rId4"/>
    <p:sldId id="326" r:id="rId5"/>
    <p:sldId id="327" r:id="rId6"/>
    <p:sldId id="328" r:id="rId7"/>
    <p:sldId id="329" r:id="rId8"/>
    <p:sldId id="308" r:id="rId9"/>
    <p:sldId id="338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39" r:id="rId19"/>
    <p:sldId id="340" r:id="rId20"/>
    <p:sldId id="321" r:id="rId21"/>
    <p:sldId id="322" r:id="rId22"/>
    <p:sldId id="323" r:id="rId23"/>
    <p:sldId id="341" r:id="rId24"/>
    <p:sldId id="342" r:id="rId25"/>
    <p:sldId id="343" r:id="rId26"/>
    <p:sldId id="344" r:id="rId27"/>
    <p:sldId id="345" r:id="rId28"/>
    <p:sldId id="346" r:id="rId29"/>
    <p:sldId id="332" r:id="rId30"/>
    <p:sldId id="333" r:id="rId31"/>
    <p:sldId id="334" r:id="rId32"/>
    <p:sldId id="335" r:id="rId33"/>
    <p:sldId id="336" r:id="rId3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62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1AAE7-A721-496B-87D2-5B96EC9D51B1}" type="datetimeFigureOut">
              <a:rPr kumimoji="1" lang="ja-JP" altLang="en-US" smtClean="0"/>
              <a:t>2024/8/24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7DC820-F9A4-47A1-88FF-C8FD5D73D7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775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37E370-8E22-522D-0973-D82BA7E8C7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309CFD1-E06D-F056-D7E3-5911413DD3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5E0778-45FE-10D0-15F7-C1E932D13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82815-7087-404F-9D65-97B3CC0324D7}" type="datetimeFigureOut">
              <a:rPr kumimoji="1" lang="ja-JP" altLang="en-US" smtClean="0"/>
              <a:t>2024/8/24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672D80-31EE-ECF1-795C-DD94E1D53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99D162-78D8-A4DE-9005-F940A6D0C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35A6A-CFA9-4BF8-8088-9C9262FC6A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516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E5433A-514C-21BD-17C8-E8D6CBDE4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C0E6591-C01A-A21A-1F26-6152AEF241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49B16DB-62F4-24DF-D22F-2DBF7AF0A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82815-7087-404F-9D65-97B3CC0324D7}" type="datetimeFigureOut">
              <a:rPr kumimoji="1" lang="ja-JP" altLang="en-US" smtClean="0"/>
              <a:t>2024/8/24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38F857-AD6B-923D-1D65-8429CC483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0C0BC1F-91BF-60D4-02EF-59CF19BEF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35A6A-CFA9-4BF8-8088-9C9262FC6A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975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D395DB7-8E8B-85D3-51FB-AA7AEE4592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6F1EE40-EF4B-F58F-926C-6BE40C822F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6A2E45-4C7F-7F2D-DA80-6FBCE4823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82815-7087-404F-9D65-97B3CC0324D7}" type="datetimeFigureOut">
              <a:rPr kumimoji="1" lang="ja-JP" altLang="en-US" smtClean="0"/>
              <a:t>2024/8/24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29E76D5-C116-0F36-7662-3D062F073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B17A58-0C65-E854-0AAC-16CED2662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35A6A-CFA9-4BF8-8088-9C9262FC6A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429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6156" y="1310640"/>
            <a:ext cx="11219687" cy="62483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6156" y="6458711"/>
            <a:ext cx="1097279" cy="228599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54056" y="396240"/>
            <a:ext cx="1351774" cy="56996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173153" y="1733905"/>
            <a:ext cx="4577715" cy="36531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132C3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8/24/2024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00997E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5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  <p:extLst>
      <p:ext uri="{BB962C8B-B14F-4D97-AF65-F5344CB8AC3E}">
        <p14:creationId xmlns:p14="http://schemas.microsoft.com/office/powerpoint/2010/main" val="2503514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8/24/2024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00997E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5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  <p:extLst>
      <p:ext uri="{BB962C8B-B14F-4D97-AF65-F5344CB8AC3E}">
        <p14:creationId xmlns:p14="http://schemas.microsoft.com/office/powerpoint/2010/main" val="1678929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8AA878-C768-C94D-0574-AB3A8A63B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202F978-6A3B-1365-772D-753FAE4AEB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077B13-4C80-5CAD-01A2-49672D8AF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82815-7087-404F-9D65-97B3CC0324D7}" type="datetimeFigureOut">
              <a:rPr kumimoji="1" lang="ja-JP" altLang="en-US" smtClean="0"/>
              <a:t>2024/8/24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D8D3F5-4D32-36C3-EFE6-E1AB717B6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62F0ACA-1F52-FF15-567B-F70B7E918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35A6A-CFA9-4BF8-8088-9C9262FC6A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6427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C324E8-A8A7-60EF-237C-121E6962C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95DD7F-9A27-0979-2EB2-4F6CA0FAA3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F6A093-D18A-FE33-F400-33459AEDB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82815-7087-404F-9D65-97B3CC0324D7}" type="datetimeFigureOut">
              <a:rPr kumimoji="1" lang="ja-JP" altLang="en-US" smtClean="0"/>
              <a:t>2024/8/24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F96436-FE35-9AE5-8B4C-F9087A553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D9CE91-F93D-F28F-0C23-DFC4B9294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35A6A-CFA9-4BF8-8088-9C9262FC6A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29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D16A2D-2FC8-1D85-112A-C778CC9FB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5AD476A-4C08-69D5-86C1-BC7B15A44D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557162F-26A9-3AB8-5EAE-B932FD4BFC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AF81D7F-4A43-76EB-BCE5-F0237C8BC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82815-7087-404F-9D65-97B3CC0324D7}" type="datetimeFigureOut">
              <a:rPr kumimoji="1" lang="ja-JP" altLang="en-US" smtClean="0"/>
              <a:t>2024/8/24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0BD8CBC-D4C0-9DF8-A882-0C7FF6FF0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6AB2481-9466-FD93-6C35-4E74062F6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35A6A-CFA9-4BF8-8088-9C9262FC6A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448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03FE88-D227-0A0B-9B6F-981F0B2D3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5102E98-EE8D-1D03-0057-AD11F1034F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2E7A622-C210-231C-4019-37FE93F45F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0C6C44-3E36-C692-8DC1-85342867BE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EFAF4E2-D8ED-E9BC-96EB-92642E0E56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0280D4C-8492-BB40-5910-91AD75A7C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82815-7087-404F-9D65-97B3CC0324D7}" type="datetimeFigureOut">
              <a:rPr kumimoji="1" lang="ja-JP" altLang="en-US" smtClean="0"/>
              <a:t>2024/8/24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FF9F4E4-D6AC-ACF7-60CD-1AA26CDC2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D0FD0CF-3CFD-07F4-F860-36CFA2879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35A6A-CFA9-4BF8-8088-9C9262FC6A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819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36168E-9EB9-96DF-69D3-4EEEA818A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BD761AF-3356-7867-2928-5743B3C7A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82815-7087-404F-9D65-97B3CC0324D7}" type="datetimeFigureOut">
              <a:rPr kumimoji="1" lang="ja-JP" altLang="en-US" smtClean="0"/>
              <a:t>2024/8/24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82EADBA-6F72-460B-9F95-BF1839EF1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AE468FA-90A0-8068-15D7-2A774F6E7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35A6A-CFA9-4BF8-8088-9C9262FC6A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2714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727CEA9-A911-8744-ED5F-9E1C222C6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82815-7087-404F-9D65-97B3CC0324D7}" type="datetimeFigureOut">
              <a:rPr kumimoji="1" lang="ja-JP" altLang="en-US" smtClean="0"/>
              <a:t>2024/8/24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FE126C5-171D-63FC-27BF-204DC95F3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9456E60-490C-76DF-9C38-491ED99AC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35A6A-CFA9-4BF8-8088-9C9262FC6A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8758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54195A-96E5-BE74-06AF-579D4BBE4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C386F3-711E-4282-8047-4B4BA5345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AE9AD84-4294-7E96-585A-30A20879D2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3B38E73-227D-208E-9FEF-90381C762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82815-7087-404F-9D65-97B3CC0324D7}" type="datetimeFigureOut">
              <a:rPr kumimoji="1" lang="ja-JP" altLang="en-US" smtClean="0"/>
              <a:t>2024/8/24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187963A-D06D-C7B8-7A38-76C80C48A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CFAF4D5-2025-3AE6-FC9F-18D0C0524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35A6A-CFA9-4BF8-8088-9C9262FC6A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033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F35098-697D-1758-5F5E-1970E79E3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934B147-12D8-A101-4851-F8436C1A35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02F9C6F-08EE-B996-606E-23E5BAD964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9F4DED5-213B-AD80-9228-22F8667E5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82815-7087-404F-9D65-97B3CC0324D7}" type="datetimeFigureOut">
              <a:rPr kumimoji="1" lang="ja-JP" altLang="en-US" smtClean="0"/>
              <a:t>2024/8/24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E89562-4CC8-7147-4C30-C1D3BCEFE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65FB9EE-C94C-EC30-8A65-435601969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35A6A-CFA9-4BF8-8088-9C9262FC6A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8076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4D5EAD1-EF02-5FD5-9638-3200F5EF6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CF46F0-BF19-4E10-05D9-DF5B519DC7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9122F9-9203-938C-DF5E-60D532AAAF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82815-7087-404F-9D65-97B3CC0324D7}" type="datetimeFigureOut">
              <a:rPr kumimoji="1" lang="ja-JP" altLang="en-US" smtClean="0"/>
              <a:t>2024/8/24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143C4E-EB35-7EC5-C89B-00C3889C4C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53C39CE-ADB8-F532-083D-D9334BB9E7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35A6A-CFA9-4BF8-8088-9C9262FC6A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4510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1.png"/><Relationship Id="rId7" Type="http://schemas.openxmlformats.org/officeDocument/2006/relationships/image" Target="../media/image2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2.png"/><Relationship Id="rId9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4.png"/><Relationship Id="rId18" Type="http://schemas.openxmlformats.org/officeDocument/2006/relationships/image" Target="../media/image39.png"/><Relationship Id="rId26" Type="http://schemas.openxmlformats.org/officeDocument/2006/relationships/image" Target="../media/image47.png"/><Relationship Id="rId21" Type="http://schemas.openxmlformats.org/officeDocument/2006/relationships/image" Target="../media/image42.png"/><Relationship Id="rId34" Type="http://schemas.openxmlformats.org/officeDocument/2006/relationships/image" Target="../media/image55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17" Type="http://schemas.openxmlformats.org/officeDocument/2006/relationships/image" Target="../media/image38.png"/><Relationship Id="rId25" Type="http://schemas.openxmlformats.org/officeDocument/2006/relationships/image" Target="../media/image46.png"/><Relationship Id="rId33" Type="http://schemas.openxmlformats.org/officeDocument/2006/relationships/image" Target="../media/image54.png"/><Relationship Id="rId2" Type="http://schemas.openxmlformats.org/officeDocument/2006/relationships/image" Target="../media/image10.png"/><Relationship Id="rId16" Type="http://schemas.openxmlformats.org/officeDocument/2006/relationships/image" Target="../media/image37.png"/><Relationship Id="rId20" Type="http://schemas.openxmlformats.org/officeDocument/2006/relationships/image" Target="../media/image41.png"/><Relationship Id="rId29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24" Type="http://schemas.openxmlformats.org/officeDocument/2006/relationships/image" Target="../media/image45.png"/><Relationship Id="rId32" Type="http://schemas.openxmlformats.org/officeDocument/2006/relationships/image" Target="../media/image53.png"/><Relationship Id="rId37" Type="http://schemas.openxmlformats.org/officeDocument/2006/relationships/image" Target="../media/image58.png"/><Relationship Id="rId5" Type="http://schemas.openxmlformats.org/officeDocument/2006/relationships/image" Target="../media/image26.png"/><Relationship Id="rId15" Type="http://schemas.openxmlformats.org/officeDocument/2006/relationships/image" Target="../media/image36.png"/><Relationship Id="rId23" Type="http://schemas.openxmlformats.org/officeDocument/2006/relationships/image" Target="../media/image44.png"/><Relationship Id="rId28" Type="http://schemas.openxmlformats.org/officeDocument/2006/relationships/image" Target="../media/image49.png"/><Relationship Id="rId36" Type="http://schemas.openxmlformats.org/officeDocument/2006/relationships/image" Target="../media/image57.png"/><Relationship Id="rId10" Type="http://schemas.openxmlformats.org/officeDocument/2006/relationships/image" Target="../media/image31.png"/><Relationship Id="rId19" Type="http://schemas.openxmlformats.org/officeDocument/2006/relationships/image" Target="../media/image40.png"/><Relationship Id="rId31" Type="http://schemas.openxmlformats.org/officeDocument/2006/relationships/image" Target="../media/image52.png"/><Relationship Id="rId4" Type="http://schemas.openxmlformats.org/officeDocument/2006/relationships/image" Target="../media/image12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Relationship Id="rId22" Type="http://schemas.openxmlformats.org/officeDocument/2006/relationships/image" Target="../media/image43.png"/><Relationship Id="rId27" Type="http://schemas.openxmlformats.org/officeDocument/2006/relationships/image" Target="../media/image48.png"/><Relationship Id="rId30" Type="http://schemas.openxmlformats.org/officeDocument/2006/relationships/image" Target="../media/image51.png"/><Relationship Id="rId35" Type="http://schemas.openxmlformats.org/officeDocument/2006/relationships/image" Target="../media/image56.png"/><Relationship Id="rId8" Type="http://schemas.openxmlformats.org/officeDocument/2006/relationships/image" Target="../media/image29.png"/><Relationship Id="rId3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77.png"/><Relationship Id="rId21" Type="http://schemas.openxmlformats.org/officeDocument/2006/relationships/image" Target="../media/image72.png"/><Relationship Id="rId42" Type="http://schemas.openxmlformats.org/officeDocument/2006/relationships/image" Target="../media/image93.png"/><Relationship Id="rId47" Type="http://schemas.openxmlformats.org/officeDocument/2006/relationships/image" Target="../media/image98.png"/><Relationship Id="rId63" Type="http://schemas.openxmlformats.org/officeDocument/2006/relationships/image" Target="../media/image114.png"/><Relationship Id="rId68" Type="http://schemas.openxmlformats.org/officeDocument/2006/relationships/image" Target="../media/image119.png"/><Relationship Id="rId2" Type="http://schemas.openxmlformats.org/officeDocument/2006/relationships/image" Target="../media/image10.png"/><Relationship Id="rId16" Type="http://schemas.openxmlformats.org/officeDocument/2006/relationships/image" Target="../media/image67.png"/><Relationship Id="rId29" Type="http://schemas.openxmlformats.org/officeDocument/2006/relationships/image" Target="../media/image80.png"/><Relationship Id="rId11" Type="http://schemas.openxmlformats.org/officeDocument/2006/relationships/image" Target="../media/image62.png"/><Relationship Id="rId24" Type="http://schemas.openxmlformats.org/officeDocument/2006/relationships/image" Target="../media/image75.png"/><Relationship Id="rId32" Type="http://schemas.openxmlformats.org/officeDocument/2006/relationships/image" Target="../media/image83.png"/><Relationship Id="rId37" Type="http://schemas.openxmlformats.org/officeDocument/2006/relationships/image" Target="../media/image88.png"/><Relationship Id="rId40" Type="http://schemas.openxmlformats.org/officeDocument/2006/relationships/image" Target="../media/image91.png"/><Relationship Id="rId45" Type="http://schemas.openxmlformats.org/officeDocument/2006/relationships/image" Target="../media/image96.png"/><Relationship Id="rId53" Type="http://schemas.openxmlformats.org/officeDocument/2006/relationships/image" Target="../media/image104.png"/><Relationship Id="rId58" Type="http://schemas.openxmlformats.org/officeDocument/2006/relationships/image" Target="../media/image109.png"/><Relationship Id="rId66" Type="http://schemas.openxmlformats.org/officeDocument/2006/relationships/image" Target="../media/image117.png"/><Relationship Id="rId74" Type="http://schemas.openxmlformats.org/officeDocument/2006/relationships/image" Target="../media/image125.png"/><Relationship Id="rId5" Type="http://schemas.openxmlformats.org/officeDocument/2006/relationships/image" Target="../media/image46.png"/><Relationship Id="rId61" Type="http://schemas.openxmlformats.org/officeDocument/2006/relationships/image" Target="../media/image112.png"/><Relationship Id="rId19" Type="http://schemas.openxmlformats.org/officeDocument/2006/relationships/image" Target="../media/image70.png"/><Relationship Id="rId14" Type="http://schemas.openxmlformats.org/officeDocument/2006/relationships/image" Target="../media/image65.png"/><Relationship Id="rId22" Type="http://schemas.openxmlformats.org/officeDocument/2006/relationships/image" Target="../media/image73.png"/><Relationship Id="rId27" Type="http://schemas.openxmlformats.org/officeDocument/2006/relationships/image" Target="../media/image78.png"/><Relationship Id="rId30" Type="http://schemas.openxmlformats.org/officeDocument/2006/relationships/image" Target="../media/image81.png"/><Relationship Id="rId35" Type="http://schemas.openxmlformats.org/officeDocument/2006/relationships/image" Target="../media/image86.png"/><Relationship Id="rId43" Type="http://schemas.openxmlformats.org/officeDocument/2006/relationships/image" Target="../media/image94.png"/><Relationship Id="rId48" Type="http://schemas.openxmlformats.org/officeDocument/2006/relationships/image" Target="../media/image99.png"/><Relationship Id="rId56" Type="http://schemas.openxmlformats.org/officeDocument/2006/relationships/image" Target="../media/image107.png"/><Relationship Id="rId64" Type="http://schemas.openxmlformats.org/officeDocument/2006/relationships/image" Target="../media/image115.png"/><Relationship Id="rId69" Type="http://schemas.openxmlformats.org/officeDocument/2006/relationships/image" Target="../media/image120.png"/><Relationship Id="rId8" Type="http://schemas.openxmlformats.org/officeDocument/2006/relationships/image" Target="../media/image49.png"/><Relationship Id="rId51" Type="http://schemas.openxmlformats.org/officeDocument/2006/relationships/image" Target="../media/image102.png"/><Relationship Id="rId72" Type="http://schemas.openxmlformats.org/officeDocument/2006/relationships/image" Target="../media/image123.png"/><Relationship Id="rId3" Type="http://schemas.openxmlformats.org/officeDocument/2006/relationships/image" Target="../media/image11.png"/><Relationship Id="rId12" Type="http://schemas.openxmlformats.org/officeDocument/2006/relationships/image" Target="../media/image63.png"/><Relationship Id="rId17" Type="http://schemas.openxmlformats.org/officeDocument/2006/relationships/image" Target="../media/image68.png"/><Relationship Id="rId25" Type="http://schemas.openxmlformats.org/officeDocument/2006/relationships/image" Target="../media/image76.png"/><Relationship Id="rId33" Type="http://schemas.openxmlformats.org/officeDocument/2006/relationships/image" Target="../media/image84.png"/><Relationship Id="rId38" Type="http://schemas.openxmlformats.org/officeDocument/2006/relationships/image" Target="../media/image89.png"/><Relationship Id="rId46" Type="http://schemas.openxmlformats.org/officeDocument/2006/relationships/image" Target="../media/image97.png"/><Relationship Id="rId59" Type="http://schemas.openxmlformats.org/officeDocument/2006/relationships/image" Target="../media/image110.png"/><Relationship Id="rId67" Type="http://schemas.openxmlformats.org/officeDocument/2006/relationships/image" Target="../media/image118.png"/><Relationship Id="rId20" Type="http://schemas.openxmlformats.org/officeDocument/2006/relationships/image" Target="../media/image71.png"/><Relationship Id="rId41" Type="http://schemas.openxmlformats.org/officeDocument/2006/relationships/image" Target="../media/image92.png"/><Relationship Id="rId54" Type="http://schemas.openxmlformats.org/officeDocument/2006/relationships/image" Target="../media/image105.png"/><Relationship Id="rId62" Type="http://schemas.openxmlformats.org/officeDocument/2006/relationships/image" Target="../media/image113.png"/><Relationship Id="rId70" Type="http://schemas.openxmlformats.org/officeDocument/2006/relationships/image" Target="../media/image121.png"/><Relationship Id="rId75" Type="http://schemas.openxmlformats.org/officeDocument/2006/relationships/image" Target="../media/image1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5" Type="http://schemas.openxmlformats.org/officeDocument/2006/relationships/image" Target="../media/image66.png"/><Relationship Id="rId23" Type="http://schemas.openxmlformats.org/officeDocument/2006/relationships/image" Target="../media/image74.png"/><Relationship Id="rId28" Type="http://schemas.openxmlformats.org/officeDocument/2006/relationships/image" Target="../media/image79.png"/><Relationship Id="rId36" Type="http://schemas.openxmlformats.org/officeDocument/2006/relationships/image" Target="../media/image87.png"/><Relationship Id="rId49" Type="http://schemas.openxmlformats.org/officeDocument/2006/relationships/image" Target="../media/image100.png"/><Relationship Id="rId57" Type="http://schemas.openxmlformats.org/officeDocument/2006/relationships/image" Target="../media/image108.png"/><Relationship Id="rId10" Type="http://schemas.openxmlformats.org/officeDocument/2006/relationships/image" Target="../media/image61.png"/><Relationship Id="rId31" Type="http://schemas.openxmlformats.org/officeDocument/2006/relationships/image" Target="../media/image82.png"/><Relationship Id="rId44" Type="http://schemas.openxmlformats.org/officeDocument/2006/relationships/image" Target="../media/image95.png"/><Relationship Id="rId52" Type="http://schemas.openxmlformats.org/officeDocument/2006/relationships/image" Target="../media/image103.png"/><Relationship Id="rId60" Type="http://schemas.openxmlformats.org/officeDocument/2006/relationships/image" Target="../media/image111.png"/><Relationship Id="rId65" Type="http://schemas.openxmlformats.org/officeDocument/2006/relationships/image" Target="../media/image116.png"/><Relationship Id="rId73" Type="http://schemas.openxmlformats.org/officeDocument/2006/relationships/image" Target="../media/image124.png"/><Relationship Id="rId4" Type="http://schemas.openxmlformats.org/officeDocument/2006/relationships/image" Target="../media/image12.png"/><Relationship Id="rId9" Type="http://schemas.openxmlformats.org/officeDocument/2006/relationships/image" Target="../media/image60.png"/><Relationship Id="rId13" Type="http://schemas.openxmlformats.org/officeDocument/2006/relationships/image" Target="../media/image64.png"/><Relationship Id="rId18" Type="http://schemas.openxmlformats.org/officeDocument/2006/relationships/image" Target="../media/image69.png"/><Relationship Id="rId39" Type="http://schemas.openxmlformats.org/officeDocument/2006/relationships/image" Target="../media/image90.png"/><Relationship Id="rId34" Type="http://schemas.openxmlformats.org/officeDocument/2006/relationships/image" Target="../media/image85.png"/><Relationship Id="rId50" Type="http://schemas.openxmlformats.org/officeDocument/2006/relationships/image" Target="../media/image101.png"/><Relationship Id="rId55" Type="http://schemas.openxmlformats.org/officeDocument/2006/relationships/image" Target="../media/image106.png"/><Relationship Id="rId7" Type="http://schemas.openxmlformats.org/officeDocument/2006/relationships/image" Target="../media/image48.png"/><Relationship Id="rId71" Type="http://schemas.openxmlformats.org/officeDocument/2006/relationships/image" Target="../media/image12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13" Type="http://schemas.openxmlformats.org/officeDocument/2006/relationships/image" Target="../media/image135.png"/><Relationship Id="rId18" Type="http://schemas.openxmlformats.org/officeDocument/2006/relationships/image" Target="../media/image140.png"/><Relationship Id="rId3" Type="http://schemas.openxmlformats.org/officeDocument/2006/relationships/image" Target="../media/image11.png"/><Relationship Id="rId21" Type="http://schemas.openxmlformats.org/officeDocument/2006/relationships/image" Target="../media/image143.png"/><Relationship Id="rId7" Type="http://schemas.openxmlformats.org/officeDocument/2006/relationships/image" Target="../media/image129.png"/><Relationship Id="rId12" Type="http://schemas.openxmlformats.org/officeDocument/2006/relationships/image" Target="../media/image134.png"/><Relationship Id="rId17" Type="http://schemas.openxmlformats.org/officeDocument/2006/relationships/image" Target="../media/image139.png"/><Relationship Id="rId2" Type="http://schemas.openxmlformats.org/officeDocument/2006/relationships/image" Target="../media/image10.png"/><Relationship Id="rId16" Type="http://schemas.openxmlformats.org/officeDocument/2006/relationships/image" Target="../media/image138.png"/><Relationship Id="rId20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jpg"/><Relationship Id="rId11" Type="http://schemas.openxmlformats.org/officeDocument/2006/relationships/image" Target="../media/image133.png"/><Relationship Id="rId5" Type="http://schemas.openxmlformats.org/officeDocument/2006/relationships/image" Target="../media/image127.png"/><Relationship Id="rId15" Type="http://schemas.openxmlformats.org/officeDocument/2006/relationships/image" Target="../media/image137.png"/><Relationship Id="rId23" Type="http://schemas.openxmlformats.org/officeDocument/2006/relationships/image" Target="../media/image145.png"/><Relationship Id="rId10" Type="http://schemas.openxmlformats.org/officeDocument/2006/relationships/image" Target="../media/image132.png"/><Relationship Id="rId19" Type="http://schemas.openxmlformats.org/officeDocument/2006/relationships/image" Target="../media/image141.png"/><Relationship Id="rId4" Type="http://schemas.openxmlformats.org/officeDocument/2006/relationships/image" Target="../media/image12.png"/><Relationship Id="rId9" Type="http://schemas.openxmlformats.org/officeDocument/2006/relationships/image" Target="../media/image131.png"/><Relationship Id="rId14" Type="http://schemas.openxmlformats.org/officeDocument/2006/relationships/image" Target="../media/image136.png"/><Relationship Id="rId22" Type="http://schemas.openxmlformats.org/officeDocument/2006/relationships/image" Target="../media/image144.png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9.png"/><Relationship Id="rId18" Type="http://schemas.openxmlformats.org/officeDocument/2006/relationships/image" Target="../media/image35.png"/><Relationship Id="rId26" Type="http://schemas.openxmlformats.org/officeDocument/2006/relationships/image" Target="../media/image53.png"/><Relationship Id="rId21" Type="http://schemas.openxmlformats.org/officeDocument/2006/relationships/image" Target="../media/image37.png"/><Relationship Id="rId34" Type="http://schemas.openxmlformats.org/officeDocument/2006/relationships/image" Target="../media/image45.png"/><Relationship Id="rId7" Type="http://schemas.openxmlformats.org/officeDocument/2006/relationships/image" Target="../media/image48.png"/><Relationship Id="rId12" Type="http://schemas.openxmlformats.org/officeDocument/2006/relationships/image" Target="../media/image28.png"/><Relationship Id="rId17" Type="http://schemas.openxmlformats.org/officeDocument/2006/relationships/image" Target="../media/image33.png"/><Relationship Id="rId25" Type="http://schemas.openxmlformats.org/officeDocument/2006/relationships/image" Target="../media/image146.png"/><Relationship Id="rId33" Type="http://schemas.openxmlformats.org/officeDocument/2006/relationships/image" Target="../media/image44.png"/><Relationship Id="rId2" Type="http://schemas.openxmlformats.org/officeDocument/2006/relationships/image" Target="../media/image10.png"/><Relationship Id="rId16" Type="http://schemas.openxmlformats.org/officeDocument/2006/relationships/image" Target="../media/image32.png"/><Relationship Id="rId20" Type="http://schemas.openxmlformats.org/officeDocument/2006/relationships/image" Target="../media/image34.png"/><Relationship Id="rId29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27.png"/><Relationship Id="rId24" Type="http://schemas.openxmlformats.org/officeDocument/2006/relationships/image" Target="../media/image51.png"/><Relationship Id="rId32" Type="http://schemas.openxmlformats.org/officeDocument/2006/relationships/image" Target="../media/image43.png"/><Relationship Id="rId37" Type="http://schemas.openxmlformats.org/officeDocument/2006/relationships/image" Target="../media/image58.png"/><Relationship Id="rId5" Type="http://schemas.openxmlformats.org/officeDocument/2006/relationships/image" Target="../media/image46.png"/><Relationship Id="rId15" Type="http://schemas.openxmlformats.org/officeDocument/2006/relationships/image" Target="../media/image31.png"/><Relationship Id="rId23" Type="http://schemas.openxmlformats.org/officeDocument/2006/relationships/image" Target="../media/image39.png"/><Relationship Id="rId28" Type="http://schemas.openxmlformats.org/officeDocument/2006/relationships/image" Target="../media/image55.png"/><Relationship Id="rId36" Type="http://schemas.openxmlformats.org/officeDocument/2006/relationships/image" Target="../media/image57.png"/><Relationship Id="rId10" Type="http://schemas.openxmlformats.org/officeDocument/2006/relationships/image" Target="../media/image26.png"/><Relationship Id="rId19" Type="http://schemas.openxmlformats.org/officeDocument/2006/relationships/image" Target="../media/image36.png"/><Relationship Id="rId31" Type="http://schemas.openxmlformats.org/officeDocument/2006/relationships/image" Target="../media/image42.png"/><Relationship Id="rId4" Type="http://schemas.openxmlformats.org/officeDocument/2006/relationships/image" Target="../media/image12.png"/><Relationship Id="rId9" Type="http://schemas.openxmlformats.org/officeDocument/2006/relationships/image" Target="../media/image50.png"/><Relationship Id="rId14" Type="http://schemas.openxmlformats.org/officeDocument/2006/relationships/image" Target="../media/image30.png"/><Relationship Id="rId22" Type="http://schemas.openxmlformats.org/officeDocument/2006/relationships/image" Target="../media/image38.png"/><Relationship Id="rId27" Type="http://schemas.openxmlformats.org/officeDocument/2006/relationships/image" Target="../media/image54.png"/><Relationship Id="rId30" Type="http://schemas.openxmlformats.org/officeDocument/2006/relationships/image" Target="../media/image41.png"/><Relationship Id="rId35" Type="http://schemas.openxmlformats.org/officeDocument/2006/relationships/image" Target="../media/image56.png"/><Relationship Id="rId8" Type="http://schemas.openxmlformats.org/officeDocument/2006/relationships/image" Target="../media/image49.png"/><Relationship Id="rId3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png"/><Relationship Id="rId13" Type="http://schemas.openxmlformats.org/officeDocument/2006/relationships/image" Target="../media/image154.png"/><Relationship Id="rId18" Type="http://schemas.openxmlformats.org/officeDocument/2006/relationships/image" Target="../media/image159.png"/><Relationship Id="rId3" Type="http://schemas.openxmlformats.org/officeDocument/2006/relationships/image" Target="../media/image11.png"/><Relationship Id="rId21" Type="http://schemas.openxmlformats.org/officeDocument/2006/relationships/image" Target="../media/image162.png"/><Relationship Id="rId7" Type="http://schemas.openxmlformats.org/officeDocument/2006/relationships/image" Target="../media/image148.png"/><Relationship Id="rId12" Type="http://schemas.openxmlformats.org/officeDocument/2006/relationships/image" Target="../media/image153.png"/><Relationship Id="rId17" Type="http://schemas.openxmlformats.org/officeDocument/2006/relationships/image" Target="../media/image158.png"/><Relationship Id="rId2" Type="http://schemas.openxmlformats.org/officeDocument/2006/relationships/image" Target="../media/image10.png"/><Relationship Id="rId16" Type="http://schemas.openxmlformats.org/officeDocument/2006/relationships/image" Target="../media/image157.png"/><Relationship Id="rId20" Type="http://schemas.openxmlformats.org/officeDocument/2006/relationships/image" Target="../media/image1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7.png"/><Relationship Id="rId11" Type="http://schemas.openxmlformats.org/officeDocument/2006/relationships/image" Target="../media/image152.png"/><Relationship Id="rId5" Type="http://schemas.openxmlformats.org/officeDocument/2006/relationships/image" Target="../media/image25.png"/><Relationship Id="rId15" Type="http://schemas.openxmlformats.org/officeDocument/2006/relationships/image" Target="../media/image156.png"/><Relationship Id="rId10" Type="http://schemas.openxmlformats.org/officeDocument/2006/relationships/image" Target="../media/image151.png"/><Relationship Id="rId19" Type="http://schemas.openxmlformats.org/officeDocument/2006/relationships/image" Target="../media/image160.png"/><Relationship Id="rId4" Type="http://schemas.openxmlformats.org/officeDocument/2006/relationships/image" Target="../media/image12.png"/><Relationship Id="rId9" Type="http://schemas.openxmlformats.org/officeDocument/2006/relationships/image" Target="../media/image150.png"/><Relationship Id="rId14" Type="http://schemas.openxmlformats.org/officeDocument/2006/relationships/image" Target="../media/image155.png"/><Relationship Id="rId22" Type="http://schemas.openxmlformats.org/officeDocument/2006/relationships/image" Target="../media/image16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4.jp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image" Target="../media/image16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jpg"/><Relationship Id="rId2" Type="http://schemas.openxmlformats.org/officeDocument/2006/relationships/image" Target="../media/image168.jp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ebgate.ec.europa.eu/TMSWebRestrict/resources/js/app/%23/library/detail/82455" TargetMode="External"/><Relationship Id="rId5" Type="http://schemas.openxmlformats.org/officeDocument/2006/relationships/image" Target="../media/image170.jp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4.png"/><Relationship Id="rId13" Type="http://schemas.openxmlformats.org/officeDocument/2006/relationships/image" Target="../media/image179.png"/><Relationship Id="rId18" Type="http://schemas.openxmlformats.org/officeDocument/2006/relationships/image" Target="../media/image184.png"/><Relationship Id="rId3" Type="http://schemas.openxmlformats.org/officeDocument/2006/relationships/image" Target="../media/image2.png"/><Relationship Id="rId21" Type="http://schemas.openxmlformats.org/officeDocument/2006/relationships/image" Target="../media/image187.jpg"/><Relationship Id="rId7" Type="http://schemas.openxmlformats.org/officeDocument/2006/relationships/image" Target="../media/image173.png"/><Relationship Id="rId12" Type="http://schemas.openxmlformats.org/officeDocument/2006/relationships/image" Target="../media/image178.png"/><Relationship Id="rId17" Type="http://schemas.openxmlformats.org/officeDocument/2006/relationships/image" Target="../media/image183.png"/><Relationship Id="rId2" Type="http://schemas.openxmlformats.org/officeDocument/2006/relationships/image" Target="../media/image1.png"/><Relationship Id="rId16" Type="http://schemas.openxmlformats.org/officeDocument/2006/relationships/image" Target="../media/image182.png"/><Relationship Id="rId20" Type="http://schemas.openxmlformats.org/officeDocument/2006/relationships/image" Target="../media/image1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2.png"/><Relationship Id="rId11" Type="http://schemas.openxmlformats.org/officeDocument/2006/relationships/image" Target="../media/image177.png"/><Relationship Id="rId5" Type="http://schemas.openxmlformats.org/officeDocument/2006/relationships/image" Target="../media/image171.png"/><Relationship Id="rId15" Type="http://schemas.openxmlformats.org/officeDocument/2006/relationships/image" Target="../media/image181.png"/><Relationship Id="rId10" Type="http://schemas.openxmlformats.org/officeDocument/2006/relationships/image" Target="../media/image176.png"/><Relationship Id="rId19" Type="http://schemas.openxmlformats.org/officeDocument/2006/relationships/image" Target="../media/image185.png"/><Relationship Id="rId4" Type="http://schemas.openxmlformats.org/officeDocument/2006/relationships/image" Target="../media/image3.png"/><Relationship Id="rId9" Type="http://schemas.openxmlformats.org/officeDocument/2006/relationships/image" Target="../media/image175.png"/><Relationship Id="rId14" Type="http://schemas.openxmlformats.org/officeDocument/2006/relationships/image" Target="../media/image180.png"/><Relationship Id="rId22" Type="http://schemas.openxmlformats.org/officeDocument/2006/relationships/hyperlink" Target="https://cirpassproject.eu/project-results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9.jpg"/><Relationship Id="rId5" Type="http://schemas.openxmlformats.org/officeDocument/2006/relationships/image" Target="../media/image168.jp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irpassproject.eu/project-results/" TargetMode="Externa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uncefact.github.io/spec-untp/docs/specificatio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uncefact" TargetMode="External"/><Relationship Id="rId5" Type="http://schemas.openxmlformats.org/officeDocument/2006/relationships/hyperlink" Target="https://cirpassproject.eu/project-results/" TargetMode="Externa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1.png"/><Relationship Id="rId13" Type="http://schemas.openxmlformats.org/officeDocument/2006/relationships/image" Target="../media/image196.png"/><Relationship Id="rId18" Type="http://schemas.openxmlformats.org/officeDocument/2006/relationships/image" Target="../media/image201.png"/><Relationship Id="rId26" Type="http://schemas.openxmlformats.org/officeDocument/2006/relationships/image" Target="../media/image209.png"/><Relationship Id="rId3" Type="http://schemas.openxmlformats.org/officeDocument/2006/relationships/image" Target="../media/image11.png"/><Relationship Id="rId21" Type="http://schemas.openxmlformats.org/officeDocument/2006/relationships/image" Target="../media/image204.png"/><Relationship Id="rId7" Type="http://schemas.openxmlformats.org/officeDocument/2006/relationships/image" Target="../media/image190.png"/><Relationship Id="rId12" Type="http://schemas.openxmlformats.org/officeDocument/2006/relationships/image" Target="../media/image195.png"/><Relationship Id="rId17" Type="http://schemas.openxmlformats.org/officeDocument/2006/relationships/image" Target="../media/image200.jpg"/><Relationship Id="rId25" Type="http://schemas.openxmlformats.org/officeDocument/2006/relationships/image" Target="../media/image208.png"/><Relationship Id="rId2" Type="http://schemas.openxmlformats.org/officeDocument/2006/relationships/image" Target="../media/image10.png"/><Relationship Id="rId16" Type="http://schemas.openxmlformats.org/officeDocument/2006/relationships/image" Target="../media/image199.png"/><Relationship Id="rId20" Type="http://schemas.openxmlformats.org/officeDocument/2006/relationships/image" Target="../media/image203.png"/><Relationship Id="rId29" Type="http://schemas.openxmlformats.org/officeDocument/2006/relationships/image" Target="../media/image2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9.png"/><Relationship Id="rId11" Type="http://schemas.openxmlformats.org/officeDocument/2006/relationships/image" Target="../media/image194.png"/><Relationship Id="rId24" Type="http://schemas.openxmlformats.org/officeDocument/2006/relationships/image" Target="../media/image207.png"/><Relationship Id="rId5" Type="http://schemas.openxmlformats.org/officeDocument/2006/relationships/image" Target="../media/image188.png"/><Relationship Id="rId15" Type="http://schemas.openxmlformats.org/officeDocument/2006/relationships/image" Target="../media/image198.png"/><Relationship Id="rId23" Type="http://schemas.openxmlformats.org/officeDocument/2006/relationships/image" Target="../media/image206.jpg"/><Relationship Id="rId28" Type="http://schemas.openxmlformats.org/officeDocument/2006/relationships/image" Target="../media/image211.png"/><Relationship Id="rId10" Type="http://schemas.openxmlformats.org/officeDocument/2006/relationships/image" Target="../media/image193.png"/><Relationship Id="rId19" Type="http://schemas.openxmlformats.org/officeDocument/2006/relationships/image" Target="../media/image202.png"/><Relationship Id="rId4" Type="http://schemas.openxmlformats.org/officeDocument/2006/relationships/image" Target="../media/image12.png"/><Relationship Id="rId9" Type="http://schemas.openxmlformats.org/officeDocument/2006/relationships/image" Target="../media/image192.png"/><Relationship Id="rId14" Type="http://schemas.openxmlformats.org/officeDocument/2006/relationships/image" Target="../media/image197.png"/><Relationship Id="rId22" Type="http://schemas.openxmlformats.org/officeDocument/2006/relationships/image" Target="../media/image205.png"/><Relationship Id="rId27" Type="http://schemas.openxmlformats.org/officeDocument/2006/relationships/image" Target="../media/image21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6.jpg"/><Relationship Id="rId3" Type="http://schemas.openxmlformats.org/officeDocument/2006/relationships/image" Target="../media/image11.png"/><Relationship Id="rId7" Type="http://schemas.openxmlformats.org/officeDocument/2006/relationships/image" Target="../media/image215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4.jpg"/><Relationship Id="rId5" Type="http://schemas.openxmlformats.org/officeDocument/2006/relationships/image" Target="../media/image213.png"/><Relationship Id="rId10" Type="http://schemas.openxmlformats.org/officeDocument/2006/relationships/image" Target="../media/image218.jpg"/><Relationship Id="rId4" Type="http://schemas.openxmlformats.org/officeDocument/2006/relationships/image" Target="../media/image12.png"/><Relationship Id="rId9" Type="http://schemas.openxmlformats.org/officeDocument/2006/relationships/image" Target="../media/image21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0.jpg"/><Relationship Id="rId5" Type="http://schemas.openxmlformats.org/officeDocument/2006/relationships/image" Target="../media/image219.png"/><Relationship Id="rId4" Type="http://schemas.openxmlformats.org/officeDocument/2006/relationships/image" Target="../media/image12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4.png"/><Relationship Id="rId3" Type="http://schemas.openxmlformats.org/officeDocument/2006/relationships/image" Target="../media/image11.png"/><Relationship Id="rId7" Type="http://schemas.openxmlformats.org/officeDocument/2006/relationships/image" Target="../media/image22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2.png"/><Relationship Id="rId5" Type="http://schemas.openxmlformats.org/officeDocument/2006/relationships/image" Target="../media/image221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uncefact.github.io/spec-untp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B61637E-ABF8-CF05-D970-6DA71C667F7B}"/>
              </a:ext>
            </a:extLst>
          </p:cNvPr>
          <p:cNvSpPr txBox="1"/>
          <p:nvPr/>
        </p:nvSpPr>
        <p:spPr>
          <a:xfrm>
            <a:off x="8789670" y="308610"/>
            <a:ext cx="3143250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/>
              <a:t>国際連携</a:t>
            </a:r>
            <a:r>
              <a:rPr kumimoji="1" lang="en-US" altLang="ja-JP" sz="2000" b="1" dirty="0"/>
              <a:t>2024-1-04 </a:t>
            </a:r>
            <a:endParaRPr kumimoji="1" lang="ja-JP" altLang="en-US" sz="2000" b="1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837B761-CA57-111E-2721-5870DF5FEA4F}"/>
              </a:ext>
            </a:extLst>
          </p:cNvPr>
          <p:cNvSpPr txBox="1"/>
          <p:nvPr/>
        </p:nvSpPr>
        <p:spPr>
          <a:xfrm>
            <a:off x="2945542" y="2245441"/>
            <a:ext cx="6919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デジタル製品パスポート　紹介</a:t>
            </a:r>
          </a:p>
        </p:txBody>
      </p:sp>
    </p:spTree>
    <p:extLst>
      <p:ext uri="{BB962C8B-B14F-4D97-AF65-F5344CB8AC3E}">
        <p14:creationId xmlns:p14="http://schemas.microsoft.com/office/powerpoint/2010/main" val="2976537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88060" cy="6858000"/>
            <a:chOff x="0" y="0"/>
            <a:chExt cx="98806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05255" cy="1235964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2208" y="0"/>
              <a:ext cx="85343" cy="68580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344" y="6565392"/>
              <a:ext cx="737615" cy="225551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929376" y="393572"/>
            <a:ext cx="11077957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668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sz="3600" spc="-6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sz="3600"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devalues</a:t>
            </a:r>
            <a:r>
              <a:rPr sz="3600" spc="-5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genuine</a:t>
            </a:r>
            <a:r>
              <a:rPr sz="3600" spc="-8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sustainable</a:t>
            </a:r>
            <a:r>
              <a:rPr sz="3600" spc="-6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behaviour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561915" y="1122921"/>
            <a:ext cx="8627110" cy="636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-635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Calibri"/>
                <a:cs typeface="Calibri"/>
              </a:rPr>
              <a:t>We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need</a:t>
            </a:r>
            <a:r>
              <a:rPr sz="2000" spc="-4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to</a:t>
            </a:r>
            <a:r>
              <a:rPr sz="2000" spc="-4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address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greenwashing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and</a:t>
            </a:r>
            <a:r>
              <a:rPr sz="2000" spc="-4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generate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value</a:t>
            </a:r>
            <a:r>
              <a:rPr sz="2000" spc="-4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for</a:t>
            </a:r>
            <a:r>
              <a:rPr sz="2000" spc="-4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sustainability</a:t>
            </a:r>
            <a:r>
              <a:rPr sz="2000" spc="-3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–</a:t>
            </a:r>
            <a:r>
              <a:rPr sz="2000" spc="-4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so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we</a:t>
            </a:r>
            <a:r>
              <a:rPr sz="2000" spc="-45" dirty="0">
                <a:latin typeface="Calibri"/>
                <a:cs typeface="Calibri"/>
              </a:rPr>
              <a:t> </a:t>
            </a:r>
            <a:r>
              <a:rPr sz="2000" spc="-25" dirty="0">
                <a:latin typeface="Calibri"/>
                <a:cs typeface="Calibri"/>
              </a:rPr>
              <a:t>can </a:t>
            </a:r>
            <a:r>
              <a:rPr sz="2000" dirty="0">
                <a:latin typeface="Calibri"/>
                <a:cs typeface="Calibri"/>
              </a:rPr>
              <a:t>turn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the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tide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and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win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the</a:t>
            </a:r>
            <a:r>
              <a:rPr sz="2000" spc="-3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race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to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the</a:t>
            </a:r>
            <a:r>
              <a:rPr sz="2000" spc="-30" dirty="0">
                <a:latin typeface="Calibri"/>
                <a:cs typeface="Calibri"/>
              </a:rPr>
              <a:t> </a:t>
            </a:r>
            <a:r>
              <a:rPr sz="2000" spc="-20" dirty="0">
                <a:latin typeface="Calibri"/>
                <a:cs typeface="Calibri"/>
              </a:rPr>
              <a:t>top.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6716014" y="2436622"/>
            <a:ext cx="3868420" cy="3197860"/>
            <a:chOff x="6716014" y="2436622"/>
            <a:chExt cx="3868420" cy="3197860"/>
          </a:xfrm>
        </p:grpSpPr>
        <p:sp>
          <p:nvSpPr>
            <p:cNvPr id="9" name="object 9"/>
            <p:cNvSpPr/>
            <p:nvPr/>
          </p:nvSpPr>
          <p:spPr>
            <a:xfrm>
              <a:off x="6722364" y="2442972"/>
              <a:ext cx="3855720" cy="3185160"/>
            </a:xfrm>
            <a:custGeom>
              <a:avLst/>
              <a:gdLst/>
              <a:ahLst/>
              <a:cxnLst/>
              <a:rect l="l" t="t" r="r" b="b"/>
              <a:pathLst>
                <a:path w="3855720" h="3185160">
                  <a:moveTo>
                    <a:pt x="3855720" y="0"/>
                  </a:moveTo>
                  <a:lnTo>
                    <a:pt x="0" y="0"/>
                  </a:lnTo>
                  <a:lnTo>
                    <a:pt x="0" y="3185160"/>
                  </a:lnTo>
                  <a:lnTo>
                    <a:pt x="3855720" y="3185160"/>
                  </a:lnTo>
                  <a:lnTo>
                    <a:pt x="3855720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722364" y="2442972"/>
              <a:ext cx="3855720" cy="3185160"/>
            </a:xfrm>
            <a:custGeom>
              <a:avLst/>
              <a:gdLst/>
              <a:ahLst/>
              <a:cxnLst/>
              <a:rect l="l" t="t" r="r" b="b"/>
              <a:pathLst>
                <a:path w="3855720" h="3185160">
                  <a:moveTo>
                    <a:pt x="0" y="0"/>
                  </a:moveTo>
                  <a:lnTo>
                    <a:pt x="3855720" y="0"/>
                  </a:lnTo>
                  <a:lnTo>
                    <a:pt x="3855720" y="3185160"/>
                  </a:lnTo>
                  <a:lnTo>
                    <a:pt x="0" y="3185160"/>
                  </a:lnTo>
                  <a:lnTo>
                    <a:pt x="0" y="0"/>
                  </a:lnTo>
                  <a:close/>
                </a:path>
              </a:pathLst>
            </a:custGeom>
            <a:ln w="12699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6887967" y="2520483"/>
            <a:ext cx="3395345" cy="4832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latin typeface="Calibri"/>
                <a:cs typeface="Calibri"/>
              </a:rPr>
              <a:t>But</a:t>
            </a:r>
            <a:r>
              <a:rPr sz="1600" b="1" spc="-2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we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need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to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race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to</a:t>
            </a:r>
            <a:r>
              <a:rPr sz="1600" b="1" spc="-2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the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spc="-25" dirty="0">
                <a:latin typeface="Calibri"/>
                <a:cs typeface="Calibri"/>
              </a:rPr>
              <a:t>top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r>
              <a:rPr sz="1400" i="1" spc="-10" dirty="0">
                <a:latin typeface="Calibri"/>
                <a:cs typeface="Calibri"/>
              </a:rPr>
              <a:t>Greenwashing</a:t>
            </a:r>
            <a:r>
              <a:rPr sz="1400" i="1" spc="-30" dirty="0">
                <a:latin typeface="Calibri"/>
                <a:cs typeface="Calibri"/>
              </a:rPr>
              <a:t> </a:t>
            </a:r>
            <a:r>
              <a:rPr sz="1400" i="1" dirty="0">
                <a:latin typeface="Calibri"/>
                <a:cs typeface="Calibri"/>
              </a:rPr>
              <a:t>is</a:t>
            </a:r>
            <a:r>
              <a:rPr sz="1400" i="1" spc="-10" dirty="0">
                <a:latin typeface="Calibri"/>
                <a:cs typeface="Calibri"/>
              </a:rPr>
              <a:t> </a:t>
            </a:r>
            <a:r>
              <a:rPr sz="1400" i="1" dirty="0">
                <a:latin typeface="Calibri"/>
                <a:cs typeface="Calibri"/>
              </a:rPr>
              <a:t>rare</a:t>
            </a:r>
            <a:r>
              <a:rPr sz="1400" i="1" spc="-20" dirty="0">
                <a:latin typeface="Calibri"/>
                <a:cs typeface="Calibri"/>
              </a:rPr>
              <a:t> </a:t>
            </a:r>
            <a:r>
              <a:rPr sz="1400" i="1" dirty="0">
                <a:latin typeface="Calibri"/>
                <a:cs typeface="Calibri"/>
              </a:rPr>
              <a:t>and</a:t>
            </a:r>
            <a:r>
              <a:rPr sz="1400" i="1" spc="295" dirty="0">
                <a:latin typeface="Calibri"/>
                <a:cs typeface="Calibri"/>
              </a:rPr>
              <a:t> </a:t>
            </a:r>
            <a:r>
              <a:rPr sz="1400" i="1" dirty="0">
                <a:latin typeface="Calibri"/>
                <a:cs typeface="Calibri"/>
              </a:rPr>
              <a:t>has nowhere</a:t>
            </a:r>
            <a:r>
              <a:rPr sz="1400" i="1" spc="-35" dirty="0">
                <a:latin typeface="Calibri"/>
                <a:cs typeface="Calibri"/>
              </a:rPr>
              <a:t> </a:t>
            </a:r>
            <a:r>
              <a:rPr sz="1400" i="1" dirty="0">
                <a:latin typeface="Calibri"/>
                <a:cs typeface="Calibri"/>
              </a:rPr>
              <a:t>to</a:t>
            </a:r>
            <a:r>
              <a:rPr sz="1400" i="1" spc="-20" dirty="0">
                <a:latin typeface="Calibri"/>
                <a:cs typeface="Calibri"/>
              </a:rPr>
              <a:t> hide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7969736" y="3405295"/>
            <a:ext cx="1169035" cy="1163320"/>
            <a:chOff x="7969736" y="3405295"/>
            <a:chExt cx="1169035" cy="1163320"/>
          </a:xfrm>
        </p:grpSpPr>
        <p:sp>
          <p:nvSpPr>
            <p:cNvPr id="13" name="object 13"/>
            <p:cNvSpPr/>
            <p:nvPr/>
          </p:nvSpPr>
          <p:spPr>
            <a:xfrm>
              <a:off x="8560583" y="3500004"/>
              <a:ext cx="572135" cy="429259"/>
            </a:xfrm>
            <a:custGeom>
              <a:avLst/>
              <a:gdLst/>
              <a:ahLst/>
              <a:cxnLst/>
              <a:rect l="l" t="t" r="r" b="b"/>
              <a:pathLst>
                <a:path w="572134" h="429260">
                  <a:moveTo>
                    <a:pt x="2768" y="0"/>
                  </a:moveTo>
                  <a:lnTo>
                    <a:pt x="0" y="132359"/>
                  </a:lnTo>
                  <a:lnTo>
                    <a:pt x="49332" y="136158"/>
                  </a:lnTo>
                  <a:lnTo>
                    <a:pt x="96983" y="145789"/>
                  </a:lnTo>
                  <a:lnTo>
                    <a:pt x="142327" y="160951"/>
                  </a:lnTo>
                  <a:lnTo>
                    <a:pt x="184740" y="181342"/>
                  </a:lnTo>
                  <a:lnTo>
                    <a:pt x="223598" y="206663"/>
                  </a:lnTo>
                  <a:lnTo>
                    <a:pt x="258276" y="236612"/>
                  </a:lnTo>
                  <a:lnTo>
                    <a:pt x="288150" y="270891"/>
                  </a:lnTo>
                  <a:lnTo>
                    <a:pt x="160426" y="273354"/>
                  </a:lnTo>
                  <a:lnTo>
                    <a:pt x="411149" y="429209"/>
                  </a:lnTo>
                  <a:lnTo>
                    <a:pt x="571753" y="265430"/>
                  </a:lnTo>
                  <a:lnTo>
                    <a:pt x="439724" y="267970"/>
                  </a:lnTo>
                  <a:lnTo>
                    <a:pt x="417155" y="225823"/>
                  </a:lnTo>
                  <a:lnTo>
                    <a:pt x="390113" y="186595"/>
                  </a:lnTo>
                  <a:lnTo>
                    <a:pt x="358945" y="150499"/>
                  </a:lnTo>
                  <a:lnTo>
                    <a:pt x="323999" y="117746"/>
                  </a:lnTo>
                  <a:lnTo>
                    <a:pt x="285623" y="88551"/>
                  </a:lnTo>
                  <a:lnTo>
                    <a:pt x="244163" y="63125"/>
                  </a:lnTo>
                  <a:lnTo>
                    <a:pt x="199967" y="41683"/>
                  </a:lnTo>
                  <a:lnTo>
                    <a:pt x="153382" y="24436"/>
                  </a:lnTo>
                  <a:lnTo>
                    <a:pt x="104756" y="11598"/>
                  </a:lnTo>
                  <a:lnTo>
                    <a:pt x="54435" y="3381"/>
                  </a:lnTo>
                  <a:lnTo>
                    <a:pt x="2768" y="0"/>
                  </a:lnTo>
                  <a:close/>
                </a:path>
              </a:pathLst>
            </a:custGeom>
            <a:solidFill>
              <a:srgbClr val="6FAC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8560583" y="3500004"/>
              <a:ext cx="572135" cy="429259"/>
            </a:xfrm>
            <a:custGeom>
              <a:avLst/>
              <a:gdLst/>
              <a:ahLst/>
              <a:cxnLst/>
              <a:rect l="l" t="t" r="r" b="b"/>
              <a:pathLst>
                <a:path w="572134" h="429260">
                  <a:moveTo>
                    <a:pt x="2768" y="0"/>
                  </a:moveTo>
                  <a:lnTo>
                    <a:pt x="54435" y="3381"/>
                  </a:lnTo>
                  <a:lnTo>
                    <a:pt x="104756" y="11598"/>
                  </a:lnTo>
                  <a:lnTo>
                    <a:pt x="153382" y="24436"/>
                  </a:lnTo>
                  <a:lnTo>
                    <a:pt x="199967" y="41683"/>
                  </a:lnTo>
                  <a:lnTo>
                    <a:pt x="244163" y="63125"/>
                  </a:lnTo>
                  <a:lnTo>
                    <a:pt x="285623" y="88551"/>
                  </a:lnTo>
                  <a:lnTo>
                    <a:pt x="323999" y="117746"/>
                  </a:lnTo>
                  <a:lnTo>
                    <a:pt x="358945" y="150499"/>
                  </a:lnTo>
                  <a:lnTo>
                    <a:pt x="390113" y="186595"/>
                  </a:lnTo>
                  <a:lnTo>
                    <a:pt x="417155" y="225823"/>
                  </a:lnTo>
                  <a:lnTo>
                    <a:pt x="439724" y="267970"/>
                  </a:lnTo>
                  <a:lnTo>
                    <a:pt x="571753" y="265430"/>
                  </a:lnTo>
                  <a:lnTo>
                    <a:pt x="411149" y="429209"/>
                  </a:lnTo>
                  <a:lnTo>
                    <a:pt x="160426" y="273354"/>
                  </a:lnTo>
                  <a:lnTo>
                    <a:pt x="288150" y="270891"/>
                  </a:lnTo>
                  <a:lnTo>
                    <a:pt x="258276" y="236612"/>
                  </a:lnTo>
                  <a:lnTo>
                    <a:pt x="223598" y="206663"/>
                  </a:lnTo>
                  <a:lnTo>
                    <a:pt x="184740" y="181342"/>
                  </a:lnTo>
                  <a:lnTo>
                    <a:pt x="142327" y="160951"/>
                  </a:lnTo>
                  <a:lnTo>
                    <a:pt x="96983" y="145789"/>
                  </a:lnTo>
                  <a:lnTo>
                    <a:pt x="49332" y="136158"/>
                  </a:lnTo>
                  <a:lnTo>
                    <a:pt x="0" y="132359"/>
                  </a:lnTo>
                  <a:lnTo>
                    <a:pt x="2768" y="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071221" y="3411645"/>
              <a:ext cx="431800" cy="570865"/>
            </a:xfrm>
            <a:custGeom>
              <a:avLst/>
              <a:gdLst/>
              <a:ahLst/>
              <a:cxnLst/>
              <a:rect l="l" t="t" r="r" b="b"/>
              <a:pathLst>
                <a:path w="431800" h="570864">
                  <a:moveTo>
                    <a:pt x="268871" y="0"/>
                  </a:moveTo>
                  <a:lnTo>
                    <a:pt x="271424" y="133121"/>
                  </a:lnTo>
                  <a:lnTo>
                    <a:pt x="228775" y="155390"/>
                  </a:lnTo>
                  <a:lnTo>
                    <a:pt x="189068" y="182146"/>
                  </a:lnTo>
                  <a:lnTo>
                    <a:pt x="152519" y="213043"/>
                  </a:lnTo>
                  <a:lnTo>
                    <a:pt x="119348" y="247731"/>
                  </a:lnTo>
                  <a:lnTo>
                    <a:pt x="89772" y="285862"/>
                  </a:lnTo>
                  <a:lnTo>
                    <a:pt x="64008" y="327089"/>
                  </a:lnTo>
                  <a:lnTo>
                    <a:pt x="42274" y="371064"/>
                  </a:lnTo>
                  <a:lnTo>
                    <a:pt x="24789" y="417438"/>
                  </a:lnTo>
                  <a:lnTo>
                    <a:pt x="11770" y="465862"/>
                  </a:lnTo>
                  <a:lnTo>
                    <a:pt x="3434" y="515991"/>
                  </a:lnTo>
                  <a:lnTo>
                    <a:pt x="0" y="567474"/>
                  </a:lnTo>
                  <a:lnTo>
                    <a:pt x="133057" y="570255"/>
                  </a:lnTo>
                  <a:lnTo>
                    <a:pt x="136947" y="521170"/>
                  </a:lnTo>
                  <a:lnTo>
                    <a:pt x="146786" y="473788"/>
                  </a:lnTo>
                  <a:lnTo>
                    <a:pt x="162265" y="428736"/>
                  </a:lnTo>
                  <a:lnTo>
                    <a:pt x="183071" y="386644"/>
                  </a:lnTo>
                  <a:lnTo>
                    <a:pt x="208893" y="348141"/>
                  </a:lnTo>
                  <a:lnTo>
                    <a:pt x="239422" y="313855"/>
                  </a:lnTo>
                  <a:lnTo>
                    <a:pt x="274345" y="284416"/>
                  </a:lnTo>
                  <a:lnTo>
                    <a:pt x="276834" y="413499"/>
                  </a:lnTo>
                  <a:lnTo>
                    <a:pt x="431596" y="163271"/>
                  </a:lnTo>
                  <a:lnTo>
                    <a:pt x="268871" y="0"/>
                  </a:lnTo>
                  <a:close/>
                </a:path>
              </a:pathLst>
            </a:custGeom>
            <a:solidFill>
              <a:srgbClr val="6FAC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071221" y="3411645"/>
              <a:ext cx="431800" cy="570865"/>
            </a:xfrm>
            <a:custGeom>
              <a:avLst/>
              <a:gdLst/>
              <a:ahLst/>
              <a:cxnLst/>
              <a:rect l="l" t="t" r="r" b="b"/>
              <a:pathLst>
                <a:path w="431800" h="570864">
                  <a:moveTo>
                    <a:pt x="0" y="567474"/>
                  </a:moveTo>
                  <a:lnTo>
                    <a:pt x="3434" y="515991"/>
                  </a:lnTo>
                  <a:lnTo>
                    <a:pt x="11770" y="465862"/>
                  </a:lnTo>
                  <a:lnTo>
                    <a:pt x="24789" y="417438"/>
                  </a:lnTo>
                  <a:lnTo>
                    <a:pt x="42274" y="371064"/>
                  </a:lnTo>
                  <a:lnTo>
                    <a:pt x="64008" y="327089"/>
                  </a:lnTo>
                  <a:lnTo>
                    <a:pt x="89772" y="285862"/>
                  </a:lnTo>
                  <a:lnTo>
                    <a:pt x="119348" y="247731"/>
                  </a:lnTo>
                  <a:lnTo>
                    <a:pt x="152519" y="213043"/>
                  </a:lnTo>
                  <a:lnTo>
                    <a:pt x="189068" y="182146"/>
                  </a:lnTo>
                  <a:lnTo>
                    <a:pt x="228775" y="155390"/>
                  </a:lnTo>
                  <a:lnTo>
                    <a:pt x="271424" y="133121"/>
                  </a:lnTo>
                  <a:lnTo>
                    <a:pt x="268871" y="0"/>
                  </a:lnTo>
                  <a:lnTo>
                    <a:pt x="431596" y="163271"/>
                  </a:lnTo>
                  <a:lnTo>
                    <a:pt x="276834" y="413499"/>
                  </a:lnTo>
                  <a:lnTo>
                    <a:pt x="274345" y="284416"/>
                  </a:lnTo>
                  <a:lnTo>
                    <a:pt x="239422" y="313855"/>
                  </a:lnTo>
                  <a:lnTo>
                    <a:pt x="208893" y="348141"/>
                  </a:lnTo>
                  <a:lnTo>
                    <a:pt x="183071" y="386644"/>
                  </a:lnTo>
                  <a:lnTo>
                    <a:pt x="162265" y="428736"/>
                  </a:lnTo>
                  <a:lnTo>
                    <a:pt x="146786" y="473788"/>
                  </a:lnTo>
                  <a:lnTo>
                    <a:pt x="136947" y="521170"/>
                  </a:lnTo>
                  <a:lnTo>
                    <a:pt x="133057" y="570255"/>
                  </a:lnTo>
                  <a:lnTo>
                    <a:pt x="0" y="567474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7976086" y="4039782"/>
              <a:ext cx="572135" cy="429259"/>
            </a:xfrm>
            <a:custGeom>
              <a:avLst/>
              <a:gdLst/>
              <a:ahLst/>
              <a:cxnLst/>
              <a:rect l="l" t="t" r="r" b="b"/>
              <a:pathLst>
                <a:path w="572134" h="429260">
                  <a:moveTo>
                    <a:pt x="160604" y="0"/>
                  </a:moveTo>
                  <a:lnTo>
                    <a:pt x="0" y="163779"/>
                  </a:lnTo>
                  <a:lnTo>
                    <a:pt x="132029" y="161239"/>
                  </a:lnTo>
                  <a:lnTo>
                    <a:pt x="154598" y="203385"/>
                  </a:lnTo>
                  <a:lnTo>
                    <a:pt x="181640" y="242613"/>
                  </a:lnTo>
                  <a:lnTo>
                    <a:pt x="212808" y="278710"/>
                  </a:lnTo>
                  <a:lnTo>
                    <a:pt x="247754" y="311462"/>
                  </a:lnTo>
                  <a:lnTo>
                    <a:pt x="286130" y="340658"/>
                  </a:lnTo>
                  <a:lnTo>
                    <a:pt x="327590" y="366083"/>
                  </a:lnTo>
                  <a:lnTo>
                    <a:pt x="371786" y="387526"/>
                  </a:lnTo>
                  <a:lnTo>
                    <a:pt x="418371" y="404772"/>
                  </a:lnTo>
                  <a:lnTo>
                    <a:pt x="466997" y="417610"/>
                  </a:lnTo>
                  <a:lnTo>
                    <a:pt x="517318" y="425827"/>
                  </a:lnTo>
                  <a:lnTo>
                    <a:pt x="568985" y="429209"/>
                  </a:lnTo>
                  <a:lnTo>
                    <a:pt x="571754" y="296849"/>
                  </a:lnTo>
                  <a:lnTo>
                    <a:pt x="522421" y="293050"/>
                  </a:lnTo>
                  <a:lnTo>
                    <a:pt x="474770" y="283419"/>
                  </a:lnTo>
                  <a:lnTo>
                    <a:pt x="429426" y="268258"/>
                  </a:lnTo>
                  <a:lnTo>
                    <a:pt x="387013" y="247866"/>
                  </a:lnTo>
                  <a:lnTo>
                    <a:pt x="348155" y="222545"/>
                  </a:lnTo>
                  <a:lnTo>
                    <a:pt x="313477" y="192596"/>
                  </a:lnTo>
                  <a:lnTo>
                    <a:pt x="283603" y="158318"/>
                  </a:lnTo>
                  <a:lnTo>
                    <a:pt x="411327" y="155854"/>
                  </a:lnTo>
                  <a:lnTo>
                    <a:pt x="160604" y="0"/>
                  </a:lnTo>
                  <a:close/>
                </a:path>
              </a:pathLst>
            </a:custGeom>
            <a:solidFill>
              <a:srgbClr val="6FAC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7976086" y="4039782"/>
              <a:ext cx="572135" cy="429259"/>
            </a:xfrm>
            <a:custGeom>
              <a:avLst/>
              <a:gdLst/>
              <a:ahLst/>
              <a:cxnLst/>
              <a:rect l="l" t="t" r="r" b="b"/>
              <a:pathLst>
                <a:path w="572134" h="429260">
                  <a:moveTo>
                    <a:pt x="568985" y="429209"/>
                  </a:moveTo>
                  <a:lnTo>
                    <a:pt x="517318" y="425827"/>
                  </a:lnTo>
                  <a:lnTo>
                    <a:pt x="466997" y="417610"/>
                  </a:lnTo>
                  <a:lnTo>
                    <a:pt x="418371" y="404772"/>
                  </a:lnTo>
                  <a:lnTo>
                    <a:pt x="371786" y="387526"/>
                  </a:lnTo>
                  <a:lnTo>
                    <a:pt x="327590" y="366083"/>
                  </a:lnTo>
                  <a:lnTo>
                    <a:pt x="286130" y="340658"/>
                  </a:lnTo>
                  <a:lnTo>
                    <a:pt x="247754" y="311462"/>
                  </a:lnTo>
                  <a:lnTo>
                    <a:pt x="212808" y="278710"/>
                  </a:lnTo>
                  <a:lnTo>
                    <a:pt x="181640" y="242613"/>
                  </a:lnTo>
                  <a:lnTo>
                    <a:pt x="154598" y="203385"/>
                  </a:lnTo>
                  <a:lnTo>
                    <a:pt x="132029" y="161239"/>
                  </a:lnTo>
                  <a:lnTo>
                    <a:pt x="0" y="163779"/>
                  </a:lnTo>
                  <a:lnTo>
                    <a:pt x="160604" y="0"/>
                  </a:lnTo>
                  <a:lnTo>
                    <a:pt x="411327" y="155854"/>
                  </a:lnTo>
                  <a:lnTo>
                    <a:pt x="283603" y="158318"/>
                  </a:lnTo>
                  <a:lnTo>
                    <a:pt x="313477" y="192596"/>
                  </a:lnTo>
                  <a:lnTo>
                    <a:pt x="348155" y="222545"/>
                  </a:lnTo>
                  <a:lnTo>
                    <a:pt x="387013" y="247866"/>
                  </a:lnTo>
                  <a:lnTo>
                    <a:pt x="429426" y="268258"/>
                  </a:lnTo>
                  <a:lnTo>
                    <a:pt x="474770" y="283419"/>
                  </a:lnTo>
                  <a:lnTo>
                    <a:pt x="522421" y="293050"/>
                  </a:lnTo>
                  <a:lnTo>
                    <a:pt x="571754" y="296849"/>
                  </a:lnTo>
                  <a:lnTo>
                    <a:pt x="568985" y="429209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8604081" y="3991667"/>
              <a:ext cx="431800" cy="570865"/>
            </a:xfrm>
            <a:custGeom>
              <a:avLst/>
              <a:gdLst/>
              <a:ahLst/>
              <a:cxnLst/>
              <a:rect l="l" t="t" r="r" b="b"/>
              <a:pathLst>
                <a:path w="431800" h="570864">
                  <a:moveTo>
                    <a:pt x="298538" y="0"/>
                  </a:moveTo>
                  <a:lnTo>
                    <a:pt x="294649" y="49084"/>
                  </a:lnTo>
                  <a:lnTo>
                    <a:pt x="284809" y="96467"/>
                  </a:lnTo>
                  <a:lnTo>
                    <a:pt x="269331" y="141519"/>
                  </a:lnTo>
                  <a:lnTo>
                    <a:pt x="248525" y="183611"/>
                  </a:lnTo>
                  <a:lnTo>
                    <a:pt x="222703" y="222114"/>
                  </a:lnTo>
                  <a:lnTo>
                    <a:pt x="192174" y="256399"/>
                  </a:lnTo>
                  <a:lnTo>
                    <a:pt x="157251" y="285838"/>
                  </a:lnTo>
                  <a:lnTo>
                    <a:pt x="154762" y="156756"/>
                  </a:lnTo>
                  <a:lnTo>
                    <a:pt x="0" y="406984"/>
                  </a:lnTo>
                  <a:lnTo>
                    <a:pt x="162725" y="570255"/>
                  </a:lnTo>
                  <a:lnTo>
                    <a:pt x="160172" y="437133"/>
                  </a:lnTo>
                  <a:lnTo>
                    <a:pt x="202821" y="414865"/>
                  </a:lnTo>
                  <a:lnTo>
                    <a:pt x="242528" y="388108"/>
                  </a:lnTo>
                  <a:lnTo>
                    <a:pt x="279077" y="357212"/>
                  </a:lnTo>
                  <a:lnTo>
                    <a:pt x="312248" y="322524"/>
                  </a:lnTo>
                  <a:lnTo>
                    <a:pt x="341824" y="284392"/>
                  </a:lnTo>
                  <a:lnTo>
                    <a:pt x="367588" y="243165"/>
                  </a:lnTo>
                  <a:lnTo>
                    <a:pt x="389322" y="199191"/>
                  </a:lnTo>
                  <a:lnTo>
                    <a:pt x="406807" y="152817"/>
                  </a:lnTo>
                  <a:lnTo>
                    <a:pt x="419826" y="104392"/>
                  </a:lnTo>
                  <a:lnTo>
                    <a:pt x="428162" y="54264"/>
                  </a:lnTo>
                  <a:lnTo>
                    <a:pt x="431596" y="2781"/>
                  </a:lnTo>
                  <a:lnTo>
                    <a:pt x="298538" y="0"/>
                  </a:lnTo>
                  <a:close/>
                </a:path>
              </a:pathLst>
            </a:custGeom>
            <a:solidFill>
              <a:srgbClr val="6FAC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8604081" y="3991667"/>
              <a:ext cx="431800" cy="570865"/>
            </a:xfrm>
            <a:custGeom>
              <a:avLst/>
              <a:gdLst/>
              <a:ahLst/>
              <a:cxnLst/>
              <a:rect l="l" t="t" r="r" b="b"/>
              <a:pathLst>
                <a:path w="431800" h="570864">
                  <a:moveTo>
                    <a:pt x="431596" y="2781"/>
                  </a:moveTo>
                  <a:lnTo>
                    <a:pt x="428162" y="54264"/>
                  </a:lnTo>
                  <a:lnTo>
                    <a:pt x="419826" y="104392"/>
                  </a:lnTo>
                  <a:lnTo>
                    <a:pt x="406807" y="152817"/>
                  </a:lnTo>
                  <a:lnTo>
                    <a:pt x="389322" y="199191"/>
                  </a:lnTo>
                  <a:lnTo>
                    <a:pt x="367588" y="243165"/>
                  </a:lnTo>
                  <a:lnTo>
                    <a:pt x="341824" y="284392"/>
                  </a:lnTo>
                  <a:lnTo>
                    <a:pt x="312248" y="322524"/>
                  </a:lnTo>
                  <a:lnTo>
                    <a:pt x="279077" y="357212"/>
                  </a:lnTo>
                  <a:lnTo>
                    <a:pt x="242528" y="388108"/>
                  </a:lnTo>
                  <a:lnTo>
                    <a:pt x="202821" y="414865"/>
                  </a:lnTo>
                  <a:lnTo>
                    <a:pt x="160172" y="437133"/>
                  </a:lnTo>
                  <a:lnTo>
                    <a:pt x="162725" y="570255"/>
                  </a:lnTo>
                  <a:lnTo>
                    <a:pt x="0" y="406984"/>
                  </a:lnTo>
                  <a:lnTo>
                    <a:pt x="154762" y="156756"/>
                  </a:lnTo>
                  <a:lnTo>
                    <a:pt x="157251" y="285838"/>
                  </a:lnTo>
                  <a:lnTo>
                    <a:pt x="192174" y="256399"/>
                  </a:lnTo>
                  <a:lnTo>
                    <a:pt x="222703" y="222114"/>
                  </a:lnTo>
                  <a:lnTo>
                    <a:pt x="248525" y="183611"/>
                  </a:lnTo>
                  <a:lnTo>
                    <a:pt x="269331" y="141519"/>
                  </a:lnTo>
                  <a:lnTo>
                    <a:pt x="284809" y="96467"/>
                  </a:lnTo>
                  <a:lnTo>
                    <a:pt x="294649" y="49084"/>
                  </a:lnTo>
                  <a:lnTo>
                    <a:pt x="298538" y="0"/>
                  </a:lnTo>
                  <a:lnTo>
                    <a:pt x="431596" y="2781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7086039" y="3247343"/>
            <a:ext cx="988060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6FAC46"/>
                </a:solidFill>
                <a:latin typeface="Calibri"/>
                <a:cs typeface="Calibri"/>
              </a:rPr>
              <a:t>1.</a:t>
            </a:r>
            <a:r>
              <a:rPr sz="1400" b="1" spc="-40" dirty="0">
                <a:solidFill>
                  <a:srgbClr val="6FAC46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6FAC46"/>
                </a:solidFill>
                <a:latin typeface="Calibri"/>
                <a:cs typeface="Calibri"/>
              </a:rPr>
              <a:t>It’s</a:t>
            </a:r>
            <a:r>
              <a:rPr sz="1400" b="1" spc="-40" dirty="0">
                <a:solidFill>
                  <a:srgbClr val="6FAC46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6FAC46"/>
                </a:solidFill>
                <a:latin typeface="Calibri"/>
                <a:cs typeface="Calibri"/>
              </a:rPr>
              <a:t>hard</a:t>
            </a:r>
            <a:r>
              <a:rPr sz="1400" b="1" spc="-60" dirty="0">
                <a:solidFill>
                  <a:srgbClr val="6FAC46"/>
                </a:solidFill>
                <a:latin typeface="Calibri"/>
                <a:cs typeface="Calibri"/>
              </a:rPr>
              <a:t> </a:t>
            </a:r>
            <a:r>
              <a:rPr sz="1400" b="1" spc="-25" dirty="0">
                <a:solidFill>
                  <a:srgbClr val="6FAC46"/>
                </a:solidFill>
                <a:latin typeface="Calibri"/>
                <a:cs typeface="Calibri"/>
              </a:rPr>
              <a:t>to </a:t>
            </a:r>
            <a:r>
              <a:rPr sz="1400" b="1" spc="-10" dirty="0">
                <a:solidFill>
                  <a:srgbClr val="6FAC46"/>
                </a:solidFill>
                <a:latin typeface="Calibri"/>
                <a:cs typeface="Calibri"/>
              </a:rPr>
              <a:t>fake</a:t>
            </a:r>
            <a:r>
              <a:rPr sz="1400" b="1" spc="-55" dirty="0">
                <a:solidFill>
                  <a:srgbClr val="6FAC46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6FAC46"/>
                </a:solidFill>
                <a:latin typeface="Calibri"/>
                <a:cs typeface="Calibri"/>
              </a:rPr>
              <a:t>claims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273165" y="3236466"/>
            <a:ext cx="925830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Calibri"/>
                <a:cs typeface="Calibri"/>
              </a:rPr>
              <a:t>2.</a:t>
            </a:r>
            <a:r>
              <a:rPr sz="1400" spc="-10" dirty="0">
                <a:latin typeface="Calibri"/>
                <a:cs typeface="Calibri"/>
              </a:rPr>
              <a:t> Consumer confidence improves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251768" y="4301856"/>
            <a:ext cx="1137285" cy="453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libri"/>
                <a:cs typeface="Calibri"/>
              </a:rPr>
              <a:t>3.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Higher</a:t>
            </a:r>
            <a:r>
              <a:rPr sz="1400" spc="-3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prices </a:t>
            </a:r>
            <a:r>
              <a:rPr sz="1400" dirty="0">
                <a:latin typeface="Calibri"/>
                <a:cs typeface="Calibri"/>
              </a:rPr>
              <a:t>are</a:t>
            </a:r>
            <a:r>
              <a:rPr sz="1400" spc="-4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justified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056618" y="4218943"/>
            <a:ext cx="1189990" cy="666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libri"/>
                <a:cs typeface="Calibri"/>
              </a:rPr>
              <a:t>4.</a:t>
            </a:r>
            <a:r>
              <a:rPr sz="1400" spc="-10" dirty="0">
                <a:latin typeface="Calibri"/>
                <a:cs typeface="Calibri"/>
              </a:rPr>
              <a:t> Businesses </a:t>
            </a:r>
            <a:r>
              <a:rPr sz="1400" dirty="0">
                <a:latin typeface="Calibri"/>
                <a:cs typeface="Calibri"/>
              </a:rPr>
              <a:t>compete</a:t>
            </a:r>
            <a:r>
              <a:rPr sz="1400" spc="-65" dirty="0">
                <a:latin typeface="Calibri"/>
                <a:cs typeface="Calibri"/>
              </a:rPr>
              <a:t> </a:t>
            </a:r>
            <a:r>
              <a:rPr sz="1400" spc="-35" dirty="0">
                <a:latin typeface="Calibri"/>
                <a:cs typeface="Calibri"/>
              </a:rPr>
              <a:t>on </a:t>
            </a:r>
            <a:r>
              <a:rPr sz="1400" dirty="0">
                <a:latin typeface="Calibri"/>
                <a:cs typeface="Calibri"/>
              </a:rPr>
              <a:t>quality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of</a:t>
            </a:r>
            <a:r>
              <a:rPr sz="1400" spc="-4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claims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2003805" y="2436622"/>
            <a:ext cx="3870325" cy="3197860"/>
            <a:chOff x="2003805" y="2436622"/>
            <a:chExt cx="3870325" cy="3197860"/>
          </a:xfrm>
        </p:grpSpPr>
        <p:sp>
          <p:nvSpPr>
            <p:cNvPr id="26" name="object 26"/>
            <p:cNvSpPr/>
            <p:nvPr/>
          </p:nvSpPr>
          <p:spPr>
            <a:xfrm>
              <a:off x="2010155" y="2442972"/>
              <a:ext cx="3857625" cy="3185160"/>
            </a:xfrm>
            <a:custGeom>
              <a:avLst/>
              <a:gdLst/>
              <a:ahLst/>
              <a:cxnLst/>
              <a:rect l="l" t="t" r="r" b="b"/>
              <a:pathLst>
                <a:path w="3857625" h="3185160">
                  <a:moveTo>
                    <a:pt x="3857244" y="0"/>
                  </a:moveTo>
                  <a:lnTo>
                    <a:pt x="0" y="0"/>
                  </a:lnTo>
                  <a:lnTo>
                    <a:pt x="0" y="3185160"/>
                  </a:lnTo>
                  <a:lnTo>
                    <a:pt x="3857244" y="3185160"/>
                  </a:lnTo>
                  <a:lnTo>
                    <a:pt x="3857244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010155" y="2442972"/>
              <a:ext cx="3857625" cy="3185160"/>
            </a:xfrm>
            <a:custGeom>
              <a:avLst/>
              <a:gdLst/>
              <a:ahLst/>
              <a:cxnLst/>
              <a:rect l="l" t="t" r="r" b="b"/>
              <a:pathLst>
                <a:path w="3857625" h="3185160">
                  <a:moveTo>
                    <a:pt x="0" y="0"/>
                  </a:moveTo>
                  <a:lnTo>
                    <a:pt x="3857244" y="0"/>
                  </a:lnTo>
                  <a:lnTo>
                    <a:pt x="3857244" y="3185160"/>
                  </a:lnTo>
                  <a:lnTo>
                    <a:pt x="0" y="318516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2222524" y="2510892"/>
            <a:ext cx="3300729" cy="4832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latin typeface="Calibri"/>
                <a:cs typeface="Calibri"/>
              </a:rPr>
              <a:t>We</a:t>
            </a:r>
            <a:r>
              <a:rPr sz="1600" b="1" spc="-4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are</a:t>
            </a:r>
            <a:r>
              <a:rPr sz="1600" b="1" spc="-3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in</a:t>
            </a:r>
            <a:r>
              <a:rPr sz="1600" b="1" spc="-4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a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race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to</a:t>
            </a:r>
            <a:r>
              <a:rPr sz="1600" b="1" spc="-4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the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bottom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r>
              <a:rPr sz="1400" i="1" spc="-10" dirty="0">
                <a:latin typeface="Calibri"/>
                <a:cs typeface="Calibri"/>
              </a:rPr>
              <a:t>Greenwashing</a:t>
            </a:r>
            <a:r>
              <a:rPr sz="1400" i="1" spc="-40" dirty="0">
                <a:latin typeface="Calibri"/>
                <a:cs typeface="Calibri"/>
              </a:rPr>
              <a:t> </a:t>
            </a:r>
            <a:r>
              <a:rPr sz="1400" i="1" dirty="0">
                <a:latin typeface="Calibri"/>
                <a:cs typeface="Calibri"/>
              </a:rPr>
              <a:t>is</a:t>
            </a:r>
            <a:r>
              <a:rPr sz="1400" i="1" spc="-20" dirty="0">
                <a:latin typeface="Calibri"/>
                <a:cs typeface="Calibri"/>
              </a:rPr>
              <a:t> </a:t>
            </a:r>
            <a:r>
              <a:rPr sz="1400" i="1" dirty="0">
                <a:latin typeface="Calibri"/>
                <a:cs typeface="Calibri"/>
              </a:rPr>
              <a:t>ubiquitous</a:t>
            </a:r>
            <a:r>
              <a:rPr sz="1400" i="1" spc="5" dirty="0">
                <a:latin typeface="Calibri"/>
                <a:cs typeface="Calibri"/>
              </a:rPr>
              <a:t> </a:t>
            </a:r>
            <a:r>
              <a:rPr sz="1400" i="1" dirty="0">
                <a:latin typeface="Calibri"/>
                <a:cs typeface="Calibri"/>
              </a:rPr>
              <a:t>and</a:t>
            </a:r>
            <a:r>
              <a:rPr sz="1400" i="1" spc="-15" dirty="0">
                <a:latin typeface="Calibri"/>
                <a:cs typeface="Calibri"/>
              </a:rPr>
              <a:t> </a:t>
            </a:r>
            <a:r>
              <a:rPr sz="1400" i="1" spc="-10" dirty="0">
                <a:latin typeface="Calibri"/>
                <a:cs typeface="Calibri"/>
              </a:rPr>
              <a:t>undetectable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3149324" y="3511975"/>
            <a:ext cx="1169670" cy="1162050"/>
            <a:chOff x="3149324" y="3511975"/>
            <a:chExt cx="1169670" cy="1162050"/>
          </a:xfrm>
        </p:grpSpPr>
        <p:sp>
          <p:nvSpPr>
            <p:cNvPr id="30" name="object 30"/>
            <p:cNvSpPr/>
            <p:nvPr/>
          </p:nvSpPr>
          <p:spPr>
            <a:xfrm>
              <a:off x="3155674" y="3606684"/>
              <a:ext cx="572135" cy="429259"/>
            </a:xfrm>
            <a:custGeom>
              <a:avLst/>
              <a:gdLst/>
              <a:ahLst/>
              <a:cxnLst/>
              <a:rect l="l" t="t" r="r" b="b"/>
              <a:pathLst>
                <a:path w="572135" h="429260">
                  <a:moveTo>
                    <a:pt x="568985" y="0"/>
                  </a:moveTo>
                  <a:lnTo>
                    <a:pt x="517318" y="3381"/>
                  </a:lnTo>
                  <a:lnTo>
                    <a:pt x="466997" y="11598"/>
                  </a:lnTo>
                  <a:lnTo>
                    <a:pt x="418371" y="24436"/>
                  </a:lnTo>
                  <a:lnTo>
                    <a:pt x="371786" y="41683"/>
                  </a:lnTo>
                  <a:lnTo>
                    <a:pt x="327590" y="63125"/>
                  </a:lnTo>
                  <a:lnTo>
                    <a:pt x="286130" y="88551"/>
                  </a:lnTo>
                  <a:lnTo>
                    <a:pt x="247754" y="117746"/>
                  </a:lnTo>
                  <a:lnTo>
                    <a:pt x="212808" y="150499"/>
                  </a:lnTo>
                  <a:lnTo>
                    <a:pt x="181640" y="186595"/>
                  </a:lnTo>
                  <a:lnTo>
                    <a:pt x="154598" y="225823"/>
                  </a:lnTo>
                  <a:lnTo>
                    <a:pt x="132029" y="267970"/>
                  </a:lnTo>
                  <a:lnTo>
                    <a:pt x="0" y="265430"/>
                  </a:lnTo>
                  <a:lnTo>
                    <a:pt x="160604" y="429209"/>
                  </a:lnTo>
                  <a:lnTo>
                    <a:pt x="411327" y="273354"/>
                  </a:lnTo>
                  <a:lnTo>
                    <a:pt x="283603" y="270891"/>
                  </a:lnTo>
                  <a:lnTo>
                    <a:pt x="313477" y="236612"/>
                  </a:lnTo>
                  <a:lnTo>
                    <a:pt x="348155" y="206663"/>
                  </a:lnTo>
                  <a:lnTo>
                    <a:pt x="387013" y="181342"/>
                  </a:lnTo>
                  <a:lnTo>
                    <a:pt x="429426" y="160951"/>
                  </a:lnTo>
                  <a:lnTo>
                    <a:pt x="474770" y="145789"/>
                  </a:lnTo>
                  <a:lnTo>
                    <a:pt x="522421" y="136158"/>
                  </a:lnTo>
                  <a:lnTo>
                    <a:pt x="571754" y="132359"/>
                  </a:lnTo>
                  <a:lnTo>
                    <a:pt x="568985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3155674" y="3606684"/>
              <a:ext cx="572135" cy="429259"/>
            </a:xfrm>
            <a:custGeom>
              <a:avLst/>
              <a:gdLst/>
              <a:ahLst/>
              <a:cxnLst/>
              <a:rect l="l" t="t" r="r" b="b"/>
              <a:pathLst>
                <a:path w="572135" h="429260">
                  <a:moveTo>
                    <a:pt x="568985" y="0"/>
                  </a:moveTo>
                  <a:lnTo>
                    <a:pt x="517318" y="3381"/>
                  </a:lnTo>
                  <a:lnTo>
                    <a:pt x="466997" y="11598"/>
                  </a:lnTo>
                  <a:lnTo>
                    <a:pt x="418371" y="24436"/>
                  </a:lnTo>
                  <a:lnTo>
                    <a:pt x="371786" y="41683"/>
                  </a:lnTo>
                  <a:lnTo>
                    <a:pt x="327590" y="63125"/>
                  </a:lnTo>
                  <a:lnTo>
                    <a:pt x="286130" y="88551"/>
                  </a:lnTo>
                  <a:lnTo>
                    <a:pt x="247754" y="117746"/>
                  </a:lnTo>
                  <a:lnTo>
                    <a:pt x="212808" y="150499"/>
                  </a:lnTo>
                  <a:lnTo>
                    <a:pt x="181640" y="186595"/>
                  </a:lnTo>
                  <a:lnTo>
                    <a:pt x="154598" y="225823"/>
                  </a:lnTo>
                  <a:lnTo>
                    <a:pt x="132029" y="267970"/>
                  </a:lnTo>
                  <a:lnTo>
                    <a:pt x="0" y="265430"/>
                  </a:lnTo>
                  <a:lnTo>
                    <a:pt x="160604" y="429209"/>
                  </a:lnTo>
                  <a:lnTo>
                    <a:pt x="411327" y="273354"/>
                  </a:lnTo>
                  <a:lnTo>
                    <a:pt x="283603" y="270891"/>
                  </a:lnTo>
                  <a:lnTo>
                    <a:pt x="313477" y="236612"/>
                  </a:lnTo>
                  <a:lnTo>
                    <a:pt x="348155" y="206663"/>
                  </a:lnTo>
                  <a:lnTo>
                    <a:pt x="387013" y="181342"/>
                  </a:lnTo>
                  <a:lnTo>
                    <a:pt x="429426" y="160951"/>
                  </a:lnTo>
                  <a:lnTo>
                    <a:pt x="474770" y="145789"/>
                  </a:lnTo>
                  <a:lnTo>
                    <a:pt x="522421" y="136158"/>
                  </a:lnTo>
                  <a:lnTo>
                    <a:pt x="571754" y="132359"/>
                  </a:lnTo>
                  <a:lnTo>
                    <a:pt x="568985" y="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3785193" y="3518325"/>
              <a:ext cx="431800" cy="570865"/>
            </a:xfrm>
            <a:custGeom>
              <a:avLst/>
              <a:gdLst/>
              <a:ahLst/>
              <a:cxnLst/>
              <a:rect l="l" t="t" r="r" b="b"/>
              <a:pathLst>
                <a:path w="431800" h="570864">
                  <a:moveTo>
                    <a:pt x="162725" y="0"/>
                  </a:moveTo>
                  <a:lnTo>
                    <a:pt x="0" y="163271"/>
                  </a:lnTo>
                  <a:lnTo>
                    <a:pt x="154762" y="413499"/>
                  </a:lnTo>
                  <a:lnTo>
                    <a:pt x="157251" y="284416"/>
                  </a:lnTo>
                  <a:lnTo>
                    <a:pt x="192174" y="313855"/>
                  </a:lnTo>
                  <a:lnTo>
                    <a:pt x="222703" y="348141"/>
                  </a:lnTo>
                  <a:lnTo>
                    <a:pt x="248525" y="386644"/>
                  </a:lnTo>
                  <a:lnTo>
                    <a:pt x="269331" y="428736"/>
                  </a:lnTo>
                  <a:lnTo>
                    <a:pt x="284809" y="473788"/>
                  </a:lnTo>
                  <a:lnTo>
                    <a:pt x="294649" y="521170"/>
                  </a:lnTo>
                  <a:lnTo>
                    <a:pt x="298538" y="570255"/>
                  </a:lnTo>
                  <a:lnTo>
                    <a:pt x="431596" y="567474"/>
                  </a:lnTo>
                  <a:lnTo>
                    <a:pt x="428162" y="515991"/>
                  </a:lnTo>
                  <a:lnTo>
                    <a:pt x="419826" y="465862"/>
                  </a:lnTo>
                  <a:lnTo>
                    <a:pt x="406807" y="417438"/>
                  </a:lnTo>
                  <a:lnTo>
                    <a:pt x="389322" y="371064"/>
                  </a:lnTo>
                  <a:lnTo>
                    <a:pt x="367588" y="327089"/>
                  </a:lnTo>
                  <a:lnTo>
                    <a:pt x="341824" y="285862"/>
                  </a:lnTo>
                  <a:lnTo>
                    <a:pt x="312248" y="247731"/>
                  </a:lnTo>
                  <a:lnTo>
                    <a:pt x="279077" y="213043"/>
                  </a:lnTo>
                  <a:lnTo>
                    <a:pt x="242528" y="182146"/>
                  </a:lnTo>
                  <a:lnTo>
                    <a:pt x="202821" y="155390"/>
                  </a:lnTo>
                  <a:lnTo>
                    <a:pt x="160172" y="133121"/>
                  </a:lnTo>
                  <a:lnTo>
                    <a:pt x="162725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3785193" y="3518325"/>
              <a:ext cx="431800" cy="570865"/>
            </a:xfrm>
            <a:custGeom>
              <a:avLst/>
              <a:gdLst/>
              <a:ahLst/>
              <a:cxnLst/>
              <a:rect l="l" t="t" r="r" b="b"/>
              <a:pathLst>
                <a:path w="431800" h="570864">
                  <a:moveTo>
                    <a:pt x="431596" y="567474"/>
                  </a:moveTo>
                  <a:lnTo>
                    <a:pt x="428162" y="515991"/>
                  </a:lnTo>
                  <a:lnTo>
                    <a:pt x="419826" y="465862"/>
                  </a:lnTo>
                  <a:lnTo>
                    <a:pt x="406807" y="417438"/>
                  </a:lnTo>
                  <a:lnTo>
                    <a:pt x="389322" y="371064"/>
                  </a:lnTo>
                  <a:lnTo>
                    <a:pt x="367588" y="327089"/>
                  </a:lnTo>
                  <a:lnTo>
                    <a:pt x="341824" y="285862"/>
                  </a:lnTo>
                  <a:lnTo>
                    <a:pt x="312248" y="247731"/>
                  </a:lnTo>
                  <a:lnTo>
                    <a:pt x="279077" y="213043"/>
                  </a:lnTo>
                  <a:lnTo>
                    <a:pt x="242528" y="182146"/>
                  </a:lnTo>
                  <a:lnTo>
                    <a:pt x="202821" y="155390"/>
                  </a:lnTo>
                  <a:lnTo>
                    <a:pt x="160172" y="133121"/>
                  </a:lnTo>
                  <a:lnTo>
                    <a:pt x="162725" y="0"/>
                  </a:lnTo>
                  <a:lnTo>
                    <a:pt x="0" y="163271"/>
                  </a:lnTo>
                  <a:lnTo>
                    <a:pt x="154762" y="413499"/>
                  </a:lnTo>
                  <a:lnTo>
                    <a:pt x="157251" y="284416"/>
                  </a:lnTo>
                  <a:lnTo>
                    <a:pt x="192174" y="313855"/>
                  </a:lnTo>
                  <a:lnTo>
                    <a:pt x="222703" y="348141"/>
                  </a:lnTo>
                  <a:lnTo>
                    <a:pt x="248525" y="386644"/>
                  </a:lnTo>
                  <a:lnTo>
                    <a:pt x="269331" y="428736"/>
                  </a:lnTo>
                  <a:lnTo>
                    <a:pt x="284809" y="473788"/>
                  </a:lnTo>
                  <a:lnTo>
                    <a:pt x="294649" y="521170"/>
                  </a:lnTo>
                  <a:lnTo>
                    <a:pt x="298538" y="570255"/>
                  </a:lnTo>
                  <a:lnTo>
                    <a:pt x="431596" y="567474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3740183" y="4145692"/>
              <a:ext cx="572135" cy="429895"/>
            </a:xfrm>
            <a:custGeom>
              <a:avLst/>
              <a:gdLst/>
              <a:ahLst/>
              <a:cxnLst/>
              <a:rect l="l" t="t" r="r" b="b"/>
              <a:pathLst>
                <a:path w="572135" h="429895">
                  <a:moveTo>
                    <a:pt x="410870" y="0"/>
                  </a:moveTo>
                  <a:lnTo>
                    <a:pt x="160058" y="155816"/>
                  </a:lnTo>
                  <a:lnTo>
                    <a:pt x="288036" y="158280"/>
                  </a:lnTo>
                  <a:lnTo>
                    <a:pt x="258200" y="192666"/>
                  </a:lnTo>
                  <a:lnTo>
                    <a:pt x="223551" y="222710"/>
                  </a:lnTo>
                  <a:lnTo>
                    <a:pt x="184714" y="248112"/>
                  </a:lnTo>
                  <a:lnTo>
                    <a:pt x="142314" y="268570"/>
                  </a:lnTo>
                  <a:lnTo>
                    <a:pt x="96978" y="283783"/>
                  </a:lnTo>
                  <a:lnTo>
                    <a:pt x="49331" y="293450"/>
                  </a:lnTo>
                  <a:lnTo>
                    <a:pt x="0" y="297268"/>
                  </a:lnTo>
                  <a:lnTo>
                    <a:pt x="2768" y="429793"/>
                  </a:lnTo>
                  <a:lnTo>
                    <a:pt x="54445" y="426405"/>
                  </a:lnTo>
                  <a:lnTo>
                    <a:pt x="104772" y="418169"/>
                  </a:lnTo>
                  <a:lnTo>
                    <a:pt x="153403" y="405301"/>
                  </a:lnTo>
                  <a:lnTo>
                    <a:pt x="199990" y="388013"/>
                  </a:lnTo>
                  <a:lnTo>
                    <a:pt x="244185" y="366519"/>
                  </a:lnTo>
                  <a:lnTo>
                    <a:pt x="285641" y="341033"/>
                  </a:lnTo>
                  <a:lnTo>
                    <a:pt x="324009" y="311768"/>
                  </a:lnTo>
                  <a:lnTo>
                    <a:pt x="358943" y="278939"/>
                  </a:lnTo>
                  <a:lnTo>
                    <a:pt x="390095" y="242759"/>
                  </a:lnTo>
                  <a:lnTo>
                    <a:pt x="417117" y="203441"/>
                  </a:lnTo>
                  <a:lnTo>
                    <a:pt x="439661" y="161201"/>
                  </a:lnTo>
                  <a:lnTo>
                    <a:pt x="571919" y="163753"/>
                  </a:lnTo>
                  <a:lnTo>
                    <a:pt x="410870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3740183" y="4145692"/>
              <a:ext cx="572135" cy="429895"/>
            </a:xfrm>
            <a:custGeom>
              <a:avLst/>
              <a:gdLst/>
              <a:ahLst/>
              <a:cxnLst/>
              <a:rect l="l" t="t" r="r" b="b"/>
              <a:pathLst>
                <a:path w="572135" h="429895">
                  <a:moveTo>
                    <a:pt x="2768" y="429793"/>
                  </a:moveTo>
                  <a:lnTo>
                    <a:pt x="54445" y="426405"/>
                  </a:lnTo>
                  <a:lnTo>
                    <a:pt x="104772" y="418169"/>
                  </a:lnTo>
                  <a:lnTo>
                    <a:pt x="153403" y="405301"/>
                  </a:lnTo>
                  <a:lnTo>
                    <a:pt x="199990" y="388013"/>
                  </a:lnTo>
                  <a:lnTo>
                    <a:pt x="244185" y="366519"/>
                  </a:lnTo>
                  <a:lnTo>
                    <a:pt x="285641" y="341033"/>
                  </a:lnTo>
                  <a:lnTo>
                    <a:pt x="324009" y="311768"/>
                  </a:lnTo>
                  <a:lnTo>
                    <a:pt x="358943" y="278939"/>
                  </a:lnTo>
                  <a:lnTo>
                    <a:pt x="390095" y="242759"/>
                  </a:lnTo>
                  <a:lnTo>
                    <a:pt x="417117" y="203441"/>
                  </a:lnTo>
                  <a:lnTo>
                    <a:pt x="439661" y="161201"/>
                  </a:lnTo>
                  <a:lnTo>
                    <a:pt x="571919" y="163753"/>
                  </a:lnTo>
                  <a:lnTo>
                    <a:pt x="410870" y="0"/>
                  </a:lnTo>
                  <a:lnTo>
                    <a:pt x="160058" y="155816"/>
                  </a:lnTo>
                  <a:lnTo>
                    <a:pt x="288036" y="158280"/>
                  </a:lnTo>
                  <a:lnTo>
                    <a:pt x="258200" y="192666"/>
                  </a:lnTo>
                  <a:lnTo>
                    <a:pt x="223551" y="222710"/>
                  </a:lnTo>
                  <a:lnTo>
                    <a:pt x="184714" y="248112"/>
                  </a:lnTo>
                  <a:lnTo>
                    <a:pt x="142314" y="268570"/>
                  </a:lnTo>
                  <a:lnTo>
                    <a:pt x="96978" y="283783"/>
                  </a:lnTo>
                  <a:lnTo>
                    <a:pt x="49331" y="293450"/>
                  </a:lnTo>
                  <a:lnTo>
                    <a:pt x="0" y="297268"/>
                  </a:lnTo>
                  <a:lnTo>
                    <a:pt x="2768" y="429793"/>
                  </a:lnTo>
                  <a:close/>
                </a:path>
              </a:pathLst>
            </a:custGeom>
            <a:ln w="12699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3252332" y="4097585"/>
              <a:ext cx="431800" cy="570230"/>
            </a:xfrm>
            <a:custGeom>
              <a:avLst/>
              <a:gdLst/>
              <a:ahLst/>
              <a:cxnLst/>
              <a:rect l="l" t="t" r="r" b="b"/>
              <a:pathLst>
                <a:path w="431800" h="570229">
                  <a:moveTo>
                    <a:pt x="133057" y="0"/>
                  </a:moveTo>
                  <a:lnTo>
                    <a:pt x="0" y="2781"/>
                  </a:lnTo>
                  <a:lnTo>
                    <a:pt x="3439" y="54208"/>
                  </a:lnTo>
                  <a:lnTo>
                    <a:pt x="11785" y="104281"/>
                  </a:lnTo>
                  <a:lnTo>
                    <a:pt x="24818" y="152651"/>
                  </a:lnTo>
                  <a:lnTo>
                    <a:pt x="42321" y="198969"/>
                  </a:lnTo>
                  <a:lnTo>
                    <a:pt x="64075" y="242889"/>
                  </a:lnTo>
                  <a:lnTo>
                    <a:pt x="89864" y="284062"/>
                  </a:lnTo>
                  <a:lnTo>
                    <a:pt x="119467" y="322139"/>
                  </a:lnTo>
                  <a:lnTo>
                    <a:pt x="152668" y="356773"/>
                  </a:lnTo>
                  <a:lnTo>
                    <a:pt x="189249" y="387616"/>
                  </a:lnTo>
                  <a:lnTo>
                    <a:pt x="228992" y="414320"/>
                  </a:lnTo>
                  <a:lnTo>
                    <a:pt x="271678" y="436537"/>
                  </a:lnTo>
                  <a:lnTo>
                    <a:pt x="269113" y="569709"/>
                  </a:lnTo>
                  <a:lnTo>
                    <a:pt x="431609" y="406222"/>
                  </a:lnTo>
                  <a:lnTo>
                    <a:pt x="277075" y="156209"/>
                  </a:lnTo>
                  <a:lnTo>
                    <a:pt x="274586" y="285368"/>
                  </a:lnTo>
                  <a:lnTo>
                    <a:pt x="239610" y="256004"/>
                  </a:lnTo>
                  <a:lnTo>
                    <a:pt x="209031" y="221790"/>
                  </a:lnTo>
                  <a:lnTo>
                    <a:pt x="183164" y="183356"/>
                  </a:lnTo>
                  <a:lnTo>
                    <a:pt x="162320" y="141331"/>
                  </a:lnTo>
                  <a:lnTo>
                    <a:pt x="146812" y="96344"/>
                  </a:lnTo>
                  <a:lnTo>
                    <a:pt x="136954" y="49023"/>
                  </a:lnTo>
                  <a:lnTo>
                    <a:pt x="133057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3252332" y="4097585"/>
              <a:ext cx="431800" cy="570230"/>
            </a:xfrm>
            <a:custGeom>
              <a:avLst/>
              <a:gdLst/>
              <a:ahLst/>
              <a:cxnLst/>
              <a:rect l="l" t="t" r="r" b="b"/>
              <a:pathLst>
                <a:path w="431800" h="570229">
                  <a:moveTo>
                    <a:pt x="0" y="2781"/>
                  </a:moveTo>
                  <a:lnTo>
                    <a:pt x="3439" y="54208"/>
                  </a:lnTo>
                  <a:lnTo>
                    <a:pt x="11785" y="104281"/>
                  </a:lnTo>
                  <a:lnTo>
                    <a:pt x="24818" y="152651"/>
                  </a:lnTo>
                  <a:lnTo>
                    <a:pt x="42321" y="198969"/>
                  </a:lnTo>
                  <a:lnTo>
                    <a:pt x="64075" y="242889"/>
                  </a:lnTo>
                  <a:lnTo>
                    <a:pt x="89864" y="284062"/>
                  </a:lnTo>
                  <a:lnTo>
                    <a:pt x="119467" y="322139"/>
                  </a:lnTo>
                  <a:lnTo>
                    <a:pt x="152668" y="356773"/>
                  </a:lnTo>
                  <a:lnTo>
                    <a:pt x="189249" y="387616"/>
                  </a:lnTo>
                  <a:lnTo>
                    <a:pt x="228992" y="414320"/>
                  </a:lnTo>
                  <a:lnTo>
                    <a:pt x="271678" y="436537"/>
                  </a:lnTo>
                  <a:lnTo>
                    <a:pt x="269113" y="569709"/>
                  </a:lnTo>
                  <a:lnTo>
                    <a:pt x="431609" y="406222"/>
                  </a:lnTo>
                  <a:lnTo>
                    <a:pt x="277075" y="156209"/>
                  </a:lnTo>
                  <a:lnTo>
                    <a:pt x="274586" y="285368"/>
                  </a:lnTo>
                  <a:lnTo>
                    <a:pt x="239610" y="256004"/>
                  </a:lnTo>
                  <a:lnTo>
                    <a:pt x="209031" y="221790"/>
                  </a:lnTo>
                  <a:lnTo>
                    <a:pt x="183164" y="183356"/>
                  </a:lnTo>
                  <a:lnTo>
                    <a:pt x="162320" y="141331"/>
                  </a:lnTo>
                  <a:lnTo>
                    <a:pt x="146812" y="96344"/>
                  </a:lnTo>
                  <a:lnTo>
                    <a:pt x="136954" y="49023"/>
                  </a:lnTo>
                  <a:lnTo>
                    <a:pt x="133057" y="0"/>
                  </a:lnTo>
                  <a:lnTo>
                    <a:pt x="0" y="2781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" name="object 38"/>
          <p:cNvSpPr txBox="1"/>
          <p:nvPr/>
        </p:nvSpPr>
        <p:spPr>
          <a:xfrm>
            <a:off x="2231201" y="3319180"/>
            <a:ext cx="991235" cy="15220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335" marR="5080" indent="176530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189865" algn="l"/>
              </a:tabLst>
            </a:pPr>
            <a:r>
              <a:rPr sz="1400" b="1" dirty="0">
                <a:solidFill>
                  <a:srgbClr val="C00000"/>
                </a:solidFill>
                <a:latin typeface="Calibri"/>
                <a:cs typeface="Calibri"/>
              </a:rPr>
              <a:t>It’s</a:t>
            </a:r>
            <a:r>
              <a:rPr sz="1400" b="1" spc="-6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C00000"/>
                </a:solidFill>
                <a:latin typeface="Calibri"/>
                <a:cs typeface="Calibri"/>
              </a:rPr>
              <a:t>easy</a:t>
            </a:r>
            <a:r>
              <a:rPr sz="1400" b="1" spc="-7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400" b="1" spc="-25" dirty="0">
                <a:solidFill>
                  <a:srgbClr val="C00000"/>
                </a:solidFill>
                <a:latin typeface="Calibri"/>
                <a:cs typeface="Calibri"/>
              </a:rPr>
              <a:t>to </a:t>
            </a:r>
            <a:r>
              <a:rPr sz="1400" b="1" spc="-10" dirty="0">
                <a:solidFill>
                  <a:srgbClr val="C00000"/>
                </a:solidFill>
                <a:latin typeface="Calibri"/>
                <a:cs typeface="Calibri"/>
              </a:rPr>
              <a:t>fake</a:t>
            </a:r>
            <a:r>
              <a:rPr sz="1400" b="1" spc="-5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C00000"/>
                </a:solidFill>
                <a:latin typeface="Calibri"/>
                <a:cs typeface="Calibri"/>
              </a:rPr>
              <a:t>claims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664"/>
              </a:spcBef>
              <a:buAutoNum type="arabicPeriod"/>
            </a:pPr>
            <a:endParaRPr sz="1400">
              <a:latin typeface="Calibri"/>
              <a:cs typeface="Calibri"/>
            </a:endParaRPr>
          </a:p>
          <a:p>
            <a:pPr marR="70485" indent="173990">
              <a:lnSpc>
                <a:spcPct val="100000"/>
              </a:lnSpc>
              <a:buAutoNum type="arabicPeriod"/>
              <a:tabLst>
                <a:tab pos="173990" algn="l"/>
              </a:tabLst>
            </a:pPr>
            <a:r>
              <a:rPr sz="1400" spc="-10" dirty="0">
                <a:latin typeface="Calibri"/>
                <a:cs typeface="Calibri"/>
              </a:rPr>
              <a:t>Consumer confidence drops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353602" y="3253919"/>
            <a:ext cx="1194435" cy="182181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Calibri"/>
                <a:cs typeface="Calibri"/>
              </a:rPr>
              <a:t>4.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Even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genuine businesses</a:t>
            </a:r>
            <a:r>
              <a:rPr sz="1400" spc="10" dirty="0">
                <a:latin typeface="Calibri"/>
                <a:cs typeface="Calibri"/>
              </a:rPr>
              <a:t> </a:t>
            </a:r>
            <a:r>
              <a:rPr sz="1400" spc="-20" dirty="0">
                <a:latin typeface="Calibri"/>
                <a:cs typeface="Calibri"/>
              </a:rPr>
              <a:t>must fake</a:t>
            </a:r>
            <a:r>
              <a:rPr sz="1400" spc="-4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claims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to </a:t>
            </a:r>
            <a:r>
              <a:rPr sz="1400" spc="-10" dirty="0">
                <a:latin typeface="Calibri"/>
                <a:cs typeface="Calibri"/>
              </a:rPr>
              <a:t>survive.</a:t>
            </a:r>
            <a:endParaRPr sz="1400">
              <a:latin typeface="Calibri"/>
              <a:cs typeface="Calibri"/>
            </a:endParaRPr>
          </a:p>
          <a:p>
            <a:pPr marL="40640" marR="38735">
              <a:lnSpc>
                <a:spcPct val="100000"/>
              </a:lnSpc>
              <a:spcBef>
                <a:spcPts val="690"/>
              </a:spcBef>
            </a:pPr>
            <a:r>
              <a:rPr sz="1400" dirty="0">
                <a:latin typeface="Calibri"/>
                <a:cs typeface="Calibri"/>
              </a:rPr>
              <a:t>3.</a:t>
            </a:r>
            <a:r>
              <a:rPr sz="1400" spc="-10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Low </a:t>
            </a:r>
            <a:r>
              <a:rPr sz="1400" spc="-10" dirty="0">
                <a:latin typeface="Calibri"/>
                <a:cs typeface="Calibri"/>
              </a:rPr>
              <a:t>confidence </a:t>
            </a:r>
            <a:r>
              <a:rPr sz="1400" dirty="0">
                <a:latin typeface="Calibri"/>
                <a:cs typeface="Calibri"/>
              </a:rPr>
              <a:t>means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no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spc="-20" dirty="0">
                <a:latin typeface="Calibri"/>
                <a:cs typeface="Calibri"/>
              </a:rPr>
              <a:t>price </a:t>
            </a:r>
            <a:r>
              <a:rPr sz="1400" spc="-10" dirty="0">
                <a:latin typeface="Calibri"/>
                <a:cs typeface="Calibri"/>
              </a:rPr>
              <a:t>differential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40" name="object 4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275213" y="3662830"/>
            <a:ext cx="108582" cy="209619"/>
          </a:xfrm>
          <a:prstGeom prst="rect">
            <a:avLst/>
          </a:prstGeom>
        </p:spPr>
      </p:pic>
      <p:sp>
        <p:nvSpPr>
          <p:cNvPr id="41" name="object 41"/>
          <p:cNvSpPr txBox="1"/>
          <p:nvPr/>
        </p:nvSpPr>
        <p:spPr>
          <a:xfrm>
            <a:off x="1143525" y="6605916"/>
            <a:ext cx="4307840" cy="17399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000" spc="70" dirty="0">
                <a:solidFill>
                  <a:srgbClr val="7E7E7E"/>
                </a:solidFill>
                <a:latin typeface="Gill Sans MT"/>
                <a:cs typeface="Gill Sans MT"/>
              </a:rPr>
              <a:t>Sustainable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75" dirty="0">
                <a:solidFill>
                  <a:srgbClr val="7E7E7E"/>
                </a:solidFill>
                <a:latin typeface="Gill Sans MT"/>
                <a:cs typeface="Gill Sans MT"/>
              </a:rPr>
              <a:t>and</a:t>
            </a:r>
            <a:r>
              <a:rPr sz="1000" spc="-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Digital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Trade</a:t>
            </a:r>
            <a:r>
              <a:rPr sz="1000" spc="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45" dirty="0">
                <a:solidFill>
                  <a:srgbClr val="7E7E7E"/>
                </a:solidFill>
                <a:latin typeface="Gill Sans MT"/>
                <a:cs typeface="Gill Sans MT"/>
              </a:rPr>
              <a:t>Facilitation</a:t>
            </a:r>
            <a:r>
              <a:rPr sz="1000" spc="-2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Week</a:t>
            </a:r>
            <a:r>
              <a:rPr sz="1000" spc="30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7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85" dirty="0">
                <a:solidFill>
                  <a:srgbClr val="7E7E7E"/>
                </a:solidFill>
                <a:latin typeface="Gill Sans MT"/>
                <a:cs typeface="Gill Sans MT"/>
              </a:rPr>
              <a:t>8-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12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110" dirty="0">
                <a:solidFill>
                  <a:srgbClr val="7E7E7E"/>
                </a:solidFill>
                <a:latin typeface="Gill Sans MT"/>
                <a:cs typeface="Gill Sans MT"/>
              </a:rPr>
              <a:t>July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2024</a:t>
            </a:r>
            <a:r>
              <a:rPr sz="1000" spc="26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6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Geneva</a:t>
            </a:r>
            <a:endParaRPr sz="10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88060" cy="6858000"/>
            <a:chOff x="0" y="0"/>
            <a:chExt cx="98806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05255" cy="124053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2208" y="0"/>
              <a:ext cx="85343" cy="68579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344" y="6569964"/>
              <a:ext cx="737615" cy="225551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99668" y="343290"/>
            <a:ext cx="11409427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66800">
              <a:lnSpc>
                <a:spcPct val="100000"/>
              </a:lnSpc>
              <a:spcBef>
                <a:spcPts val="100"/>
              </a:spcBef>
            </a:pPr>
            <a:r>
              <a:rPr sz="36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Transparency</a:t>
            </a:r>
            <a:r>
              <a:rPr sz="3600" spc="-8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sz="3600" spc="-5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3600" spc="-6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sunlight</a:t>
            </a:r>
            <a:r>
              <a:rPr sz="3600" spc="-8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sz="3600" spc="-6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exposes</a:t>
            </a:r>
            <a:r>
              <a:rPr sz="3600" spc="-7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greenwashing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1607819" y="1313688"/>
            <a:ext cx="9240520" cy="4937760"/>
            <a:chOff x="1607819" y="1313688"/>
            <a:chExt cx="9240520" cy="4937760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07819" y="1313688"/>
              <a:ext cx="9239999" cy="4937734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31492" y="2369819"/>
              <a:ext cx="8145780" cy="3028315"/>
            </a:xfrm>
            <a:custGeom>
              <a:avLst/>
              <a:gdLst/>
              <a:ahLst/>
              <a:cxnLst/>
              <a:rect l="l" t="t" r="r" b="b"/>
              <a:pathLst>
                <a:path w="8145780" h="3028315">
                  <a:moveTo>
                    <a:pt x="310896" y="598932"/>
                  </a:moveTo>
                  <a:lnTo>
                    <a:pt x="298678" y="561568"/>
                  </a:lnTo>
                  <a:lnTo>
                    <a:pt x="265366" y="531050"/>
                  </a:lnTo>
                  <a:lnTo>
                    <a:pt x="215950" y="510476"/>
                  </a:lnTo>
                  <a:lnTo>
                    <a:pt x="155448" y="502920"/>
                  </a:lnTo>
                  <a:lnTo>
                    <a:pt x="94932" y="510476"/>
                  </a:lnTo>
                  <a:lnTo>
                    <a:pt x="45529" y="531050"/>
                  </a:lnTo>
                  <a:lnTo>
                    <a:pt x="12204" y="561568"/>
                  </a:lnTo>
                  <a:lnTo>
                    <a:pt x="0" y="598932"/>
                  </a:lnTo>
                  <a:lnTo>
                    <a:pt x="12204" y="636308"/>
                  </a:lnTo>
                  <a:lnTo>
                    <a:pt x="45529" y="666826"/>
                  </a:lnTo>
                  <a:lnTo>
                    <a:pt x="94932" y="687400"/>
                  </a:lnTo>
                  <a:lnTo>
                    <a:pt x="155448" y="694944"/>
                  </a:lnTo>
                  <a:lnTo>
                    <a:pt x="215950" y="687400"/>
                  </a:lnTo>
                  <a:lnTo>
                    <a:pt x="265366" y="666826"/>
                  </a:lnTo>
                  <a:lnTo>
                    <a:pt x="298678" y="636308"/>
                  </a:lnTo>
                  <a:lnTo>
                    <a:pt x="310896" y="598932"/>
                  </a:lnTo>
                  <a:close/>
                </a:path>
                <a:path w="8145780" h="3028315">
                  <a:moveTo>
                    <a:pt x="409956" y="192024"/>
                  </a:moveTo>
                  <a:lnTo>
                    <a:pt x="397738" y="154660"/>
                  </a:lnTo>
                  <a:lnTo>
                    <a:pt x="364426" y="124142"/>
                  </a:lnTo>
                  <a:lnTo>
                    <a:pt x="315010" y="103568"/>
                  </a:lnTo>
                  <a:lnTo>
                    <a:pt x="254508" y="96012"/>
                  </a:lnTo>
                  <a:lnTo>
                    <a:pt x="193992" y="103568"/>
                  </a:lnTo>
                  <a:lnTo>
                    <a:pt x="144589" y="124142"/>
                  </a:lnTo>
                  <a:lnTo>
                    <a:pt x="111264" y="154660"/>
                  </a:lnTo>
                  <a:lnTo>
                    <a:pt x="99060" y="192024"/>
                  </a:lnTo>
                  <a:lnTo>
                    <a:pt x="111264" y="229400"/>
                  </a:lnTo>
                  <a:lnTo>
                    <a:pt x="144589" y="259918"/>
                  </a:lnTo>
                  <a:lnTo>
                    <a:pt x="193992" y="280492"/>
                  </a:lnTo>
                  <a:lnTo>
                    <a:pt x="254508" y="288036"/>
                  </a:lnTo>
                  <a:lnTo>
                    <a:pt x="315010" y="280492"/>
                  </a:lnTo>
                  <a:lnTo>
                    <a:pt x="364426" y="259918"/>
                  </a:lnTo>
                  <a:lnTo>
                    <a:pt x="397738" y="229400"/>
                  </a:lnTo>
                  <a:lnTo>
                    <a:pt x="409956" y="192024"/>
                  </a:lnTo>
                  <a:close/>
                </a:path>
                <a:path w="8145780" h="3028315">
                  <a:moveTo>
                    <a:pt x="466344" y="1060704"/>
                  </a:moveTo>
                  <a:lnTo>
                    <a:pt x="454126" y="1023340"/>
                  </a:lnTo>
                  <a:lnTo>
                    <a:pt x="420814" y="992822"/>
                  </a:lnTo>
                  <a:lnTo>
                    <a:pt x="371398" y="972248"/>
                  </a:lnTo>
                  <a:lnTo>
                    <a:pt x="310896" y="964692"/>
                  </a:lnTo>
                  <a:lnTo>
                    <a:pt x="250380" y="972248"/>
                  </a:lnTo>
                  <a:lnTo>
                    <a:pt x="200977" y="992822"/>
                  </a:lnTo>
                  <a:lnTo>
                    <a:pt x="167652" y="1023340"/>
                  </a:lnTo>
                  <a:lnTo>
                    <a:pt x="155448" y="1060704"/>
                  </a:lnTo>
                  <a:lnTo>
                    <a:pt x="167652" y="1098080"/>
                  </a:lnTo>
                  <a:lnTo>
                    <a:pt x="200977" y="1128598"/>
                  </a:lnTo>
                  <a:lnTo>
                    <a:pt x="250380" y="1149172"/>
                  </a:lnTo>
                  <a:lnTo>
                    <a:pt x="310896" y="1156716"/>
                  </a:lnTo>
                  <a:lnTo>
                    <a:pt x="371398" y="1149172"/>
                  </a:lnTo>
                  <a:lnTo>
                    <a:pt x="420814" y="1128598"/>
                  </a:lnTo>
                  <a:lnTo>
                    <a:pt x="454126" y="1098080"/>
                  </a:lnTo>
                  <a:lnTo>
                    <a:pt x="466344" y="1060704"/>
                  </a:lnTo>
                  <a:close/>
                </a:path>
                <a:path w="8145780" h="3028315">
                  <a:moveTo>
                    <a:pt x="1254252" y="635508"/>
                  </a:moveTo>
                  <a:lnTo>
                    <a:pt x="1242034" y="598144"/>
                  </a:lnTo>
                  <a:lnTo>
                    <a:pt x="1208722" y="567626"/>
                  </a:lnTo>
                  <a:lnTo>
                    <a:pt x="1159306" y="547052"/>
                  </a:lnTo>
                  <a:lnTo>
                    <a:pt x="1098804" y="539496"/>
                  </a:lnTo>
                  <a:lnTo>
                    <a:pt x="1038288" y="547052"/>
                  </a:lnTo>
                  <a:lnTo>
                    <a:pt x="988885" y="567626"/>
                  </a:lnTo>
                  <a:lnTo>
                    <a:pt x="955560" y="598144"/>
                  </a:lnTo>
                  <a:lnTo>
                    <a:pt x="943356" y="635508"/>
                  </a:lnTo>
                  <a:lnTo>
                    <a:pt x="955560" y="672884"/>
                  </a:lnTo>
                  <a:lnTo>
                    <a:pt x="988885" y="703402"/>
                  </a:lnTo>
                  <a:lnTo>
                    <a:pt x="1038288" y="723976"/>
                  </a:lnTo>
                  <a:lnTo>
                    <a:pt x="1098804" y="731520"/>
                  </a:lnTo>
                  <a:lnTo>
                    <a:pt x="1159306" y="723976"/>
                  </a:lnTo>
                  <a:lnTo>
                    <a:pt x="1208722" y="703402"/>
                  </a:lnTo>
                  <a:lnTo>
                    <a:pt x="1242034" y="672884"/>
                  </a:lnTo>
                  <a:lnTo>
                    <a:pt x="1254252" y="635508"/>
                  </a:lnTo>
                  <a:close/>
                </a:path>
                <a:path w="8145780" h="3028315">
                  <a:moveTo>
                    <a:pt x="1504188" y="1690116"/>
                  </a:moveTo>
                  <a:lnTo>
                    <a:pt x="1491970" y="1652752"/>
                  </a:lnTo>
                  <a:lnTo>
                    <a:pt x="1458658" y="1622234"/>
                  </a:lnTo>
                  <a:lnTo>
                    <a:pt x="1409242" y="1601660"/>
                  </a:lnTo>
                  <a:lnTo>
                    <a:pt x="1348740" y="1594104"/>
                  </a:lnTo>
                  <a:lnTo>
                    <a:pt x="1288224" y="1601660"/>
                  </a:lnTo>
                  <a:lnTo>
                    <a:pt x="1238821" y="1622234"/>
                  </a:lnTo>
                  <a:lnTo>
                    <a:pt x="1205496" y="1652752"/>
                  </a:lnTo>
                  <a:lnTo>
                    <a:pt x="1193292" y="1690116"/>
                  </a:lnTo>
                  <a:lnTo>
                    <a:pt x="1205496" y="1727492"/>
                  </a:lnTo>
                  <a:lnTo>
                    <a:pt x="1238821" y="1758010"/>
                  </a:lnTo>
                  <a:lnTo>
                    <a:pt x="1288224" y="1778584"/>
                  </a:lnTo>
                  <a:lnTo>
                    <a:pt x="1348740" y="1786128"/>
                  </a:lnTo>
                  <a:lnTo>
                    <a:pt x="1409242" y="1778584"/>
                  </a:lnTo>
                  <a:lnTo>
                    <a:pt x="1458658" y="1758010"/>
                  </a:lnTo>
                  <a:lnTo>
                    <a:pt x="1491970" y="1727492"/>
                  </a:lnTo>
                  <a:lnTo>
                    <a:pt x="1504188" y="1690116"/>
                  </a:lnTo>
                  <a:close/>
                </a:path>
                <a:path w="8145780" h="3028315">
                  <a:moveTo>
                    <a:pt x="1594104" y="2695956"/>
                  </a:moveTo>
                  <a:lnTo>
                    <a:pt x="1581886" y="2658592"/>
                  </a:lnTo>
                  <a:lnTo>
                    <a:pt x="1548574" y="2628074"/>
                  </a:lnTo>
                  <a:lnTo>
                    <a:pt x="1499158" y="2607500"/>
                  </a:lnTo>
                  <a:lnTo>
                    <a:pt x="1438656" y="2599944"/>
                  </a:lnTo>
                  <a:lnTo>
                    <a:pt x="1378140" y="2607500"/>
                  </a:lnTo>
                  <a:lnTo>
                    <a:pt x="1328737" y="2628074"/>
                  </a:lnTo>
                  <a:lnTo>
                    <a:pt x="1295412" y="2658592"/>
                  </a:lnTo>
                  <a:lnTo>
                    <a:pt x="1283208" y="2695956"/>
                  </a:lnTo>
                  <a:lnTo>
                    <a:pt x="1295412" y="2733332"/>
                  </a:lnTo>
                  <a:lnTo>
                    <a:pt x="1328737" y="2763850"/>
                  </a:lnTo>
                  <a:lnTo>
                    <a:pt x="1378140" y="2784424"/>
                  </a:lnTo>
                  <a:lnTo>
                    <a:pt x="1438656" y="2791968"/>
                  </a:lnTo>
                  <a:lnTo>
                    <a:pt x="1499158" y="2784424"/>
                  </a:lnTo>
                  <a:lnTo>
                    <a:pt x="1548574" y="2763850"/>
                  </a:lnTo>
                  <a:lnTo>
                    <a:pt x="1581886" y="2733332"/>
                  </a:lnTo>
                  <a:lnTo>
                    <a:pt x="1594104" y="2695956"/>
                  </a:lnTo>
                  <a:close/>
                </a:path>
                <a:path w="8145780" h="3028315">
                  <a:moveTo>
                    <a:pt x="1752600" y="284988"/>
                  </a:moveTo>
                  <a:lnTo>
                    <a:pt x="1740433" y="247624"/>
                  </a:lnTo>
                  <a:lnTo>
                    <a:pt x="1707286" y="217106"/>
                  </a:lnTo>
                  <a:lnTo>
                    <a:pt x="1658124" y="196532"/>
                  </a:lnTo>
                  <a:lnTo>
                    <a:pt x="1597914" y="188976"/>
                  </a:lnTo>
                  <a:lnTo>
                    <a:pt x="1537690" y="196532"/>
                  </a:lnTo>
                  <a:lnTo>
                    <a:pt x="1488528" y="217106"/>
                  </a:lnTo>
                  <a:lnTo>
                    <a:pt x="1455381" y="247624"/>
                  </a:lnTo>
                  <a:lnTo>
                    <a:pt x="1443228" y="284988"/>
                  </a:lnTo>
                  <a:lnTo>
                    <a:pt x="1455381" y="322364"/>
                  </a:lnTo>
                  <a:lnTo>
                    <a:pt x="1488528" y="352882"/>
                  </a:lnTo>
                  <a:lnTo>
                    <a:pt x="1537690" y="373456"/>
                  </a:lnTo>
                  <a:lnTo>
                    <a:pt x="1597914" y="381000"/>
                  </a:lnTo>
                  <a:lnTo>
                    <a:pt x="1658124" y="373456"/>
                  </a:lnTo>
                  <a:lnTo>
                    <a:pt x="1707286" y="352882"/>
                  </a:lnTo>
                  <a:lnTo>
                    <a:pt x="1740433" y="322364"/>
                  </a:lnTo>
                  <a:lnTo>
                    <a:pt x="1752600" y="284988"/>
                  </a:lnTo>
                  <a:close/>
                </a:path>
                <a:path w="8145780" h="3028315">
                  <a:moveTo>
                    <a:pt x="2171700" y="2503932"/>
                  </a:moveTo>
                  <a:lnTo>
                    <a:pt x="2159482" y="2466568"/>
                  </a:lnTo>
                  <a:lnTo>
                    <a:pt x="2126170" y="2436050"/>
                  </a:lnTo>
                  <a:lnTo>
                    <a:pt x="2076754" y="2415476"/>
                  </a:lnTo>
                  <a:lnTo>
                    <a:pt x="2016252" y="2407920"/>
                  </a:lnTo>
                  <a:lnTo>
                    <a:pt x="1955736" y="2415476"/>
                  </a:lnTo>
                  <a:lnTo>
                    <a:pt x="1906333" y="2436050"/>
                  </a:lnTo>
                  <a:lnTo>
                    <a:pt x="1873008" y="2466568"/>
                  </a:lnTo>
                  <a:lnTo>
                    <a:pt x="1860804" y="2503932"/>
                  </a:lnTo>
                  <a:lnTo>
                    <a:pt x="1873008" y="2541308"/>
                  </a:lnTo>
                  <a:lnTo>
                    <a:pt x="1906333" y="2571826"/>
                  </a:lnTo>
                  <a:lnTo>
                    <a:pt x="1955736" y="2592400"/>
                  </a:lnTo>
                  <a:lnTo>
                    <a:pt x="2016252" y="2599944"/>
                  </a:lnTo>
                  <a:lnTo>
                    <a:pt x="2076754" y="2592400"/>
                  </a:lnTo>
                  <a:lnTo>
                    <a:pt x="2126170" y="2571826"/>
                  </a:lnTo>
                  <a:lnTo>
                    <a:pt x="2159482" y="2541308"/>
                  </a:lnTo>
                  <a:lnTo>
                    <a:pt x="2171700" y="2503932"/>
                  </a:lnTo>
                  <a:close/>
                </a:path>
                <a:path w="8145780" h="3028315">
                  <a:moveTo>
                    <a:pt x="3529584" y="288036"/>
                  </a:moveTo>
                  <a:lnTo>
                    <a:pt x="3517366" y="250672"/>
                  </a:lnTo>
                  <a:lnTo>
                    <a:pt x="3484054" y="220154"/>
                  </a:lnTo>
                  <a:lnTo>
                    <a:pt x="3434638" y="199580"/>
                  </a:lnTo>
                  <a:lnTo>
                    <a:pt x="3374136" y="192024"/>
                  </a:lnTo>
                  <a:lnTo>
                    <a:pt x="3313620" y="199580"/>
                  </a:lnTo>
                  <a:lnTo>
                    <a:pt x="3264217" y="220154"/>
                  </a:lnTo>
                  <a:lnTo>
                    <a:pt x="3230892" y="250672"/>
                  </a:lnTo>
                  <a:lnTo>
                    <a:pt x="3218688" y="288036"/>
                  </a:lnTo>
                  <a:lnTo>
                    <a:pt x="3230892" y="325412"/>
                  </a:lnTo>
                  <a:lnTo>
                    <a:pt x="3264217" y="355930"/>
                  </a:lnTo>
                  <a:lnTo>
                    <a:pt x="3313620" y="376504"/>
                  </a:lnTo>
                  <a:lnTo>
                    <a:pt x="3374136" y="384048"/>
                  </a:lnTo>
                  <a:lnTo>
                    <a:pt x="3434638" y="376504"/>
                  </a:lnTo>
                  <a:lnTo>
                    <a:pt x="3484054" y="355930"/>
                  </a:lnTo>
                  <a:lnTo>
                    <a:pt x="3517366" y="325412"/>
                  </a:lnTo>
                  <a:lnTo>
                    <a:pt x="3529584" y="288036"/>
                  </a:lnTo>
                  <a:close/>
                </a:path>
                <a:path w="8145780" h="3028315">
                  <a:moveTo>
                    <a:pt x="3840480" y="574548"/>
                  </a:moveTo>
                  <a:lnTo>
                    <a:pt x="3828262" y="537184"/>
                  </a:lnTo>
                  <a:lnTo>
                    <a:pt x="3794950" y="506666"/>
                  </a:lnTo>
                  <a:lnTo>
                    <a:pt x="3745534" y="486092"/>
                  </a:lnTo>
                  <a:lnTo>
                    <a:pt x="3685032" y="478536"/>
                  </a:lnTo>
                  <a:lnTo>
                    <a:pt x="3624516" y="486092"/>
                  </a:lnTo>
                  <a:lnTo>
                    <a:pt x="3575113" y="506666"/>
                  </a:lnTo>
                  <a:lnTo>
                    <a:pt x="3541788" y="537184"/>
                  </a:lnTo>
                  <a:lnTo>
                    <a:pt x="3529584" y="574548"/>
                  </a:lnTo>
                  <a:lnTo>
                    <a:pt x="3541788" y="611924"/>
                  </a:lnTo>
                  <a:lnTo>
                    <a:pt x="3575113" y="642442"/>
                  </a:lnTo>
                  <a:lnTo>
                    <a:pt x="3624516" y="663016"/>
                  </a:lnTo>
                  <a:lnTo>
                    <a:pt x="3685032" y="670560"/>
                  </a:lnTo>
                  <a:lnTo>
                    <a:pt x="3745534" y="663016"/>
                  </a:lnTo>
                  <a:lnTo>
                    <a:pt x="3794950" y="642442"/>
                  </a:lnTo>
                  <a:lnTo>
                    <a:pt x="3828262" y="611924"/>
                  </a:lnTo>
                  <a:lnTo>
                    <a:pt x="3840480" y="574548"/>
                  </a:lnTo>
                  <a:close/>
                </a:path>
                <a:path w="8145780" h="3028315">
                  <a:moveTo>
                    <a:pt x="3843528" y="1595628"/>
                  </a:moveTo>
                  <a:lnTo>
                    <a:pt x="3831310" y="1558264"/>
                  </a:lnTo>
                  <a:lnTo>
                    <a:pt x="3797998" y="1527746"/>
                  </a:lnTo>
                  <a:lnTo>
                    <a:pt x="3748582" y="1507172"/>
                  </a:lnTo>
                  <a:lnTo>
                    <a:pt x="3688080" y="1499616"/>
                  </a:lnTo>
                  <a:lnTo>
                    <a:pt x="3627564" y="1507172"/>
                  </a:lnTo>
                  <a:lnTo>
                    <a:pt x="3578161" y="1527746"/>
                  </a:lnTo>
                  <a:lnTo>
                    <a:pt x="3544836" y="1558264"/>
                  </a:lnTo>
                  <a:lnTo>
                    <a:pt x="3532632" y="1595628"/>
                  </a:lnTo>
                  <a:lnTo>
                    <a:pt x="3544836" y="1633004"/>
                  </a:lnTo>
                  <a:lnTo>
                    <a:pt x="3578161" y="1663522"/>
                  </a:lnTo>
                  <a:lnTo>
                    <a:pt x="3627564" y="1684096"/>
                  </a:lnTo>
                  <a:lnTo>
                    <a:pt x="3688080" y="1691640"/>
                  </a:lnTo>
                  <a:lnTo>
                    <a:pt x="3748582" y="1684096"/>
                  </a:lnTo>
                  <a:lnTo>
                    <a:pt x="3797998" y="1663522"/>
                  </a:lnTo>
                  <a:lnTo>
                    <a:pt x="3831310" y="1633004"/>
                  </a:lnTo>
                  <a:lnTo>
                    <a:pt x="3843528" y="1595628"/>
                  </a:lnTo>
                  <a:close/>
                </a:path>
                <a:path w="8145780" h="3028315">
                  <a:moveTo>
                    <a:pt x="4398264" y="2791968"/>
                  </a:moveTo>
                  <a:lnTo>
                    <a:pt x="4386046" y="2754604"/>
                  </a:lnTo>
                  <a:lnTo>
                    <a:pt x="4352734" y="2724086"/>
                  </a:lnTo>
                  <a:lnTo>
                    <a:pt x="4303319" y="2703512"/>
                  </a:lnTo>
                  <a:lnTo>
                    <a:pt x="4242816" y="2695956"/>
                  </a:lnTo>
                  <a:lnTo>
                    <a:pt x="4182300" y="2703512"/>
                  </a:lnTo>
                  <a:lnTo>
                    <a:pt x="4132897" y="2724086"/>
                  </a:lnTo>
                  <a:lnTo>
                    <a:pt x="4099572" y="2754604"/>
                  </a:lnTo>
                  <a:lnTo>
                    <a:pt x="4087368" y="2791968"/>
                  </a:lnTo>
                  <a:lnTo>
                    <a:pt x="4099572" y="2829344"/>
                  </a:lnTo>
                  <a:lnTo>
                    <a:pt x="4132897" y="2859862"/>
                  </a:lnTo>
                  <a:lnTo>
                    <a:pt x="4182300" y="2880436"/>
                  </a:lnTo>
                  <a:lnTo>
                    <a:pt x="4242816" y="2887980"/>
                  </a:lnTo>
                  <a:lnTo>
                    <a:pt x="4303319" y="2880436"/>
                  </a:lnTo>
                  <a:lnTo>
                    <a:pt x="4352734" y="2859862"/>
                  </a:lnTo>
                  <a:lnTo>
                    <a:pt x="4386046" y="2829344"/>
                  </a:lnTo>
                  <a:lnTo>
                    <a:pt x="4398264" y="2791968"/>
                  </a:lnTo>
                  <a:close/>
                </a:path>
                <a:path w="8145780" h="3028315">
                  <a:moveTo>
                    <a:pt x="4398264" y="2052828"/>
                  </a:moveTo>
                  <a:lnTo>
                    <a:pt x="4386046" y="2015464"/>
                  </a:lnTo>
                  <a:lnTo>
                    <a:pt x="4352734" y="1984946"/>
                  </a:lnTo>
                  <a:lnTo>
                    <a:pt x="4303319" y="1964372"/>
                  </a:lnTo>
                  <a:lnTo>
                    <a:pt x="4242816" y="1956816"/>
                  </a:lnTo>
                  <a:lnTo>
                    <a:pt x="4182300" y="1964372"/>
                  </a:lnTo>
                  <a:lnTo>
                    <a:pt x="4132897" y="1984946"/>
                  </a:lnTo>
                  <a:lnTo>
                    <a:pt x="4099572" y="2015464"/>
                  </a:lnTo>
                  <a:lnTo>
                    <a:pt x="4087368" y="2052828"/>
                  </a:lnTo>
                  <a:lnTo>
                    <a:pt x="4099572" y="2090204"/>
                  </a:lnTo>
                  <a:lnTo>
                    <a:pt x="4132897" y="2120722"/>
                  </a:lnTo>
                  <a:lnTo>
                    <a:pt x="4182300" y="2141296"/>
                  </a:lnTo>
                  <a:lnTo>
                    <a:pt x="4242816" y="2148840"/>
                  </a:lnTo>
                  <a:lnTo>
                    <a:pt x="4303319" y="2141296"/>
                  </a:lnTo>
                  <a:lnTo>
                    <a:pt x="4352734" y="2120722"/>
                  </a:lnTo>
                  <a:lnTo>
                    <a:pt x="4386046" y="2090204"/>
                  </a:lnTo>
                  <a:lnTo>
                    <a:pt x="4398264" y="2052828"/>
                  </a:lnTo>
                  <a:close/>
                </a:path>
                <a:path w="8145780" h="3028315">
                  <a:moveTo>
                    <a:pt x="4436364" y="383286"/>
                  </a:moveTo>
                  <a:lnTo>
                    <a:pt x="4424197" y="346214"/>
                  </a:lnTo>
                  <a:lnTo>
                    <a:pt x="4391050" y="315937"/>
                  </a:lnTo>
                  <a:lnTo>
                    <a:pt x="4341888" y="295529"/>
                  </a:lnTo>
                  <a:lnTo>
                    <a:pt x="4281678" y="288036"/>
                  </a:lnTo>
                  <a:lnTo>
                    <a:pt x="4221454" y="295529"/>
                  </a:lnTo>
                  <a:lnTo>
                    <a:pt x="4172293" y="315937"/>
                  </a:lnTo>
                  <a:lnTo>
                    <a:pt x="4139146" y="346214"/>
                  </a:lnTo>
                  <a:lnTo>
                    <a:pt x="4126992" y="383286"/>
                  </a:lnTo>
                  <a:lnTo>
                    <a:pt x="4139146" y="420370"/>
                  </a:lnTo>
                  <a:lnTo>
                    <a:pt x="4172293" y="450646"/>
                  </a:lnTo>
                  <a:lnTo>
                    <a:pt x="4221454" y="471055"/>
                  </a:lnTo>
                  <a:lnTo>
                    <a:pt x="4281678" y="478536"/>
                  </a:lnTo>
                  <a:lnTo>
                    <a:pt x="4341888" y="471055"/>
                  </a:lnTo>
                  <a:lnTo>
                    <a:pt x="4391050" y="450646"/>
                  </a:lnTo>
                  <a:lnTo>
                    <a:pt x="4424197" y="420370"/>
                  </a:lnTo>
                  <a:lnTo>
                    <a:pt x="4436364" y="383286"/>
                  </a:lnTo>
                  <a:close/>
                </a:path>
                <a:path w="8145780" h="3028315">
                  <a:moveTo>
                    <a:pt x="4450080" y="1098804"/>
                  </a:moveTo>
                  <a:lnTo>
                    <a:pt x="4437862" y="1061440"/>
                  </a:lnTo>
                  <a:lnTo>
                    <a:pt x="4404550" y="1030922"/>
                  </a:lnTo>
                  <a:lnTo>
                    <a:pt x="4355135" y="1010348"/>
                  </a:lnTo>
                  <a:lnTo>
                    <a:pt x="4294632" y="1002792"/>
                  </a:lnTo>
                  <a:lnTo>
                    <a:pt x="4234116" y="1010348"/>
                  </a:lnTo>
                  <a:lnTo>
                    <a:pt x="4184713" y="1030922"/>
                  </a:lnTo>
                  <a:lnTo>
                    <a:pt x="4151388" y="1061440"/>
                  </a:lnTo>
                  <a:lnTo>
                    <a:pt x="4139184" y="1098804"/>
                  </a:lnTo>
                  <a:lnTo>
                    <a:pt x="4151388" y="1136180"/>
                  </a:lnTo>
                  <a:lnTo>
                    <a:pt x="4184713" y="1166698"/>
                  </a:lnTo>
                  <a:lnTo>
                    <a:pt x="4234116" y="1187272"/>
                  </a:lnTo>
                  <a:lnTo>
                    <a:pt x="4294632" y="1194816"/>
                  </a:lnTo>
                  <a:lnTo>
                    <a:pt x="4355135" y="1187272"/>
                  </a:lnTo>
                  <a:lnTo>
                    <a:pt x="4404550" y="1166698"/>
                  </a:lnTo>
                  <a:lnTo>
                    <a:pt x="4437862" y="1136180"/>
                  </a:lnTo>
                  <a:lnTo>
                    <a:pt x="4450080" y="1098804"/>
                  </a:lnTo>
                  <a:close/>
                </a:path>
                <a:path w="8145780" h="3028315">
                  <a:moveTo>
                    <a:pt x="5094732" y="731520"/>
                  </a:moveTo>
                  <a:lnTo>
                    <a:pt x="5082514" y="694156"/>
                  </a:lnTo>
                  <a:lnTo>
                    <a:pt x="5049202" y="663638"/>
                  </a:lnTo>
                  <a:lnTo>
                    <a:pt x="4999787" y="643064"/>
                  </a:lnTo>
                  <a:lnTo>
                    <a:pt x="4939284" y="635508"/>
                  </a:lnTo>
                  <a:lnTo>
                    <a:pt x="4878768" y="643064"/>
                  </a:lnTo>
                  <a:lnTo>
                    <a:pt x="4829365" y="663638"/>
                  </a:lnTo>
                  <a:lnTo>
                    <a:pt x="4796040" y="694156"/>
                  </a:lnTo>
                  <a:lnTo>
                    <a:pt x="4783836" y="731520"/>
                  </a:lnTo>
                  <a:lnTo>
                    <a:pt x="4796040" y="768896"/>
                  </a:lnTo>
                  <a:lnTo>
                    <a:pt x="4829365" y="799414"/>
                  </a:lnTo>
                  <a:lnTo>
                    <a:pt x="4878768" y="819988"/>
                  </a:lnTo>
                  <a:lnTo>
                    <a:pt x="4939284" y="827532"/>
                  </a:lnTo>
                  <a:lnTo>
                    <a:pt x="4999787" y="819988"/>
                  </a:lnTo>
                  <a:lnTo>
                    <a:pt x="5049202" y="799414"/>
                  </a:lnTo>
                  <a:lnTo>
                    <a:pt x="5082514" y="768896"/>
                  </a:lnTo>
                  <a:lnTo>
                    <a:pt x="5094732" y="731520"/>
                  </a:lnTo>
                  <a:close/>
                </a:path>
                <a:path w="8145780" h="3028315">
                  <a:moveTo>
                    <a:pt x="5248656" y="96012"/>
                  </a:moveTo>
                  <a:lnTo>
                    <a:pt x="5236489" y="58648"/>
                  </a:lnTo>
                  <a:lnTo>
                    <a:pt x="5203342" y="28130"/>
                  </a:lnTo>
                  <a:lnTo>
                    <a:pt x="5154180" y="7556"/>
                  </a:lnTo>
                  <a:lnTo>
                    <a:pt x="5093970" y="0"/>
                  </a:lnTo>
                  <a:lnTo>
                    <a:pt x="5033746" y="7556"/>
                  </a:lnTo>
                  <a:lnTo>
                    <a:pt x="4984585" y="28130"/>
                  </a:lnTo>
                  <a:lnTo>
                    <a:pt x="4951438" y="58648"/>
                  </a:lnTo>
                  <a:lnTo>
                    <a:pt x="4939284" y="96012"/>
                  </a:lnTo>
                  <a:lnTo>
                    <a:pt x="4951438" y="133388"/>
                  </a:lnTo>
                  <a:lnTo>
                    <a:pt x="4984585" y="163906"/>
                  </a:lnTo>
                  <a:lnTo>
                    <a:pt x="5033746" y="184480"/>
                  </a:lnTo>
                  <a:lnTo>
                    <a:pt x="5093970" y="192024"/>
                  </a:lnTo>
                  <a:lnTo>
                    <a:pt x="5154180" y="184480"/>
                  </a:lnTo>
                  <a:lnTo>
                    <a:pt x="5203342" y="163906"/>
                  </a:lnTo>
                  <a:lnTo>
                    <a:pt x="5236489" y="133388"/>
                  </a:lnTo>
                  <a:lnTo>
                    <a:pt x="5248656" y="96012"/>
                  </a:lnTo>
                  <a:close/>
                </a:path>
                <a:path w="8145780" h="3028315">
                  <a:moveTo>
                    <a:pt x="5850636" y="1213104"/>
                  </a:moveTo>
                  <a:lnTo>
                    <a:pt x="5838469" y="1175740"/>
                  </a:lnTo>
                  <a:lnTo>
                    <a:pt x="5805322" y="1145222"/>
                  </a:lnTo>
                  <a:lnTo>
                    <a:pt x="5756160" y="1124648"/>
                  </a:lnTo>
                  <a:lnTo>
                    <a:pt x="5695950" y="1117092"/>
                  </a:lnTo>
                  <a:lnTo>
                    <a:pt x="5635726" y="1124648"/>
                  </a:lnTo>
                  <a:lnTo>
                    <a:pt x="5586565" y="1145222"/>
                  </a:lnTo>
                  <a:lnTo>
                    <a:pt x="5553418" y="1175740"/>
                  </a:lnTo>
                  <a:lnTo>
                    <a:pt x="5541264" y="1213104"/>
                  </a:lnTo>
                  <a:lnTo>
                    <a:pt x="5553418" y="1250480"/>
                  </a:lnTo>
                  <a:lnTo>
                    <a:pt x="5586565" y="1280998"/>
                  </a:lnTo>
                  <a:lnTo>
                    <a:pt x="5635726" y="1301572"/>
                  </a:lnTo>
                  <a:lnTo>
                    <a:pt x="5695950" y="1309116"/>
                  </a:lnTo>
                  <a:lnTo>
                    <a:pt x="5756160" y="1301572"/>
                  </a:lnTo>
                  <a:lnTo>
                    <a:pt x="5805322" y="1280998"/>
                  </a:lnTo>
                  <a:lnTo>
                    <a:pt x="5838469" y="1250480"/>
                  </a:lnTo>
                  <a:lnTo>
                    <a:pt x="5850636" y="1213104"/>
                  </a:lnTo>
                  <a:close/>
                </a:path>
                <a:path w="8145780" h="3028315">
                  <a:moveTo>
                    <a:pt x="5864352" y="731520"/>
                  </a:moveTo>
                  <a:lnTo>
                    <a:pt x="5852134" y="694156"/>
                  </a:lnTo>
                  <a:lnTo>
                    <a:pt x="5818822" y="663638"/>
                  </a:lnTo>
                  <a:lnTo>
                    <a:pt x="5769407" y="643064"/>
                  </a:lnTo>
                  <a:lnTo>
                    <a:pt x="5708904" y="635508"/>
                  </a:lnTo>
                  <a:lnTo>
                    <a:pt x="5648388" y="643064"/>
                  </a:lnTo>
                  <a:lnTo>
                    <a:pt x="5598985" y="663638"/>
                  </a:lnTo>
                  <a:lnTo>
                    <a:pt x="5565660" y="694156"/>
                  </a:lnTo>
                  <a:lnTo>
                    <a:pt x="5553456" y="731520"/>
                  </a:lnTo>
                  <a:lnTo>
                    <a:pt x="5565660" y="768896"/>
                  </a:lnTo>
                  <a:lnTo>
                    <a:pt x="5598985" y="799414"/>
                  </a:lnTo>
                  <a:lnTo>
                    <a:pt x="5648388" y="819988"/>
                  </a:lnTo>
                  <a:lnTo>
                    <a:pt x="5708904" y="827532"/>
                  </a:lnTo>
                  <a:lnTo>
                    <a:pt x="5769407" y="819988"/>
                  </a:lnTo>
                  <a:lnTo>
                    <a:pt x="5818822" y="799414"/>
                  </a:lnTo>
                  <a:lnTo>
                    <a:pt x="5852134" y="768896"/>
                  </a:lnTo>
                  <a:lnTo>
                    <a:pt x="5864352" y="731520"/>
                  </a:lnTo>
                  <a:close/>
                </a:path>
                <a:path w="8145780" h="3028315">
                  <a:moveTo>
                    <a:pt x="6214872" y="1316736"/>
                  </a:moveTo>
                  <a:lnTo>
                    <a:pt x="6202705" y="1279372"/>
                  </a:lnTo>
                  <a:lnTo>
                    <a:pt x="6169558" y="1248854"/>
                  </a:lnTo>
                  <a:lnTo>
                    <a:pt x="6120396" y="1228280"/>
                  </a:lnTo>
                  <a:lnTo>
                    <a:pt x="6060186" y="1220724"/>
                  </a:lnTo>
                  <a:lnTo>
                    <a:pt x="5999962" y="1228280"/>
                  </a:lnTo>
                  <a:lnTo>
                    <a:pt x="5950801" y="1248854"/>
                  </a:lnTo>
                  <a:lnTo>
                    <a:pt x="5917654" y="1279372"/>
                  </a:lnTo>
                  <a:lnTo>
                    <a:pt x="5905500" y="1316736"/>
                  </a:lnTo>
                  <a:lnTo>
                    <a:pt x="5917654" y="1354112"/>
                  </a:lnTo>
                  <a:lnTo>
                    <a:pt x="5950801" y="1384630"/>
                  </a:lnTo>
                  <a:lnTo>
                    <a:pt x="5999962" y="1405204"/>
                  </a:lnTo>
                  <a:lnTo>
                    <a:pt x="6060186" y="1412748"/>
                  </a:lnTo>
                  <a:lnTo>
                    <a:pt x="6120396" y="1405204"/>
                  </a:lnTo>
                  <a:lnTo>
                    <a:pt x="6169558" y="1384630"/>
                  </a:lnTo>
                  <a:lnTo>
                    <a:pt x="6202705" y="1354112"/>
                  </a:lnTo>
                  <a:lnTo>
                    <a:pt x="6214872" y="1316736"/>
                  </a:lnTo>
                  <a:close/>
                </a:path>
                <a:path w="8145780" h="3028315">
                  <a:moveTo>
                    <a:pt x="6969252" y="1446276"/>
                  </a:moveTo>
                  <a:lnTo>
                    <a:pt x="6957034" y="1408912"/>
                  </a:lnTo>
                  <a:lnTo>
                    <a:pt x="6923722" y="1378394"/>
                  </a:lnTo>
                  <a:lnTo>
                    <a:pt x="6874307" y="1357820"/>
                  </a:lnTo>
                  <a:lnTo>
                    <a:pt x="6813804" y="1350264"/>
                  </a:lnTo>
                  <a:lnTo>
                    <a:pt x="6753288" y="1357820"/>
                  </a:lnTo>
                  <a:lnTo>
                    <a:pt x="6703885" y="1378394"/>
                  </a:lnTo>
                  <a:lnTo>
                    <a:pt x="6670561" y="1408912"/>
                  </a:lnTo>
                  <a:lnTo>
                    <a:pt x="6658356" y="1446276"/>
                  </a:lnTo>
                  <a:lnTo>
                    <a:pt x="6670561" y="1483652"/>
                  </a:lnTo>
                  <a:lnTo>
                    <a:pt x="6703885" y="1514170"/>
                  </a:lnTo>
                  <a:lnTo>
                    <a:pt x="6753288" y="1534744"/>
                  </a:lnTo>
                  <a:lnTo>
                    <a:pt x="6813804" y="1542288"/>
                  </a:lnTo>
                  <a:lnTo>
                    <a:pt x="6874307" y="1534744"/>
                  </a:lnTo>
                  <a:lnTo>
                    <a:pt x="6923722" y="1514170"/>
                  </a:lnTo>
                  <a:lnTo>
                    <a:pt x="6957034" y="1483652"/>
                  </a:lnTo>
                  <a:lnTo>
                    <a:pt x="6969252" y="1446276"/>
                  </a:lnTo>
                  <a:close/>
                </a:path>
                <a:path w="8145780" h="3028315">
                  <a:moveTo>
                    <a:pt x="7211568" y="964692"/>
                  </a:moveTo>
                  <a:lnTo>
                    <a:pt x="7199350" y="927328"/>
                  </a:lnTo>
                  <a:lnTo>
                    <a:pt x="7166038" y="896810"/>
                  </a:lnTo>
                  <a:lnTo>
                    <a:pt x="7116623" y="876236"/>
                  </a:lnTo>
                  <a:lnTo>
                    <a:pt x="7056120" y="868680"/>
                  </a:lnTo>
                  <a:lnTo>
                    <a:pt x="6995604" y="876236"/>
                  </a:lnTo>
                  <a:lnTo>
                    <a:pt x="6946201" y="896810"/>
                  </a:lnTo>
                  <a:lnTo>
                    <a:pt x="6912877" y="927328"/>
                  </a:lnTo>
                  <a:lnTo>
                    <a:pt x="6900672" y="964692"/>
                  </a:lnTo>
                  <a:lnTo>
                    <a:pt x="6912877" y="1002068"/>
                  </a:lnTo>
                  <a:lnTo>
                    <a:pt x="6946201" y="1032586"/>
                  </a:lnTo>
                  <a:lnTo>
                    <a:pt x="6995604" y="1053160"/>
                  </a:lnTo>
                  <a:lnTo>
                    <a:pt x="7056120" y="1060704"/>
                  </a:lnTo>
                  <a:lnTo>
                    <a:pt x="7116623" y="1053160"/>
                  </a:lnTo>
                  <a:lnTo>
                    <a:pt x="7166038" y="1032586"/>
                  </a:lnTo>
                  <a:lnTo>
                    <a:pt x="7199350" y="1002068"/>
                  </a:lnTo>
                  <a:lnTo>
                    <a:pt x="7211568" y="964692"/>
                  </a:lnTo>
                  <a:close/>
                </a:path>
                <a:path w="8145780" h="3028315">
                  <a:moveTo>
                    <a:pt x="7434072" y="682752"/>
                  </a:moveTo>
                  <a:lnTo>
                    <a:pt x="7421905" y="645388"/>
                  </a:lnTo>
                  <a:lnTo>
                    <a:pt x="7388758" y="614870"/>
                  </a:lnTo>
                  <a:lnTo>
                    <a:pt x="7339597" y="594296"/>
                  </a:lnTo>
                  <a:lnTo>
                    <a:pt x="7279386" y="586740"/>
                  </a:lnTo>
                  <a:lnTo>
                    <a:pt x="7219162" y="594296"/>
                  </a:lnTo>
                  <a:lnTo>
                    <a:pt x="7170001" y="614870"/>
                  </a:lnTo>
                  <a:lnTo>
                    <a:pt x="7136854" y="645388"/>
                  </a:lnTo>
                  <a:lnTo>
                    <a:pt x="7124700" y="682752"/>
                  </a:lnTo>
                  <a:lnTo>
                    <a:pt x="7136854" y="720128"/>
                  </a:lnTo>
                  <a:lnTo>
                    <a:pt x="7170001" y="750646"/>
                  </a:lnTo>
                  <a:lnTo>
                    <a:pt x="7219162" y="771220"/>
                  </a:lnTo>
                  <a:lnTo>
                    <a:pt x="7279386" y="778764"/>
                  </a:lnTo>
                  <a:lnTo>
                    <a:pt x="7339597" y="771220"/>
                  </a:lnTo>
                  <a:lnTo>
                    <a:pt x="7388758" y="750646"/>
                  </a:lnTo>
                  <a:lnTo>
                    <a:pt x="7421905" y="720128"/>
                  </a:lnTo>
                  <a:lnTo>
                    <a:pt x="7434072" y="682752"/>
                  </a:lnTo>
                  <a:close/>
                </a:path>
                <a:path w="8145780" h="3028315">
                  <a:moveTo>
                    <a:pt x="7435596" y="2052828"/>
                  </a:moveTo>
                  <a:lnTo>
                    <a:pt x="7423378" y="2015464"/>
                  </a:lnTo>
                  <a:lnTo>
                    <a:pt x="7390066" y="1984946"/>
                  </a:lnTo>
                  <a:lnTo>
                    <a:pt x="7340651" y="1964372"/>
                  </a:lnTo>
                  <a:lnTo>
                    <a:pt x="7280148" y="1956816"/>
                  </a:lnTo>
                  <a:lnTo>
                    <a:pt x="7219632" y="1964372"/>
                  </a:lnTo>
                  <a:lnTo>
                    <a:pt x="7170229" y="1984946"/>
                  </a:lnTo>
                  <a:lnTo>
                    <a:pt x="7136905" y="2015464"/>
                  </a:lnTo>
                  <a:lnTo>
                    <a:pt x="7124700" y="2052828"/>
                  </a:lnTo>
                  <a:lnTo>
                    <a:pt x="7136905" y="2090204"/>
                  </a:lnTo>
                  <a:lnTo>
                    <a:pt x="7170229" y="2120722"/>
                  </a:lnTo>
                  <a:lnTo>
                    <a:pt x="7219632" y="2141296"/>
                  </a:lnTo>
                  <a:lnTo>
                    <a:pt x="7280148" y="2148840"/>
                  </a:lnTo>
                  <a:lnTo>
                    <a:pt x="7340651" y="2141296"/>
                  </a:lnTo>
                  <a:lnTo>
                    <a:pt x="7390066" y="2120722"/>
                  </a:lnTo>
                  <a:lnTo>
                    <a:pt x="7423378" y="2090204"/>
                  </a:lnTo>
                  <a:lnTo>
                    <a:pt x="7435596" y="2052828"/>
                  </a:lnTo>
                  <a:close/>
                </a:path>
                <a:path w="8145780" h="3028315">
                  <a:moveTo>
                    <a:pt x="7475220" y="2675382"/>
                  </a:moveTo>
                  <a:lnTo>
                    <a:pt x="7463053" y="2638310"/>
                  </a:lnTo>
                  <a:lnTo>
                    <a:pt x="7429906" y="2608034"/>
                  </a:lnTo>
                  <a:lnTo>
                    <a:pt x="7380745" y="2587625"/>
                  </a:lnTo>
                  <a:lnTo>
                    <a:pt x="7320534" y="2580132"/>
                  </a:lnTo>
                  <a:lnTo>
                    <a:pt x="7260310" y="2587625"/>
                  </a:lnTo>
                  <a:lnTo>
                    <a:pt x="7211149" y="2608034"/>
                  </a:lnTo>
                  <a:lnTo>
                    <a:pt x="7178002" y="2638310"/>
                  </a:lnTo>
                  <a:lnTo>
                    <a:pt x="7165848" y="2675382"/>
                  </a:lnTo>
                  <a:lnTo>
                    <a:pt x="7178002" y="2712466"/>
                  </a:lnTo>
                  <a:lnTo>
                    <a:pt x="7211149" y="2742742"/>
                  </a:lnTo>
                  <a:lnTo>
                    <a:pt x="7260310" y="2763151"/>
                  </a:lnTo>
                  <a:lnTo>
                    <a:pt x="7320534" y="2770632"/>
                  </a:lnTo>
                  <a:lnTo>
                    <a:pt x="7380745" y="2763151"/>
                  </a:lnTo>
                  <a:lnTo>
                    <a:pt x="7429906" y="2742742"/>
                  </a:lnTo>
                  <a:lnTo>
                    <a:pt x="7463053" y="2712466"/>
                  </a:lnTo>
                  <a:lnTo>
                    <a:pt x="7475220" y="2675382"/>
                  </a:lnTo>
                  <a:close/>
                </a:path>
                <a:path w="8145780" h="3028315">
                  <a:moveTo>
                    <a:pt x="7990332" y="731520"/>
                  </a:moveTo>
                  <a:lnTo>
                    <a:pt x="7978114" y="694156"/>
                  </a:lnTo>
                  <a:lnTo>
                    <a:pt x="7944802" y="663638"/>
                  </a:lnTo>
                  <a:lnTo>
                    <a:pt x="7895387" y="643064"/>
                  </a:lnTo>
                  <a:lnTo>
                    <a:pt x="7834884" y="635508"/>
                  </a:lnTo>
                  <a:lnTo>
                    <a:pt x="7774368" y="643064"/>
                  </a:lnTo>
                  <a:lnTo>
                    <a:pt x="7724965" y="663638"/>
                  </a:lnTo>
                  <a:lnTo>
                    <a:pt x="7691641" y="694156"/>
                  </a:lnTo>
                  <a:lnTo>
                    <a:pt x="7679436" y="731520"/>
                  </a:lnTo>
                  <a:lnTo>
                    <a:pt x="7691641" y="768896"/>
                  </a:lnTo>
                  <a:lnTo>
                    <a:pt x="7724965" y="799414"/>
                  </a:lnTo>
                  <a:lnTo>
                    <a:pt x="7774368" y="819988"/>
                  </a:lnTo>
                  <a:lnTo>
                    <a:pt x="7834884" y="827532"/>
                  </a:lnTo>
                  <a:lnTo>
                    <a:pt x="7895387" y="819988"/>
                  </a:lnTo>
                  <a:lnTo>
                    <a:pt x="7944802" y="799414"/>
                  </a:lnTo>
                  <a:lnTo>
                    <a:pt x="7978114" y="768896"/>
                  </a:lnTo>
                  <a:lnTo>
                    <a:pt x="7990332" y="731520"/>
                  </a:lnTo>
                  <a:close/>
                </a:path>
                <a:path w="8145780" h="3028315">
                  <a:moveTo>
                    <a:pt x="8145780" y="2932176"/>
                  </a:moveTo>
                  <a:lnTo>
                    <a:pt x="8133562" y="2894812"/>
                  </a:lnTo>
                  <a:lnTo>
                    <a:pt x="8100250" y="2864294"/>
                  </a:lnTo>
                  <a:lnTo>
                    <a:pt x="8050835" y="2843720"/>
                  </a:lnTo>
                  <a:lnTo>
                    <a:pt x="7990332" y="2836164"/>
                  </a:lnTo>
                  <a:lnTo>
                    <a:pt x="7929816" y="2843720"/>
                  </a:lnTo>
                  <a:lnTo>
                    <a:pt x="7880413" y="2864294"/>
                  </a:lnTo>
                  <a:lnTo>
                    <a:pt x="7847089" y="2894812"/>
                  </a:lnTo>
                  <a:lnTo>
                    <a:pt x="7834884" y="2932176"/>
                  </a:lnTo>
                  <a:lnTo>
                    <a:pt x="7847089" y="2969552"/>
                  </a:lnTo>
                  <a:lnTo>
                    <a:pt x="7880413" y="3000070"/>
                  </a:lnTo>
                  <a:lnTo>
                    <a:pt x="7929816" y="3020644"/>
                  </a:lnTo>
                  <a:lnTo>
                    <a:pt x="7990332" y="3028188"/>
                  </a:lnTo>
                  <a:lnTo>
                    <a:pt x="8050835" y="3020644"/>
                  </a:lnTo>
                  <a:lnTo>
                    <a:pt x="8100250" y="3000070"/>
                  </a:lnTo>
                  <a:lnTo>
                    <a:pt x="8133562" y="2969552"/>
                  </a:lnTo>
                  <a:lnTo>
                    <a:pt x="8145780" y="2932176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195438" y="3798337"/>
              <a:ext cx="4592955" cy="1221740"/>
            </a:xfrm>
            <a:custGeom>
              <a:avLst/>
              <a:gdLst/>
              <a:ahLst/>
              <a:cxnLst/>
              <a:rect l="l" t="t" r="r" b="b"/>
              <a:pathLst>
                <a:path w="4592955" h="1221739">
                  <a:moveTo>
                    <a:pt x="0" y="1221651"/>
                  </a:moveTo>
                  <a:lnTo>
                    <a:pt x="51282" y="1216923"/>
                  </a:lnTo>
                  <a:lnTo>
                    <a:pt x="102563" y="1212189"/>
                  </a:lnTo>
                  <a:lnTo>
                    <a:pt x="153837" y="1207441"/>
                  </a:lnTo>
                  <a:lnTo>
                    <a:pt x="205103" y="1202672"/>
                  </a:lnTo>
                  <a:lnTo>
                    <a:pt x="256357" y="1197875"/>
                  </a:lnTo>
                  <a:lnTo>
                    <a:pt x="307598" y="1193043"/>
                  </a:lnTo>
                  <a:lnTo>
                    <a:pt x="358821" y="1188168"/>
                  </a:lnTo>
                  <a:lnTo>
                    <a:pt x="410025" y="1183245"/>
                  </a:lnTo>
                  <a:lnTo>
                    <a:pt x="461206" y="1178265"/>
                  </a:lnTo>
                  <a:lnTo>
                    <a:pt x="512361" y="1173223"/>
                  </a:lnTo>
                  <a:lnTo>
                    <a:pt x="563488" y="1168110"/>
                  </a:lnTo>
                  <a:lnTo>
                    <a:pt x="614584" y="1162920"/>
                  </a:lnTo>
                  <a:lnTo>
                    <a:pt x="665646" y="1157646"/>
                  </a:lnTo>
                  <a:lnTo>
                    <a:pt x="716671" y="1152280"/>
                  </a:lnTo>
                  <a:lnTo>
                    <a:pt x="767656" y="1146817"/>
                  </a:lnTo>
                  <a:lnTo>
                    <a:pt x="818599" y="1141248"/>
                  </a:lnTo>
                  <a:lnTo>
                    <a:pt x="869497" y="1135567"/>
                  </a:lnTo>
                  <a:lnTo>
                    <a:pt x="920346" y="1129766"/>
                  </a:lnTo>
                  <a:lnTo>
                    <a:pt x="971144" y="1123840"/>
                  </a:lnTo>
                  <a:lnTo>
                    <a:pt x="1021889" y="1117780"/>
                  </a:lnTo>
                  <a:lnTo>
                    <a:pt x="1072577" y="1111579"/>
                  </a:lnTo>
                  <a:lnTo>
                    <a:pt x="1123205" y="1105232"/>
                  </a:lnTo>
                  <a:lnTo>
                    <a:pt x="1173771" y="1098730"/>
                  </a:lnTo>
                  <a:lnTo>
                    <a:pt x="1224272" y="1092066"/>
                  </a:lnTo>
                  <a:lnTo>
                    <a:pt x="1274704" y="1085234"/>
                  </a:lnTo>
                  <a:lnTo>
                    <a:pt x="1325066" y="1078227"/>
                  </a:lnTo>
                  <a:lnTo>
                    <a:pt x="1375354" y="1071037"/>
                  </a:lnTo>
                  <a:lnTo>
                    <a:pt x="1425566" y="1063658"/>
                  </a:lnTo>
                  <a:lnTo>
                    <a:pt x="1475698" y="1056082"/>
                  </a:lnTo>
                  <a:lnTo>
                    <a:pt x="1525749" y="1048303"/>
                  </a:lnTo>
                  <a:lnTo>
                    <a:pt x="1575714" y="1040314"/>
                  </a:lnTo>
                  <a:lnTo>
                    <a:pt x="1625591" y="1032106"/>
                  </a:lnTo>
                  <a:lnTo>
                    <a:pt x="1675378" y="1023675"/>
                  </a:lnTo>
                  <a:lnTo>
                    <a:pt x="1725071" y="1015011"/>
                  </a:lnTo>
                  <a:lnTo>
                    <a:pt x="1774667" y="1006109"/>
                  </a:lnTo>
                  <a:lnTo>
                    <a:pt x="1824165" y="996962"/>
                  </a:lnTo>
                  <a:lnTo>
                    <a:pt x="1873561" y="987562"/>
                  </a:lnTo>
                  <a:lnTo>
                    <a:pt x="1922851" y="977902"/>
                  </a:lnTo>
                  <a:lnTo>
                    <a:pt x="1972034" y="967975"/>
                  </a:lnTo>
                  <a:lnTo>
                    <a:pt x="2021107" y="957775"/>
                  </a:lnTo>
                  <a:lnTo>
                    <a:pt x="2070066" y="947294"/>
                  </a:lnTo>
                  <a:lnTo>
                    <a:pt x="2118909" y="936526"/>
                  </a:lnTo>
                  <a:lnTo>
                    <a:pt x="2167632" y="925462"/>
                  </a:lnTo>
                  <a:lnTo>
                    <a:pt x="2216234" y="914097"/>
                  </a:lnTo>
                  <a:lnTo>
                    <a:pt x="2264712" y="902423"/>
                  </a:lnTo>
                  <a:lnTo>
                    <a:pt x="2313062" y="890434"/>
                  </a:lnTo>
                  <a:lnTo>
                    <a:pt x="2361281" y="878121"/>
                  </a:lnTo>
                  <a:lnTo>
                    <a:pt x="2409367" y="865479"/>
                  </a:lnTo>
                  <a:lnTo>
                    <a:pt x="2459001" y="852041"/>
                  </a:lnTo>
                  <a:lnTo>
                    <a:pt x="2508491" y="838250"/>
                  </a:lnTo>
                  <a:lnTo>
                    <a:pt x="2557842" y="824114"/>
                  </a:lnTo>
                  <a:lnTo>
                    <a:pt x="2607057" y="809640"/>
                  </a:lnTo>
                  <a:lnTo>
                    <a:pt x="2656139" y="794836"/>
                  </a:lnTo>
                  <a:lnTo>
                    <a:pt x="2705090" y="779710"/>
                  </a:lnTo>
                  <a:lnTo>
                    <a:pt x="2753915" y="764270"/>
                  </a:lnTo>
                  <a:lnTo>
                    <a:pt x="2802615" y="748524"/>
                  </a:lnTo>
                  <a:lnTo>
                    <a:pt x="2851196" y="732479"/>
                  </a:lnTo>
                  <a:lnTo>
                    <a:pt x="2899658" y="716143"/>
                  </a:lnTo>
                  <a:lnTo>
                    <a:pt x="2948007" y="699524"/>
                  </a:lnTo>
                  <a:lnTo>
                    <a:pt x="2996244" y="682630"/>
                  </a:lnTo>
                  <a:lnTo>
                    <a:pt x="3044373" y="665468"/>
                  </a:lnTo>
                  <a:lnTo>
                    <a:pt x="3092397" y="648047"/>
                  </a:lnTo>
                  <a:lnTo>
                    <a:pt x="3140320" y="630373"/>
                  </a:lnTo>
                  <a:lnTo>
                    <a:pt x="3188143" y="612456"/>
                  </a:lnTo>
                  <a:lnTo>
                    <a:pt x="3235872" y="594302"/>
                  </a:lnTo>
                  <a:lnTo>
                    <a:pt x="3283508" y="575919"/>
                  </a:lnTo>
                  <a:lnTo>
                    <a:pt x="3331055" y="557316"/>
                  </a:lnTo>
                  <a:lnTo>
                    <a:pt x="3378515" y="538499"/>
                  </a:lnTo>
                  <a:lnTo>
                    <a:pt x="3425893" y="519478"/>
                  </a:lnTo>
                  <a:lnTo>
                    <a:pt x="3473191" y="500259"/>
                  </a:lnTo>
                  <a:lnTo>
                    <a:pt x="3520413" y="480850"/>
                  </a:lnTo>
                  <a:lnTo>
                    <a:pt x="3567560" y="461259"/>
                  </a:lnTo>
                  <a:lnTo>
                    <a:pt x="3614638" y="441495"/>
                  </a:lnTo>
                  <a:lnTo>
                    <a:pt x="3661648" y="421564"/>
                  </a:lnTo>
                  <a:lnTo>
                    <a:pt x="3708595" y="401474"/>
                  </a:lnTo>
                  <a:lnTo>
                    <a:pt x="3755480" y="381234"/>
                  </a:lnTo>
                  <a:lnTo>
                    <a:pt x="3802308" y="360850"/>
                  </a:lnTo>
                  <a:lnTo>
                    <a:pt x="3849081" y="340332"/>
                  </a:lnTo>
                  <a:lnTo>
                    <a:pt x="3895803" y="319686"/>
                  </a:lnTo>
                  <a:lnTo>
                    <a:pt x="3942476" y="298920"/>
                  </a:lnTo>
                  <a:lnTo>
                    <a:pt x="3989104" y="278043"/>
                  </a:lnTo>
                  <a:lnTo>
                    <a:pt x="4035690" y="257061"/>
                  </a:lnTo>
                  <a:lnTo>
                    <a:pt x="4082237" y="235983"/>
                  </a:lnTo>
                  <a:lnTo>
                    <a:pt x="4128748" y="214817"/>
                  </a:lnTo>
                  <a:lnTo>
                    <a:pt x="4175227" y="193570"/>
                  </a:lnTo>
                  <a:lnTo>
                    <a:pt x="4221676" y="172250"/>
                  </a:lnTo>
                  <a:lnTo>
                    <a:pt x="4268099" y="150865"/>
                  </a:lnTo>
                  <a:lnTo>
                    <a:pt x="4314499" y="129423"/>
                  </a:lnTo>
                  <a:lnTo>
                    <a:pt x="4360879" y="107931"/>
                  </a:lnTo>
                  <a:lnTo>
                    <a:pt x="4407241" y="86397"/>
                  </a:lnTo>
                  <a:lnTo>
                    <a:pt x="4453590" y="64829"/>
                  </a:lnTo>
                  <a:lnTo>
                    <a:pt x="4499929" y="43235"/>
                  </a:lnTo>
                  <a:lnTo>
                    <a:pt x="4546260" y="21623"/>
                  </a:lnTo>
                  <a:lnTo>
                    <a:pt x="4592586" y="0"/>
                  </a:lnTo>
                </a:path>
              </a:pathLst>
            </a:custGeom>
            <a:ln w="19049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700269" y="3790250"/>
              <a:ext cx="88265" cy="80645"/>
            </a:xfrm>
            <a:custGeom>
              <a:avLst/>
              <a:gdLst/>
              <a:ahLst/>
              <a:cxnLst/>
              <a:rect l="l" t="t" r="r" b="b"/>
              <a:pathLst>
                <a:path w="88265" h="80645">
                  <a:moveTo>
                    <a:pt x="0" y="0"/>
                  </a:moveTo>
                  <a:lnTo>
                    <a:pt x="87845" y="8039"/>
                  </a:lnTo>
                  <a:lnTo>
                    <a:pt x="37604" y="80556"/>
                  </a:lnTo>
                </a:path>
              </a:pathLst>
            </a:custGeom>
            <a:ln w="1905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451859" y="4358639"/>
              <a:ext cx="722375" cy="58673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7766178" y="3339088"/>
              <a:ext cx="1026160" cy="344170"/>
            </a:xfrm>
            <a:custGeom>
              <a:avLst/>
              <a:gdLst/>
              <a:ahLst/>
              <a:cxnLst/>
              <a:rect l="l" t="t" r="r" b="b"/>
              <a:pathLst>
                <a:path w="1026159" h="344170">
                  <a:moveTo>
                    <a:pt x="1025753" y="343940"/>
                  </a:moveTo>
                  <a:lnTo>
                    <a:pt x="988800" y="307490"/>
                  </a:lnTo>
                  <a:lnTo>
                    <a:pt x="951756" y="271407"/>
                  </a:lnTo>
                  <a:lnTo>
                    <a:pt x="914530" y="236062"/>
                  </a:lnTo>
                  <a:lnTo>
                    <a:pt x="877030" y="201821"/>
                  </a:lnTo>
                  <a:lnTo>
                    <a:pt x="839167" y="169054"/>
                  </a:lnTo>
                  <a:lnTo>
                    <a:pt x="800849" y="138127"/>
                  </a:lnTo>
                  <a:lnTo>
                    <a:pt x="761984" y="109410"/>
                  </a:lnTo>
                  <a:lnTo>
                    <a:pt x="722483" y="83271"/>
                  </a:lnTo>
                  <a:lnTo>
                    <a:pt x="682253" y="60076"/>
                  </a:lnTo>
                  <a:lnTo>
                    <a:pt x="641204" y="40196"/>
                  </a:lnTo>
                  <a:lnTo>
                    <a:pt x="599245" y="23997"/>
                  </a:lnTo>
                  <a:lnTo>
                    <a:pt x="556285" y="11848"/>
                  </a:lnTo>
                  <a:lnTo>
                    <a:pt x="509670" y="3668"/>
                  </a:lnTo>
                  <a:lnTo>
                    <a:pt x="461941" y="0"/>
                  </a:lnTo>
                  <a:lnTo>
                    <a:pt x="413205" y="406"/>
                  </a:lnTo>
                  <a:lnTo>
                    <a:pt x="363570" y="4452"/>
                  </a:lnTo>
                  <a:lnTo>
                    <a:pt x="313144" y="11701"/>
                  </a:lnTo>
                  <a:lnTo>
                    <a:pt x="262033" y="21716"/>
                  </a:lnTo>
                  <a:lnTo>
                    <a:pt x="210347" y="34061"/>
                  </a:lnTo>
                  <a:lnTo>
                    <a:pt x="158193" y="48300"/>
                  </a:lnTo>
                  <a:lnTo>
                    <a:pt x="105679" y="63997"/>
                  </a:lnTo>
                  <a:lnTo>
                    <a:pt x="52912" y="80715"/>
                  </a:lnTo>
                  <a:lnTo>
                    <a:pt x="0" y="98018"/>
                  </a:lnTo>
                </a:path>
              </a:pathLst>
            </a:custGeom>
            <a:ln w="1905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766080" y="3371046"/>
              <a:ext cx="86360" cy="84455"/>
            </a:xfrm>
            <a:custGeom>
              <a:avLst/>
              <a:gdLst/>
              <a:ahLst/>
              <a:cxnLst/>
              <a:rect l="l" t="t" r="r" b="b"/>
              <a:pathLst>
                <a:path w="86359" h="84454">
                  <a:moveTo>
                    <a:pt x="86283" y="84429"/>
                  </a:moveTo>
                  <a:lnTo>
                    <a:pt x="0" y="66090"/>
                  </a:lnTo>
                  <a:lnTo>
                    <a:pt x="58432" y="0"/>
                  </a:lnTo>
                </a:path>
              </a:pathLst>
            </a:custGeom>
            <a:ln w="1905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071360" y="3540251"/>
              <a:ext cx="542530" cy="440435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878825" y="3419855"/>
              <a:ext cx="499858" cy="405383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114556" y="2855976"/>
              <a:ext cx="432803" cy="350507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5883283" y="2897082"/>
              <a:ext cx="1739264" cy="734060"/>
            </a:xfrm>
            <a:custGeom>
              <a:avLst/>
              <a:gdLst/>
              <a:ahLst/>
              <a:cxnLst/>
              <a:rect l="l" t="t" r="r" b="b"/>
              <a:pathLst>
                <a:path w="1739265" h="734060">
                  <a:moveTo>
                    <a:pt x="1738833" y="733793"/>
                  </a:moveTo>
                  <a:lnTo>
                    <a:pt x="1694194" y="707564"/>
                  </a:lnTo>
                  <a:lnTo>
                    <a:pt x="1649546" y="681373"/>
                  </a:lnTo>
                  <a:lnTo>
                    <a:pt x="1604881" y="655258"/>
                  </a:lnTo>
                  <a:lnTo>
                    <a:pt x="1560188" y="629255"/>
                  </a:lnTo>
                  <a:lnTo>
                    <a:pt x="1515459" y="603402"/>
                  </a:lnTo>
                  <a:lnTo>
                    <a:pt x="1470686" y="577738"/>
                  </a:lnTo>
                  <a:lnTo>
                    <a:pt x="1425858" y="552300"/>
                  </a:lnTo>
                  <a:lnTo>
                    <a:pt x="1380968" y="527125"/>
                  </a:lnTo>
                  <a:lnTo>
                    <a:pt x="1336005" y="502251"/>
                  </a:lnTo>
                  <a:lnTo>
                    <a:pt x="1290961" y="477716"/>
                  </a:lnTo>
                  <a:lnTo>
                    <a:pt x="1245828" y="453556"/>
                  </a:lnTo>
                  <a:lnTo>
                    <a:pt x="1200595" y="429811"/>
                  </a:lnTo>
                  <a:lnTo>
                    <a:pt x="1155255" y="406518"/>
                  </a:lnTo>
                  <a:lnTo>
                    <a:pt x="1109797" y="383713"/>
                  </a:lnTo>
                  <a:lnTo>
                    <a:pt x="1064214" y="361436"/>
                  </a:lnTo>
                  <a:lnTo>
                    <a:pt x="1018495" y="339722"/>
                  </a:lnTo>
                  <a:lnTo>
                    <a:pt x="972633" y="318611"/>
                  </a:lnTo>
                  <a:lnTo>
                    <a:pt x="926617" y="298140"/>
                  </a:lnTo>
                  <a:lnTo>
                    <a:pt x="880440" y="278345"/>
                  </a:lnTo>
                  <a:lnTo>
                    <a:pt x="832543" y="258629"/>
                  </a:lnTo>
                  <a:lnTo>
                    <a:pt x="784474" y="239634"/>
                  </a:lnTo>
                  <a:lnTo>
                    <a:pt x="736242" y="221319"/>
                  </a:lnTo>
                  <a:lnTo>
                    <a:pt x="687857" y="203643"/>
                  </a:lnTo>
                  <a:lnTo>
                    <a:pt x="639330" y="186564"/>
                  </a:lnTo>
                  <a:lnTo>
                    <a:pt x="590670" y="170040"/>
                  </a:lnTo>
                  <a:lnTo>
                    <a:pt x="541887" y="154031"/>
                  </a:lnTo>
                  <a:lnTo>
                    <a:pt x="492991" y="138495"/>
                  </a:lnTo>
                  <a:lnTo>
                    <a:pt x="443991" y="123390"/>
                  </a:lnTo>
                  <a:lnTo>
                    <a:pt x="394899" y="108674"/>
                  </a:lnTo>
                  <a:lnTo>
                    <a:pt x="345724" y="94307"/>
                  </a:lnTo>
                  <a:lnTo>
                    <a:pt x="296475" y="80246"/>
                  </a:lnTo>
                  <a:lnTo>
                    <a:pt x="247163" y="66451"/>
                  </a:lnTo>
                  <a:lnTo>
                    <a:pt x="197797" y="52879"/>
                  </a:lnTo>
                  <a:lnTo>
                    <a:pt x="148388" y="39490"/>
                  </a:lnTo>
                  <a:lnTo>
                    <a:pt x="98946" y="26241"/>
                  </a:lnTo>
                  <a:lnTo>
                    <a:pt x="49479" y="13091"/>
                  </a:lnTo>
                  <a:lnTo>
                    <a:pt x="0" y="0"/>
                  </a:lnTo>
                </a:path>
              </a:pathLst>
            </a:custGeom>
            <a:ln w="19049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882415" y="2873334"/>
              <a:ext cx="85090" cy="86360"/>
            </a:xfrm>
            <a:custGeom>
              <a:avLst/>
              <a:gdLst/>
              <a:ahLst/>
              <a:cxnLst/>
              <a:rect l="l" t="t" r="r" b="b"/>
              <a:pathLst>
                <a:path w="85089" h="86360">
                  <a:moveTo>
                    <a:pt x="62318" y="85953"/>
                  </a:moveTo>
                  <a:lnTo>
                    <a:pt x="0" y="23520"/>
                  </a:lnTo>
                  <a:lnTo>
                    <a:pt x="85026" y="0"/>
                  </a:lnTo>
                </a:path>
              </a:pathLst>
            </a:custGeom>
            <a:ln w="1905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4795700" y="4602335"/>
            <a:ext cx="56134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Calibri"/>
                <a:cs typeface="Calibri"/>
              </a:rPr>
              <a:t>cotton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160184" y="2977150"/>
            <a:ext cx="38798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0" dirty="0">
                <a:latin typeface="Calibri"/>
                <a:cs typeface="Calibri"/>
              </a:rPr>
              <a:t>yarn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589119" y="3270040"/>
            <a:ext cx="4908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Calibri"/>
                <a:cs typeface="Calibri"/>
              </a:rPr>
              <a:t>fabric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678138" y="2954854"/>
            <a:ext cx="39624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Calibri"/>
                <a:cs typeface="Calibri"/>
              </a:rPr>
              <a:t>shirt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836954" y="5459106"/>
            <a:ext cx="449580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Calibri"/>
                <a:cs typeface="Calibri"/>
              </a:rPr>
              <a:t>Thousands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of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platforms,</a:t>
            </a:r>
            <a:r>
              <a:rPr sz="2400" spc="-8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millions</a:t>
            </a:r>
            <a:r>
              <a:rPr sz="2400" spc="-85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of value-</a:t>
            </a:r>
            <a:r>
              <a:rPr sz="2400" dirty="0">
                <a:latin typeface="Calibri"/>
                <a:cs typeface="Calibri"/>
              </a:rPr>
              <a:t>chains,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billions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of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transactions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806474" y="1087359"/>
            <a:ext cx="725614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Calibri"/>
                <a:cs typeface="Calibri"/>
              </a:rPr>
              <a:t>But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it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has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work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spc="-75" dirty="0">
                <a:latin typeface="Calibri"/>
                <a:cs typeface="Calibri"/>
              </a:rPr>
              <a:t>AT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SCALE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have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any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impact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latin typeface="Calibri"/>
                <a:cs typeface="Calibri"/>
              </a:rPr>
              <a:t>UNTP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is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an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interoperability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protocol</a:t>
            </a:r>
            <a:r>
              <a:rPr sz="2400" dirty="0">
                <a:latin typeface="Calibri"/>
                <a:cs typeface="Calibri"/>
              </a:rPr>
              <a:t>,</a:t>
            </a:r>
            <a:r>
              <a:rPr sz="2400" spc="-8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not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another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platform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10178795" y="1402080"/>
            <a:ext cx="1118870" cy="3837940"/>
            <a:chOff x="10178795" y="1402080"/>
            <a:chExt cx="1118870" cy="3837940"/>
          </a:xfrm>
        </p:grpSpPr>
        <p:pic>
          <p:nvPicPr>
            <p:cNvPr id="27" name="object 2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178795" y="1402080"/>
              <a:ext cx="1118614" cy="934211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10233659" y="4375403"/>
              <a:ext cx="928369" cy="864235"/>
            </a:xfrm>
            <a:custGeom>
              <a:avLst/>
              <a:gdLst/>
              <a:ahLst/>
              <a:cxnLst/>
              <a:rect l="l" t="t" r="r" b="b"/>
              <a:pathLst>
                <a:path w="928370" h="864235">
                  <a:moveTo>
                    <a:pt x="464058" y="0"/>
                  </a:moveTo>
                  <a:lnTo>
                    <a:pt x="413492" y="2535"/>
                  </a:lnTo>
                  <a:lnTo>
                    <a:pt x="364504" y="9965"/>
                  </a:lnTo>
                  <a:lnTo>
                    <a:pt x="317377" y="22026"/>
                  </a:lnTo>
                  <a:lnTo>
                    <a:pt x="272393" y="38454"/>
                  </a:lnTo>
                  <a:lnTo>
                    <a:pt x="229836" y="58987"/>
                  </a:lnTo>
                  <a:lnTo>
                    <a:pt x="189988" y="83360"/>
                  </a:lnTo>
                  <a:lnTo>
                    <a:pt x="153133" y="111310"/>
                  </a:lnTo>
                  <a:lnTo>
                    <a:pt x="119554" y="142573"/>
                  </a:lnTo>
                  <a:lnTo>
                    <a:pt x="89534" y="176887"/>
                  </a:lnTo>
                  <a:lnTo>
                    <a:pt x="63356" y="213986"/>
                  </a:lnTo>
                  <a:lnTo>
                    <a:pt x="41302" y="253608"/>
                  </a:lnTo>
                  <a:lnTo>
                    <a:pt x="23657" y="295490"/>
                  </a:lnTo>
                  <a:lnTo>
                    <a:pt x="10703" y="339367"/>
                  </a:lnTo>
                  <a:lnTo>
                    <a:pt x="2722" y="384976"/>
                  </a:lnTo>
                  <a:lnTo>
                    <a:pt x="0" y="432054"/>
                  </a:lnTo>
                  <a:lnTo>
                    <a:pt x="2722" y="479131"/>
                  </a:lnTo>
                  <a:lnTo>
                    <a:pt x="10703" y="524740"/>
                  </a:lnTo>
                  <a:lnTo>
                    <a:pt x="23657" y="568617"/>
                  </a:lnTo>
                  <a:lnTo>
                    <a:pt x="41302" y="610499"/>
                  </a:lnTo>
                  <a:lnTo>
                    <a:pt x="63356" y="650121"/>
                  </a:lnTo>
                  <a:lnTo>
                    <a:pt x="89534" y="687220"/>
                  </a:lnTo>
                  <a:lnTo>
                    <a:pt x="119554" y="721534"/>
                  </a:lnTo>
                  <a:lnTo>
                    <a:pt x="153133" y="752797"/>
                  </a:lnTo>
                  <a:lnTo>
                    <a:pt x="189988" y="780747"/>
                  </a:lnTo>
                  <a:lnTo>
                    <a:pt x="229836" y="805120"/>
                  </a:lnTo>
                  <a:lnTo>
                    <a:pt x="272393" y="825653"/>
                  </a:lnTo>
                  <a:lnTo>
                    <a:pt x="317377" y="842081"/>
                  </a:lnTo>
                  <a:lnTo>
                    <a:pt x="364504" y="854142"/>
                  </a:lnTo>
                  <a:lnTo>
                    <a:pt x="413492" y="861572"/>
                  </a:lnTo>
                  <a:lnTo>
                    <a:pt x="464058" y="864108"/>
                  </a:lnTo>
                  <a:lnTo>
                    <a:pt x="514621" y="861572"/>
                  </a:lnTo>
                  <a:lnTo>
                    <a:pt x="563607" y="854142"/>
                  </a:lnTo>
                  <a:lnTo>
                    <a:pt x="610733" y="842081"/>
                  </a:lnTo>
                  <a:lnTo>
                    <a:pt x="655717" y="825653"/>
                  </a:lnTo>
                  <a:lnTo>
                    <a:pt x="698274" y="805120"/>
                  </a:lnTo>
                  <a:lnTo>
                    <a:pt x="738121" y="780747"/>
                  </a:lnTo>
                  <a:lnTo>
                    <a:pt x="774977" y="752797"/>
                  </a:lnTo>
                  <a:lnTo>
                    <a:pt x="808556" y="721534"/>
                  </a:lnTo>
                  <a:lnTo>
                    <a:pt x="838577" y="687220"/>
                  </a:lnTo>
                  <a:lnTo>
                    <a:pt x="864757" y="650121"/>
                  </a:lnTo>
                  <a:lnTo>
                    <a:pt x="886811" y="610499"/>
                  </a:lnTo>
                  <a:lnTo>
                    <a:pt x="904457" y="568617"/>
                  </a:lnTo>
                  <a:lnTo>
                    <a:pt x="917412" y="524740"/>
                  </a:lnTo>
                  <a:lnTo>
                    <a:pt x="925392" y="479131"/>
                  </a:lnTo>
                  <a:lnTo>
                    <a:pt x="928116" y="432054"/>
                  </a:lnTo>
                  <a:lnTo>
                    <a:pt x="925392" y="384976"/>
                  </a:lnTo>
                  <a:lnTo>
                    <a:pt x="917412" y="339367"/>
                  </a:lnTo>
                  <a:lnTo>
                    <a:pt x="904457" y="295490"/>
                  </a:lnTo>
                  <a:lnTo>
                    <a:pt x="886811" y="253608"/>
                  </a:lnTo>
                  <a:lnTo>
                    <a:pt x="864757" y="213986"/>
                  </a:lnTo>
                  <a:lnTo>
                    <a:pt x="838577" y="176887"/>
                  </a:lnTo>
                  <a:lnTo>
                    <a:pt x="808556" y="142573"/>
                  </a:lnTo>
                  <a:lnTo>
                    <a:pt x="774977" y="111310"/>
                  </a:lnTo>
                  <a:lnTo>
                    <a:pt x="738121" y="83360"/>
                  </a:lnTo>
                  <a:lnTo>
                    <a:pt x="698274" y="58987"/>
                  </a:lnTo>
                  <a:lnTo>
                    <a:pt x="655717" y="38454"/>
                  </a:lnTo>
                  <a:lnTo>
                    <a:pt x="610733" y="22026"/>
                  </a:lnTo>
                  <a:lnTo>
                    <a:pt x="563607" y="9965"/>
                  </a:lnTo>
                  <a:lnTo>
                    <a:pt x="514621" y="2535"/>
                  </a:lnTo>
                  <a:lnTo>
                    <a:pt x="464058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0286999" y="3080003"/>
              <a:ext cx="485140" cy="978535"/>
            </a:xfrm>
            <a:custGeom>
              <a:avLst/>
              <a:gdLst/>
              <a:ahLst/>
              <a:cxnLst/>
              <a:rect l="l" t="t" r="r" b="b"/>
              <a:pathLst>
                <a:path w="485140" h="978535">
                  <a:moveTo>
                    <a:pt x="363474" y="0"/>
                  </a:moveTo>
                  <a:lnTo>
                    <a:pt x="121157" y="0"/>
                  </a:lnTo>
                  <a:lnTo>
                    <a:pt x="121157" y="736092"/>
                  </a:lnTo>
                  <a:lnTo>
                    <a:pt x="0" y="736092"/>
                  </a:lnTo>
                  <a:lnTo>
                    <a:pt x="242315" y="978408"/>
                  </a:lnTo>
                  <a:lnTo>
                    <a:pt x="484631" y="736092"/>
                  </a:lnTo>
                  <a:lnTo>
                    <a:pt x="363474" y="736092"/>
                  </a:lnTo>
                  <a:lnTo>
                    <a:pt x="363474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0286999" y="3080003"/>
              <a:ext cx="485140" cy="978535"/>
            </a:xfrm>
            <a:custGeom>
              <a:avLst/>
              <a:gdLst/>
              <a:ahLst/>
              <a:cxnLst/>
              <a:rect l="l" t="t" r="r" b="b"/>
              <a:pathLst>
                <a:path w="485140" h="978535">
                  <a:moveTo>
                    <a:pt x="0" y="736092"/>
                  </a:moveTo>
                  <a:lnTo>
                    <a:pt x="121157" y="736092"/>
                  </a:lnTo>
                  <a:lnTo>
                    <a:pt x="121157" y="0"/>
                  </a:lnTo>
                  <a:lnTo>
                    <a:pt x="363474" y="0"/>
                  </a:lnTo>
                  <a:lnTo>
                    <a:pt x="363474" y="736092"/>
                  </a:lnTo>
                  <a:lnTo>
                    <a:pt x="484631" y="736092"/>
                  </a:lnTo>
                  <a:lnTo>
                    <a:pt x="242315" y="978408"/>
                  </a:lnTo>
                  <a:lnTo>
                    <a:pt x="0" y="736092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/>
          <p:nvPr/>
        </p:nvSpPr>
        <p:spPr>
          <a:xfrm>
            <a:off x="9856576" y="5414501"/>
            <a:ext cx="170561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Calibri"/>
                <a:cs typeface="Calibri"/>
              </a:rPr>
              <a:t>10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million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UN </a:t>
            </a:r>
            <a:r>
              <a:rPr sz="2400" dirty="0">
                <a:latin typeface="Calibri"/>
                <a:cs typeface="Calibri"/>
              </a:rPr>
              <a:t>DPPs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per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day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0274387" y="2369231"/>
            <a:ext cx="1101725" cy="14655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20" dirty="0">
                <a:latin typeface="Calibri"/>
                <a:cs typeface="Calibri"/>
              </a:rPr>
              <a:t>UNTP</a:t>
            </a:r>
            <a:endParaRPr sz="3200">
              <a:latin typeface="Calibri"/>
              <a:cs typeface="Calibri"/>
            </a:endParaRPr>
          </a:p>
          <a:p>
            <a:pPr marL="570865" marR="5080">
              <a:lnSpc>
                <a:spcPct val="100000"/>
              </a:lnSpc>
              <a:spcBef>
                <a:spcPts val="1730"/>
              </a:spcBef>
            </a:pPr>
            <a:r>
              <a:rPr sz="2400" spc="-25" dirty="0">
                <a:latin typeface="Calibri"/>
                <a:cs typeface="Calibri"/>
              </a:rPr>
              <a:t>Our </a:t>
            </a:r>
            <a:r>
              <a:rPr sz="2400" spc="-20" dirty="0">
                <a:latin typeface="Calibri"/>
                <a:cs typeface="Calibri"/>
              </a:rPr>
              <a:t>goal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10415016" y="4520184"/>
            <a:ext cx="576580" cy="554990"/>
            <a:chOff x="10415016" y="4520184"/>
            <a:chExt cx="576580" cy="554990"/>
          </a:xfrm>
        </p:grpSpPr>
        <p:sp>
          <p:nvSpPr>
            <p:cNvPr id="34" name="object 34"/>
            <p:cNvSpPr/>
            <p:nvPr/>
          </p:nvSpPr>
          <p:spPr>
            <a:xfrm>
              <a:off x="10415016" y="4520184"/>
              <a:ext cx="576580" cy="554990"/>
            </a:xfrm>
            <a:custGeom>
              <a:avLst/>
              <a:gdLst/>
              <a:ahLst/>
              <a:cxnLst/>
              <a:rect l="l" t="t" r="r" b="b"/>
              <a:pathLst>
                <a:path w="576579" h="554989">
                  <a:moveTo>
                    <a:pt x="288036" y="0"/>
                  </a:moveTo>
                  <a:lnTo>
                    <a:pt x="241314" y="3630"/>
                  </a:lnTo>
                  <a:lnTo>
                    <a:pt x="196993" y="14140"/>
                  </a:lnTo>
                  <a:lnTo>
                    <a:pt x="155665" y="30959"/>
                  </a:lnTo>
                  <a:lnTo>
                    <a:pt x="117924" y="53515"/>
                  </a:lnTo>
                  <a:lnTo>
                    <a:pt x="84362" y="81238"/>
                  </a:lnTo>
                  <a:lnTo>
                    <a:pt x="55573" y="113557"/>
                  </a:lnTo>
                  <a:lnTo>
                    <a:pt x="32149" y="149900"/>
                  </a:lnTo>
                  <a:lnTo>
                    <a:pt x="14684" y="189697"/>
                  </a:lnTo>
                  <a:lnTo>
                    <a:pt x="3769" y="232377"/>
                  </a:lnTo>
                  <a:lnTo>
                    <a:pt x="0" y="277368"/>
                  </a:lnTo>
                  <a:lnTo>
                    <a:pt x="3769" y="322358"/>
                  </a:lnTo>
                  <a:lnTo>
                    <a:pt x="14684" y="365038"/>
                  </a:lnTo>
                  <a:lnTo>
                    <a:pt x="32149" y="404835"/>
                  </a:lnTo>
                  <a:lnTo>
                    <a:pt x="55573" y="441178"/>
                  </a:lnTo>
                  <a:lnTo>
                    <a:pt x="84362" y="473497"/>
                  </a:lnTo>
                  <a:lnTo>
                    <a:pt x="117924" y="501220"/>
                  </a:lnTo>
                  <a:lnTo>
                    <a:pt x="155665" y="523776"/>
                  </a:lnTo>
                  <a:lnTo>
                    <a:pt x="196993" y="540595"/>
                  </a:lnTo>
                  <a:lnTo>
                    <a:pt x="241314" y="551105"/>
                  </a:lnTo>
                  <a:lnTo>
                    <a:pt x="288036" y="554736"/>
                  </a:lnTo>
                  <a:lnTo>
                    <a:pt x="334757" y="551105"/>
                  </a:lnTo>
                  <a:lnTo>
                    <a:pt x="379078" y="540595"/>
                  </a:lnTo>
                  <a:lnTo>
                    <a:pt x="420406" y="523776"/>
                  </a:lnTo>
                  <a:lnTo>
                    <a:pt x="458147" y="501220"/>
                  </a:lnTo>
                  <a:lnTo>
                    <a:pt x="491709" y="473497"/>
                  </a:lnTo>
                  <a:lnTo>
                    <a:pt x="520498" y="441178"/>
                  </a:lnTo>
                  <a:lnTo>
                    <a:pt x="543922" y="404835"/>
                  </a:lnTo>
                  <a:lnTo>
                    <a:pt x="561387" y="365038"/>
                  </a:lnTo>
                  <a:lnTo>
                    <a:pt x="572302" y="322358"/>
                  </a:lnTo>
                  <a:lnTo>
                    <a:pt x="576072" y="277368"/>
                  </a:lnTo>
                  <a:lnTo>
                    <a:pt x="572302" y="232377"/>
                  </a:lnTo>
                  <a:lnTo>
                    <a:pt x="561387" y="189697"/>
                  </a:lnTo>
                  <a:lnTo>
                    <a:pt x="543922" y="149900"/>
                  </a:lnTo>
                  <a:lnTo>
                    <a:pt x="520498" y="113557"/>
                  </a:lnTo>
                  <a:lnTo>
                    <a:pt x="491709" y="81238"/>
                  </a:lnTo>
                  <a:lnTo>
                    <a:pt x="458147" y="53515"/>
                  </a:lnTo>
                  <a:lnTo>
                    <a:pt x="420406" y="30959"/>
                  </a:lnTo>
                  <a:lnTo>
                    <a:pt x="379078" y="14140"/>
                  </a:lnTo>
                  <a:lnTo>
                    <a:pt x="334757" y="3630"/>
                  </a:lnTo>
                  <a:lnTo>
                    <a:pt x="28803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0559796" y="4666488"/>
              <a:ext cx="292735" cy="273050"/>
            </a:xfrm>
            <a:custGeom>
              <a:avLst/>
              <a:gdLst/>
              <a:ahLst/>
              <a:cxnLst/>
              <a:rect l="l" t="t" r="r" b="b"/>
              <a:pathLst>
                <a:path w="292734" h="273050">
                  <a:moveTo>
                    <a:pt x="146304" y="0"/>
                  </a:moveTo>
                  <a:lnTo>
                    <a:pt x="100062" y="6953"/>
                  </a:lnTo>
                  <a:lnTo>
                    <a:pt x="59900" y="26315"/>
                  </a:lnTo>
                  <a:lnTo>
                    <a:pt x="28229" y="55840"/>
                  </a:lnTo>
                  <a:lnTo>
                    <a:pt x="7459" y="93283"/>
                  </a:lnTo>
                  <a:lnTo>
                    <a:pt x="0" y="136398"/>
                  </a:lnTo>
                  <a:lnTo>
                    <a:pt x="7459" y="179512"/>
                  </a:lnTo>
                  <a:lnTo>
                    <a:pt x="28229" y="216955"/>
                  </a:lnTo>
                  <a:lnTo>
                    <a:pt x="59900" y="246480"/>
                  </a:lnTo>
                  <a:lnTo>
                    <a:pt x="100062" y="265842"/>
                  </a:lnTo>
                  <a:lnTo>
                    <a:pt x="146304" y="272796"/>
                  </a:lnTo>
                  <a:lnTo>
                    <a:pt x="192545" y="265842"/>
                  </a:lnTo>
                  <a:lnTo>
                    <a:pt x="232707" y="246480"/>
                  </a:lnTo>
                  <a:lnTo>
                    <a:pt x="264378" y="216955"/>
                  </a:lnTo>
                  <a:lnTo>
                    <a:pt x="285148" y="179512"/>
                  </a:lnTo>
                  <a:lnTo>
                    <a:pt x="292608" y="136398"/>
                  </a:lnTo>
                  <a:lnTo>
                    <a:pt x="285148" y="93283"/>
                  </a:lnTo>
                  <a:lnTo>
                    <a:pt x="264378" y="55840"/>
                  </a:lnTo>
                  <a:lnTo>
                    <a:pt x="232707" y="26315"/>
                  </a:lnTo>
                  <a:lnTo>
                    <a:pt x="192545" y="6953"/>
                  </a:lnTo>
                  <a:lnTo>
                    <a:pt x="146304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1143525" y="6605916"/>
            <a:ext cx="4307840" cy="17399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000" spc="70" dirty="0">
                <a:solidFill>
                  <a:srgbClr val="7E7E7E"/>
                </a:solidFill>
                <a:latin typeface="Gill Sans MT"/>
                <a:cs typeface="Gill Sans MT"/>
              </a:rPr>
              <a:t>Sustainable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75" dirty="0">
                <a:solidFill>
                  <a:srgbClr val="7E7E7E"/>
                </a:solidFill>
                <a:latin typeface="Gill Sans MT"/>
                <a:cs typeface="Gill Sans MT"/>
              </a:rPr>
              <a:t>and</a:t>
            </a:r>
            <a:r>
              <a:rPr sz="1000" spc="-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Digital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Trade</a:t>
            </a:r>
            <a:r>
              <a:rPr sz="1000" spc="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45" dirty="0">
                <a:solidFill>
                  <a:srgbClr val="7E7E7E"/>
                </a:solidFill>
                <a:latin typeface="Gill Sans MT"/>
                <a:cs typeface="Gill Sans MT"/>
              </a:rPr>
              <a:t>Facilitation</a:t>
            </a:r>
            <a:r>
              <a:rPr sz="1000" spc="-2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Week</a:t>
            </a:r>
            <a:r>
              <a:rPr sz="1000" spc="30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7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85" dirty="0">
                <a:solidFill>
                  <a:srgbClr val="7E7E7E"/>
                </a:solidFill>
                <a:latin typeface="Gill Sans MT"/>
                <a:cs typeface="Gill Sans MT"/>
              </a:rPr>
              <a:t>8-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12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110" dirty="0">
                <a:solidFill>
                  <a:srgbClr val="7E7E7E"/>
                </a:solidFill>
                <a:latin typeface="Gill Sans MT"/>
                <a:cs typeface="Gill Sans MT"/>
              </a:rPr>
              <a:t>July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2024</a:t>
            </a:r>
            <a:r>
              <a:rPr sz="1000" spc="26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6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Geneva</a:t>
            </a:r>
            <a:endParaRPr sz="10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88060" cy="6858000"/>
            <a:chOff x="0" y="0"/>
            <a:chExt cx="98806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05255" cy="124053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2208" y="0"/>
              <a:ext cx="85343" cy="68579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344" y="6569964"/>
              <a:ext cx="737615" cy="225551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84278" y="185098"/>
            <a:ext cx="105156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668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3600" spc="-4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UNTP</a:t>
            </a:r>
            <a:r>
              <a:rPr sz="3600" spc="-9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aims</a:t>
            </a:r>
            <a:r>
              <a:rPr sz="36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sz="3600" spc="-3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achieve</a:t>
            </a:r>
            <a:r>
              <a:rPr sz="36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sz="36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scale</a:t>
            </a:r>
            <a:r>
              <a:rPr sz="36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sz="3600" spc="-3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sz="36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pillars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3590734" y="2770818"/>
            <a:ext cx="5812155" cy="1749425"/>
            <a:chOff x="3590734" y="2770818"/>
            <a:chExt cx="5812155" cy="1749425"/>
          </a:xfrm>
        </p:grpSpPr>
        <p:sp>
          <p:nvSpPr>
            <p:cNvPr id="8" name="object 8"/>
            <p:cNvSpPr/>
            <p:nvPr/>
          </p:nvSpPr>
          <p:spPr>
            <a:xfrm>
              <a:off x="3605021" y="2785106"/>
              <a:ext cx="5783580" cy="1720850"/>
            </a:xfrm>
            <a:custGeom>
              <a:avLst/>
              <a:gdLst/>
              <a:ahLst/>
              <a:cxnLst/>
              <a:rect l="l" t="t" r="r" b="b"/>
              <a:pathLst>
                <a:path w="5783580" h="1720850">
                  <a:moveTo>
                    <a:pt x="5618708" y="0"/>
                  </a:moveTo>
                  <a:lnTo>
                    <a:pt x="164871" y="0"/>
                  </a:lnTo>
                  <a:lnTo>
                    <a:pt x="121040" y="5889"/>
                  </a:lnTo>
                  <a:lnTo>
                    <a:pt x="81656" y="22509"/>
                  </a:lnTo>
                  <a:lnTo>
                    <a:pt x="48288" y="48288"/>
                  </a:lnTo>
                  <a:lnTo>
                    <a:pt x="22509" y="81656"/>
                  </a:lnTo>
                  <a:lnTo>
                    <a:pt x="5889" y="121040"/>
                  </a:lnTo>
                  <a:lnTo>
                    <a:pt x="0" y="164871"/>
                  </a:lnTo>
                  <a:lnTo>
                    <a:pt x="0" y="1555737"/>
                  </a:lnTo>
                  <a:lnTo>
                    <a:pt x="5889" y="1599562"/>
                  </a:lnTo>
                  <a:lnTo>
                    <a:pt x="22509" y="1638943"/>
                  </a:lnTo>
                  <a:lnTo>
                    <a:pt x="48288" y="1672309"/>
                  </a:lnTo>
                  <a:lnTo>
                    <a:pt x="81656" y="1698087"/>
                  </a:lnTo>
                  <a:lnTo>
                    <a:pt x="121040" y="1714706"/>
                  </a:lnTo>
                  <a:lnTo>
                    <a:pt x="164871" y="1720595"/>
                  </a:lnTo>
                  <a:lnTo>
                    <a:pt x="5618708" y="1720595"/>
                  </a:lnTo>
                  <a:lnTo>
                    <a:pt x="5662539" y="1714706"/>
                  </a:lnTo>
                  <a:lnTo>
                    <a:pt x="5701923" y="1698087"/>
                  </a:lnTo>
                  <a:lnTo>
                    <a:pt x="5735291" y="1672309"/>
                  </a:lnTo>
                  <a:lnTo>
                    <a:pt x="5761070" y="1638943"/>
                  </a:lnTo>
                  <a:lnTo>
                    <a:pt x="5777690" y="1599562"/>
                  </a:lnTo>
                  <a:lnTo>
                    <a:pt x="5783580" y="1555737"/>
                  </a:lnTo>
                  <a:lnTo>
                    <a:pt x="5783580" y="164871"/>
                  </a:lnTo>
                  <a:lnTo>
                    <a:pt x="5777690" y="121040"/>
                  </a:lnTo>
                  <a:lnTo>
                    <a:pt x="5761070" y="81656"/>
                  </a:lnTo>
                  <a:lnTo>
                    <a:pt x="5735291" y="48288"/>
                  </a:lnTo>
                  <a:lnTo>
                    <a:pt x="5701923" y="22509"/>
                  </a:lnTo>
                  <a:lnTo>
                    <a:pt x="5662539" y="5889"/>
                  </a:lnTo>
                  <a:lnTo>
                    <a:pt x="5618708" y="0"/>
                  </a:lnTo>
                  <a:close/>
                </a:path>
              </a:pathLst>
            </a:custGeom>
            <a:solidFill>
              <a:srgbClr val="E1EF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605021" y="2785106"/>
              <a:ext cx="5783580" cy="1720850"/>
            </a:xfrm>
            <a:custGeom>
              <a:avLst/>
              <a:gdLst/>
              <a:ahLst/>
              <a:cxnLst/>
              <a:rect l="l" t="t" r="r" b="b"/>
              <a:pathLst>
                <a:path w="5783580" h="1720850">
                  <a:moveTo>
                    <a:pt x="0" y="164871"/>
                  </a:moveTo>
                  <a:lnTo>
                    <a:pt x="5889" y="121040"/>
                  </a:lnTo>
                  <a:lnTo>
                    <a:pt x="22509" y="81656"/>
                  </a:lnTo>
                  <a:lnTo>
                    <a:pt x="48288" y="48288"/>
                  </a:lnTo>
                  <a:lnTo>
                    <a:pt x="81656" y="22509"/>
                  </a:lnTo>
                  <a:lnTo>
                    <a:pt x="121040" y="5889"/>
                  </a:lnTo>
                  <a:lnTo>
                    <a:pt x="164871" y="0"/>
                  </a:lnTo>
                  <a:lnTo>
                    <a:pt x="5618708" y="0"/>
                  </a:lnTo>
                  <a:lnTo>
                    <a:pt x="5662539" y="5889"/>
                  </a:lnTo>
                  <a:lnTo>
                    <a:pt x="5701923" y="22509"/>
                  </a:lnTo>
                  <a:lnTo>
                    <a:pt x="5735291" y="48288"/>
                  </a:lnTo>
                  <a:lnTo>
                    <a:pt x="5761070" y="81656"/>
                  </a:lnTo>
                  <a:lnTo>
                    <a:pt x="5777690" y="121040"/>
                  </a:lnTo>
                  <a:lnTo>
                    <a:pt x="5783580" y="164871"/>
                  </a:lnTo>
                  <a:lnTo>
                    <a:pt x="5783580" y="1555737"/>
                  </a:lnTo>
                  <a:lnTo>
                    <a:pt x="5777690" y="1599562"/>
                  </a:lnTo>
                  <a:lnTo>
                    <a:pt x="5761070" y="1638943"/>
                  </a:lnTo>
                  <a:lnTo>
                    <a:pt x="5735291" y="1672309"/>
                  </a:lnTo>
                  <a:lnTo>
                    <a:pt x="5701923" y="1698087"/>
                  </a:lnTo>
                  <a:lnTo>
                    <a:pt x="5662539" y="1714706"/>
                  </a:lnTo>
                  <a:lnTo>
                    <a:pt x="5618708" y="1720595"/>
                  </a:lnTo>
                  <a:lnTo>
                    <a:pt x="164871" y="1720595"/>
                  </a:lnTo>
                  <a:lnTo>
                    <a:pt x="121040" y="1714706"/>
                  </a:lnTo>
                  <a:lnTo>
                    <a:pt x="81656" y="1698087"/>
                  </a:lnTo>
                  <a:lnTo>
                    <a:pt x="48288" y="1672309"/>
                  </a:lnTo>
                  <a:lnTo>
                    <a:pt x="22509" y="1638943"/>
                  </a:lnTo>
                  <a:lnTo>
                    <a:pt x="5889" y="1599562"/>
                  </a:lnTo>
                  <a:lnTo>
                    <a:pt x="0" y="1555737"/>
                  </a:lnTo>
                  <a:lnTo>
                    <a:pt x="0" y="164871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3675523" y="2838989"/>
            <a:ext cx="85661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Calibri"/>
                <a:cs typeface="Calibri"/>
              </a:rPr>
              <a:t>the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2000" b="1" spc="-75" dirty="0">
                <a:latin typeface="Calibri"/>
                <a:cs typeface="Calibri"/>
              </a:rPr>
              <a:t>DATA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7434071" y="3275076"/>
            <a:ext cx="1508760" cy="879475"/>
            <a:chOff x="7434071" y="3275076"/>
            <a:chExt cx="1508760" cy="879475"/>
          </a:xfrm>
        </p:grpSpPr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434071" y="3275076"/>
              <a:ext cx="1505711" cy="859535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461503" y="3317748"/>
              <a:ext cx="1481327" cy="836675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7459979" y="3300989"/>
              <a:ext cx="1399540" cy="753110"/>
            </a:xfrm>
            <a:custGeom>
              <a:avLst/>
              <a:gdLst/>
              <a:ahLst/>
              <a:cxnLst/>
              <a:rect l="l" t="t" r="r" b="b"/>
              <a:pathLst>
                <a:path w="1399540" h="753110">
                  <a:moveTo>
                    <a:pt x="1365542" y="0"/>
                  </a:moveTo>
                  <a:lnTo>
                    <a:pt x="33489" y="0"/>
                  </a:lnTo>
                  <a:lnTo>
                    <a:pt x="20456" y="2630"/>
                  </a:lnTo>
                  <a:lnTo>
                    <a:pt x="9810" y="9805"/>
                  </a:lnTo>
                  <a:lnTo>
                    <a:pt x="2632" y="20450"/>
                  </a:lnTo>
                  <a:lnTo>
                    <a:pt x="0" y="33489"/>
                  </a:lnTo>
                  <a:lnTo>
                    <a:pt x="0" y="719353"/>
                  </a:lnTo>
                  <a:lnTo>
                    <a:pt x="2632" y="732394"/>
                  </a:lnTo>
                  <a:lnTo>
                    <a:pt x="9810" y="743043"/>
                  </a:lnTo>
                  <a:lnTo>
                    <a:pt x="20456" y="750223"/>
                  </a:lnTo>
                  <a:lnTo>
                    <a:pt x="33489" y="752856"/>
                  </a:lnTo>
                  <a:lnTo>
                    <a:pt x="1365542" y="752856"/>
                  </a:lnTo>
                  <a:lnTo>
                    <a:pt x="1378575" y="750223"/>
                  </a:lnTo>
                  <a:lnTo>
                    <a:pt x="1389221" y="743043"/>
                  </a:lnTo>
                  <a:lnTo>
                    <a:pt x="1396399" y="732394"/>
                  </a:lnTo>
                  <a:lnTo>
                    <a:pt x="1399032" y="719353"/>
                  </a:lnTo>
                  <a:lnTo>
                    <a:pt x="1399032" y="33489"/>
                  </a:lnTo>
                  <a:lnTo>
                    <a:pt x="1396399" y="20450"/>
                  </a:lnTo>
                  <a:lnTo>
                    <a:pt x="1389221" y="9805"/>
                  </a:lnTo>
                  <a:lnTo>
                    <a:pt x="1378575" y="2630"/>
                  </a:lnTo>
                  <a:lnTo>
                    <a:pt x="1365542" y="0"/>
                  </a:lnTo>
                  <a:close/>
                </a:path>
              </a:pathLst>
            </a:custGeom>
            <a:solidFill>
              <a:srgbClr val="BE9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7565987" y="3366171"/>
            <a:ext cx="1186180" cy="6026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Digital</a:t>
            </a:r>
            <a:r>
              <a:rPr sz="12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Conformity Credential</a:t>
            </a:r>
            <a:endParaRPr sz="1200">
              <a:latin typeface="Calibri"/>
              <a:cs typeface="Calibri"/>
            </a:endParaRPr>
          </a:p>
          <a:p>
            <a:pPr marL="1905" algn="ctr">
              <a:lnSpc>
                <a:spcPts val="1660"/>
              </a:lnSpc>
            </a:pPr>
            <a:r>
              <a:rPr sz="1400" b="1" spc="-20" dirty="0">
                <a:solidFill>
                  <a:srgbClr val="FFFFFF"/>
                </a:solidFill>
                <a:latin typeface="Calibri"/>
                <a:cs typeface="Calibri"/>
              </a:rPr>
              <a:t>(DCC)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5718047" y="3272028"/>
            <a:ext cx="3290570" cy="899160"/>
            <a:chOff x="5718047" y="3272028"/>
            <a:chExt cx="3290570" cy="899160"/>
          </a:xfrm>
        </p:grpSpPr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95359" y="3823716"/>
              <a:ext cx="413003" cy="347471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718047" y="3272028"/>
              <a:ext cx="1491995" cy="861059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846063" y="3314700"/>
              <a:ext cx="1266443" cy="83667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5743955" y="3297932"/>
              <a:ext cx="1385570" cy="754380"/>
            </a:xfrm>
            <a:custGeom>
              <a:avLst/>
              <a:gdLst/>
              <a:ahLst/>
              <a:cxnLst/>
              <a:rect l="l" t="t" r="r" b="b"/>
              <a:pathLst>
                <a:path w="1385570" h="754379">
                  <a:moveTo>
                    <a:pt x="1351749" y="0"/>
                  </a:moveTo>
                  <a:lnTo>
                    <a:pt x="33566" y="0"/>
                  </a:lnTo>
                  <a:lnTo>
                    <a:pt x="20498" y="2637"/>
                  </a:lnTo>
                  <a:lnTo>
                    <a:pt x="9829" y="9829"/>
                  </a:lnTo>
                  <a:lnTo>
                    <a:pt x="2637" y="20498"/>
                  </a:lnTo>
                  <a:lnTo>
                    <a:pt x="0" y="33566"/>
                  </a:lnTo>
                  <a:lnTo>
                    <a:pt x="0" y="720826"/>
                  </a:lnTo>
                  <a:lnTo>
                    <a:pt x="2637" y="733886"/>
                  </a:lnTo>
                  <a:lnTo>
                    <a:pt x="9829" y="744551"/>
                  </a:lnTo>
                  <a:lnTo>
                    <a:pt x="20498" y="751742"/>
                  </a:lnTo>
                  <a:lnTo>
                    <a:pt x="33566" y="754379"/>
                  </a:lnTo>
                  <a:lnTo>
                    <a:pt x="1351749" y="754379"/>
                  </a:lnTo>
                  <a:lnTo>
                    <a:pt x="1364817" y="751742"/>
                  </a:lnTo>
                  <a:lnTo>
                    <a:pt x="1375486" y="744551"/>
                  </a:lnTo>
                  <a:lnTo>
                    <a:pt x="1382678" y="733886"/>
                  </a:lnTo>
                  <a:lnTo>
                    <a:pt x="1385316" y="720826"/>
                  </a:lnTo>
                  <a:lnTo>
                    <a:pt x="1385316" y="33566"/>
                  </a:lnTo>
                  <a:lnTo>
                    <a:pt x="1382678" y="20498"/>
                  </a:lnTo>
                  <a:lnTo>
                    <a:pt x="1375486" y="9829"/>
                  </a:lnTo>
                  <a:lnTo>
                    <a:pt x="1364817" y="2637"/>
                  </a:lnTo>
                  <a:lnTo>
                    <a:pt x="1351749" y="0"/>
                  </a:lnTo>
                  <a:close/>
                </a:path>
              </a:pathLst>
            </a:custGeom>
            <a:solidFill>
              <a:srgbClr val="5382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5951433" y="3363182"/>
            <a:ext cx="968375" cy="6026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99400"/>
              </a:lnSpc>
              <a:spcBef>
                <a:spcPts val="105"/>
              </a:spcBef>
            </a:pP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Digital</a:t>
            </a:r>
            <a:r>
              <a:rPr sz="1200" b="1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Product Passport 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(DPP)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4058411" y="3284220"/>
            <a:ext cx="3229610" cy="906780"/>
            <a:chOff x="4058411" y="3284220"/>
            <a:chExt cx="3229610" cy="906780"/>
          </a:xfrm>
        </p:grpSpPr>
        <p:pic>
          <p:nvPicPr>
            <p:cNvPr id="23" name="object 2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856476" y="3823716"/>
              <a:ext cx="431291" cy="367283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058411" y="3284220"/>
              <a:ext cx="1427987" cy="851915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070604" y="3322319"/>
              <a:ext cx="1403603" cy="836675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4084319" y="3310124"/>
              <a:ext cx="1321435" cy="745490"/>
            </a:xfrm>
            <a:custGeom>
              <a:avLst/>
              <a:gdLst/>
              <a:ahLst/>
              <a:cxnLst/>
              <a:rect l="l" t="t" r="r" b="b"/>
              <a:pathLst>
                <a:path w="1321435" h="745489">
                  <a:moveTo>
                    <a:pt x="1288148" y="0"/>
                  </a:moveTo>
                  <a:lnTo>
                    <a:pt x="33159" y="0"/>
                  </a:lnTo>
                  <a:lnTo>
                    <a:pt x="20252" y="2605"/>
                  </a:lnTo>
                  <a:lnTo>
                    <a:pt x="9712" y="9712"/>
                  </a:lnTo>
                  <a:lnTo>
                    <a:pt x="2605" y="20252"/>
                  </a:lnTo>
                  <a:lnTo>
                    <a:pt x="0" y="33159"/>
                  </a:lnTo>
                  <a:lnTo>
                    <a:pt x="0" y="712088"/>
                  </a:lnTo>
                  <a:lnTo>
                    <a:pt x="2605" y="724988"/>
                  </a:lnTo>
                  <a:lnTo>
                    <a:pt x="9712" y="735525"/>
                  </a:lnTo>
                  <a:lnTo>
                    <a:pt x="20252" y="742630"/>
                  </a:lnTo>
                  <a:lnTo>
                    <a:pt x="33159" y="745235"/>
                  </a:lnTo>
                  <a:lnTo>
                    <a:pt x="1288148" y="745235"/>
                  </a:lnTo>
                  <a:lnTo>
                    <a:pt x="1301055" y="742630"/>
                  </a:lnTo>
                  <a:lnTo>
                    <a:pt x="1311595" y="735525"/>
                  </a:lnTo>
                  <a:lnTo>
                    <a:pt x="1318702" y="724988"/>
                  </a:lnTo>
                  <a:lnTo>
                    <a:pt x="1321308" y="712088"/>
                  </a:lnTo>
                  <a:lnTo>
                    <a:pt x="1321308" y="33159"/>
                  </a:lnTo>
                  <a:lnTo>
                    <a:pt x="1318702" y="20252"/>
                  </a:lnTo>
                  <a:lnTo>
                    <a:pt x="1311595" y="9712"/>
                  </a:lnTo>
                  <a:lnTo>
                    <a:pt x="1301055" y="2605"/>
                  </a:lnTo>
                  <a:lnTo>
                    <a:pt x="1288148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4175271" y="3371476"/>
            <a:ext cx="1139190" cy="6026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-1905" algn="ctr">
              <a:lnSpc>
                <a:spcPct val="99400"/>
              </a:lnSpc>
              <a:spcBef>
                <a:spcPts val="105"/>
              </a:spcBef>
            </a:pP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Digital Traceability</a:t>
            </a:r>
            <a:r>
              <a:rPr sz="12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Event 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(DTE)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28" name="object 28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131308" y="3835908"/>
            <a:ext cx="413003" cy="385571"/>
          </a:xfrm>
          <a:prstGeom prst="rect">
            <a:avLst/>
          </a:prstGeom>
        </p:spPr>
      </p:pic>
      <p:sp>
        <p:nvSpPr>
          <p:cNvPr id="29" name="object 29"/>
          <p:cNvSpPr txBox="1"/>
          <p:nvPr/>
        </p:nvSpPr>
        <p:spPr>
          <a:xfrm>
            <a:off x="4833715" y="3105274"/>
            <a:ext cx="88138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Calibri"/>
                <a:cs typeface="Calibri"/>
              </a:rPr>
              <a:t>Traceability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538874" y="3070504"/>
            <a:ext cx="100901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Calibri"/>
                <a:cs typeface="Calibri"/>
              </a:rPr>
              <a:t>Transparency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8263826" y="3069791"/>
            <a:ext cx="39687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Calibri"/>
                <a:cs typeface="Calibri"/>
              </a:rPr>
              <a:t>Trust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823292" y="4203429"/>
            <a:ext cx="10541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Lookup</a:t>
            </a:r>
            <a:r>
              <a:rPr sz="1200" spc="-4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meaning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032488" y="2814913"/>
            <a:ext cx="80137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Get the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spc="-20" dirty="0">
                <a:latin typeface="Calibri"/>
                <a:cs typeface="Calibri"/>
              </a:rPr>
              <a:t>data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1417510" y="1097474"/>
            <a:ext cx="1932305" cy="5152390"/>
            <a:chOff x="1417510" y="1097474"/>
            <a:chExt cx="1932305" cy="5152390"/>
          </a:xfrm>
        </p:grpSpPr>
        <p:sp>
          <p:nvSpPr>
            <p:cNvPr id="35" name="object 35"/>
            <p:cNvSpPr/>
            <p:nvPr/>
          </p:nvSpPr>
          <p:spPr>
            <a:xfrm>
              <a:off x="1431797" y="1111761"/>
              <a:ext cx="1903730" cy="5123815"/>
            </a:xfrm>
            <a:custGeom>
              <a:avLst/>
              <a:gdLst/>
              <a:ahLst/>
              <a:cxnLst/>
              <a:rect l="l" t="t" r="r" b="b"/>
              <a:pathLst>
                <a:path w="1903729" h="5123815">
                  <a:moveTo>
                    <a:pt x="1739912" y="0"/>
                  </a:moveTo>
                  <a:lnTo>
                    <a:pt x="163563" y="0"/>
                  </a:lnTo>
                  <a:lnTo>
                    <a:pt x="120081" y="5842"/>
                  </a:lnTo>
                  <a:lnTo>
                    <a:pt x="81009" y="22330"/>
                  </a:lnTo>
                  <a:lnTo>
                    <a:pt x="47905" y="47905"/>
                  </a:lnTo>
                  <a:lnTo>
                    <a:pt x="22330" y="81009"/>
                  </a:lnTo>
                  <a:lnTo>
                    <a:pt x="5842" y="120081"/>
                  </a:lnTo>
                  <a:lnTo>
                    <a:pt x="0" y="163563"/>
                  </a:lnTo>
                  <a:lnTo>
                    <a:pt x="0" y="4960112"/>
                  </a:lnTo>
                  <a:lnTo>
                    <a:pt x="5842" y="5003599"/>
                  </a:lnTo>
                  <a:lnTo>
                    <a:pt x="22330" y="5042675"/>
                  </a:lnTo>
                  <a:lnTo>
                    <a:pt x="47905" y="5075780"/>
                  </a:lnTo>
                  <a:lnTo>
                    <a:pt x="81009" y="5101356"/>
                  </a:lnTo>
                  <a:lnTo>
                    <a:pt x="120081" y="5117845"/>
                  </a:lnTo>
                  <a:lnTo>
                    <a:pt x="163563" y="5123688"/>
                  </a:lnTo>
                  <a:lnTo>
                    <a:pt x="1739912" y="5123688"/>
                  </a:lnTo>
                  <a:lnTo>
                    <a:pt x="1783394" y="5117845"/>
                  </a:lnTo>
                  <a:lnTo>
                    <a:pt x="1822466" y="5101356"/>
                  </a:lnTo>
                  <a:lnTo>
                    <a:pt x="1855570" y="5075780"/>
                  </a:lnTo>
                  <a:lnTo>
                    <a:pt x="1881145" y="5042675"/>
                  </a:lnTo>
                  <a:lnTo>
                    <a:pt x="1897633" y="5003599"/>
                  </a:lnTo>
                  <a:lnTo>
                    <a:pt x="1903476" y="4960112"/>
                  </a:lnTo>
                  <a:lnTo>
                    <a:pt x="1903476" y="163563"/>
                  </a:lnTo>
                  <a:lnTo>
                    <a:pt x="1897633" y="120081"/>
                  </a:lnTo>
                  <a:lnTo>
                    <a:pt x="1881145" y="81009"/>
                  </a:lnTo>
                  <a:lnTo>
                    <a:pt x="1855570" y="47905"/>
                  </a:lnTo>
                  <a:lnTo>
                    <a:pt x="1822466" y="22330"/>
                  </a:lnTo>
                  <a:lnTo>
                    <a:pt x="1783394" y="5842"/>
                  </a:lnTo>
                  <a:lnTo>
                    <a:pt x="1739912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431797" y="1111761"/>
              <a:ext cx="1903730" cy="5123815"/>
            </a:xfrm>
            <a:custGeom>
              <a:avLst/>
              <a:gdLst/>
              <a:ahLst/>
              <a:cxnLst/>
              <a:rect l="l" t="t" r="r" b="b"/>
              <a:pathLst>
                <a:path w="1903729" h="5123815">
                  <a:moveTo>
                    <a:pt x="0" y="163563"/>
                  </a:moveTo>
                  <a:lnTo>
                    <a:pt x="5842" y="120081"/>
                  </a:lnTo>
                  <a:lnTo>
                    <a:pt x="22330" y="81009"/>
                  </a:lnTo>
                  <a:lnTo>
                    <a:pt x="47905" y="47905"/>
                  </a:lnTo>
                  <a:lnTo>
                    <a:pt x="81009" y="22330"/>
                  </a:lnTo>
                  <a:lnTo>
                    <a:pt x="120081" y="5842"/>
                  </a:lnTo>
                  <a:lnTo>
                    <a:pt x="163563" y="0"/>
                  </a:lnTo>
                  <a:lnTo>
                    <a:pt x="1739912" y="0"/>
                  </a:lnTo>
                  <a:lnTo>
                    <a:pt x="1783394" y="5842"/>
                  </a:lnTo>
                  <a:lnTo>
                    <a:pt x="1822466" y="22330"/>
                  </a:lnTo>
                  <a:lnTo>
                    <a:pt x="1855570" y="47905"/>
                  </a:lnTo>
                  <a:lnTo>
                    <a:pt x="1881145" y="81009"/>
                  </a:lnTo>
                  <a:lnTo>
                    <a:pt x="1897633" y="120081"/>
                  </a:lnTo>
                  <a:lnTo>
                    <a:pt x="1903476" y="163563"/>
                  </a:lnTo>
                  <a:lnTo>
                    <a:pt x="1903476" y="4960112"/>
                  </a:lnTo>
                  <a:lnTo>
                    <a:pt x="1897633" y="5003599"/>
                  </a:lnTo>
                  <a:lnTo>
                    <a:pt x="1881145" y="5042675"/>
                  </a:lnTo>
                  <a:lnTo>
                    <a:pt x="1855570" y="5075780"/>
                  </a:lnTo>
                  <a:lnTo>
                    <a:pt x="1822466" y="5101356"/>
                  </a:lnTo>
                  <a:lnTo>
                    <a:pt x="1783394" y="5117845"/>
                  </a:lnTo>
                  <a:lnTo>
                    <a:pt x="1739912" y="5123688"/>
                  </a:lnTo>
                  <a:lnTo>
                    <a:pt x="163563" y="5123688"/>
                  </a:lnTo>
                  <a:lnTo>
                    <a:pt x="120081" y="5117845"/>
                  </a:lnTo>
                  <a:lnTo>
                    <a:pt x="81009" y="5101356"/>
                  </a:lnTo>
                  <a:lnTo>
                    <a:pt x="47905" y="5075780"/>
                  </a:lnTo>
                  <a:lnTo>
                    <a:pt x="22330" y="5042675"/>
                  </a:lnTo>
                  <a:lnTo>
                    <a:pt x="5842" y="5003599"/>
                  </a:lnTo>
                  <a:lnTo>
                    <a:pt x="0" y="4960112"/>
                  </a:lnTo>
                  <a:lnTo>
                    <a:pt x="0" y="163563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3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693163" y="3060191"/>
              <a:ext cx="1481327" cy="842771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818132" y="3110483"/>
              <a:ext cx="1264919" cy="792479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1719071" y="3086094"/>
              <a:ext cx="1374775" cy="736600"/>
            </a:xfrm>
            <a:custGeom>
              <a:avLst/>
              <a:gdLst/>
              <a:ahLst/>
              <a:cxnLst/>
              <a:rect l="l" t="t" r="r" b="b"/>
              <a:pathLst>
                <a:path w="1374775" h="736600">
                  <a:moveTo>
                    <a:pt x="1341894" y="0"/>
                  </a:moveTo>
                  <a:lnTo>
                    <a:pt x="32753" y="0"/>
                  </a:lnTo>
                  <a:lnTo>
                    <a:pt x="20000" y="2574"/>
                  </a:lnTo>
                  <a:lnTo>
                    <a:pt x="9590" y="9594"/>
                  </a:lnTo>
                  <a:lnTo>
                    <a:pt x="2572" y="20006"/>
                  </a:lnTo>
                  <a:lnTo>
                    <a:pt x="0" y="32753"/>
                  </a:lnTo>
                  <a:lnTo>
                    <a:pt x="0" y="703351"/>
                  </a:lnTo>
                  <a:lnTo>
                    <a:pt x="2572" y="716096"/>
                  </a:lnTo>
                  <a:lnTo>
                    <a:pt x="9590" y="726503"/>
                  </a:lnTo>
                  <a:lnTo>
                    <a:pt x="20000" y="733519"/>
                  </a:lnTo>
                  <a:lnTo>
                    <a:pt x="32753" y="736092"/>
                  </a:lnTo>
                  <a:lnTo>
                    <a:pt x="1341894" y="736092"/>
                  </a:lnTo>
                  <a:lnTo>
                    <a:pt x="1354647" y="733519"/>
                  </a:lnTo>
                  <a:lnTo>
                    <a:pt x="1365057" y="726503"/>
                  </a:lnTo>
                  <a:lnTo>
                    <a:pt x="1372075" y="716096"/>
                  </a:lnTo>
                  <a:lnTo>
                    <a:pt x="1374648" y="703351"/>
                  </a:lnTo>
                  <a:lnTo>
                    <a:pt x="1374648" y="32753"/>
                  </a:lnTo>
                  <a:lnTo>
                    <a:pt x="1372075" y="20006"/>
                  </a:lnTo>
                  <a:lnTo>
                    <a:pt x="1365057" y="9594"/>
                  </a:lnTo>
                  <a:lnTo>
                    <a:pt x="1354647" y="2574"/>
                  </a:lnTo>
                  <a:lnTo>
                    <a:pt x="1341894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" name="object 40"/>
          <p:cNvSpPr txBox="1"/>
          <p:nvPr/>
        </p:nvSpPr>
        <p:spPr>
          <a:xfrm>
            <a:off x="1922824" y="3158601"/>
            <a:ext cx="9683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635" marR="5080" indent="-24257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Digital</a:t>
            </a:r>
            <a:r>
              <a:rPr sz="1200" b="1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Identity Anchor (DIA)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1679448" y="3573779"/>
            <a:ext cx="1511935" cy="1973580"/>
            <a:chOff x="1679448" y="3573779"/>
            <a:chExt cx="1511935" cy="1973580"/>
          </a:xfrm>
        </p:grpSpPr>
        <p:pic>
          <p:nvPicPr>
            <p:cNvPr id="42" name="object 4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750820" y="3573779"/>
              <a:ext cx="440435" cy="371855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679448" y="4634483"/>
              <a:ext cx="1481327" cy="912875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691640" y="4718303"/>
              <a:ext cx="1455419" cy="792479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1705356" y="4660394"/>
              <a:ext cx="1374775" cy="806450"/>
            </a:xfrm>
            <a:custGeom>
              <a:avLst/>
              <a:gdLst/>
              <a:ahLst/>
              <a:cxnLst/>
              <a:rect l="l" t="t" r="r" b="b"/>
              <a:pathLst>
                <a:path w="1374775" h="806450">
                  <a:moveTo>
                    <a:pt x="1338783" y="0"/>
                  </a:moveTo>
                  <a:lnTo>
                    <a:pt x="35864" y="0"/>
                  </a:lnTo>
                  <a:lnTo>
                    <a:pt x="21902" y="2817"/>
                  </a:lnTo>
                  <a:lnTo>
                    <a:pt x="10502" y="10502"/>
                  </a:lnTo>
                  <a:lnTo>
                    <a:pt x="2817" y="21902"/>
                  </a:lnTo>
                  <a:lnTo>
                    <a:pt x="0" y="35864"/>
                  </a:lnTo>
                  <a:lnTo>
                    <a:pt x="0" y="770318"/>
                  </a:lnTo>
                  <a:lnTo>
                    <a:pt x="2817" y="784282"/>
                  </a:lnTo>
                  <a:lnTo>
                    <a:pt x="10502" y="795686"/>
                  </a:lnTo>
                  <a:lnTo>
                    <a:pt x="21902" y="803376"/>
                  </a:lnTo>
                  <a:lnTo>
                    <a:pt x="35864" y="806196"/>
                  </a:lnTo>
                  <a:lnTo>
                    <a:pt x="1338783" y="806196"/>
                  </a:lnTo>
                  <a:lnTo>
                    <a:pt x="1352745" y="803376"/>
                  </a:lnTo>
                  <a:lnTo>
                    <a:pt x="1364145" y="795686"/>
                  </a:lnTo>
                  <a:lnTo>
                    <a:pt x="1371830" y="784282"/>
                  </a:lnTo>
                  <a:lnTo>
                    <a:pt x="1374648" y="770318"/>
                  </a:lnTo>
                  <a:lnTo>
                    <a:pt x="1374648" y="35864"/>
                  </a:lnTo>
                  <a:lnTo>
                    <a:pt x="1371830" y="21902"/>
                  </a:lnTo>
                  <a:lnTo>
                    <a:pt x="1364145" y="10502"/>
                  </a:lnTo>
                  <a:lnTo>
                    <a:pt x="1352745" y="2817"/>
                  </a:lnTo>
                  <a:lnTo>
                    <a:pt x="1338783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" name="object 46"/>
          <p:cNvSpPr txBox="1"/>
          <p:nvPr/>
        </p:nvSpPr>
        <p:spPr>
          <a:xfrm>
            <a:off x="1796543" y="4767268"/>
            <a:ext cx="11925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270" algn="ctr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Verifiable Credentials</a:t>
            </a:r>
            <a:r>
              <a:rPr sz="1200" b="1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Profile (VCP)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7" name="object 47"/>
          <p:cNvGrpSpPr/>
          <p:nvPr/>
        </p:nvGrpSpPr>
        <p:grpSpPr>
          <a:xfrm>
            <a:off x="1656588" y="1548383"/>
            <a:ext cx="1481455" cy="870585"/>
            <a:chOff x="1656588" y="1548383"/>
            <a:chExt cx="1481455" cy="870585"/>
          </a:xfrm>
        </p:grpSpPr>
        <p:pic>
          <p:nvPicPr>
            <p:cNvPr id="48" name="object 48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656588" y="1548383"/>
              <a:ext cx="1481327" cy="870203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790700" y="1610867"/>
              <a:ext cx="1217675" cy="792479"/>
            </a:xfrm>
            <a:prstGeom prst="rect">
              <a:avLst/>
            </a:prstGeom>
          </p:spPr>
        </p:pic>
        <p:sp>
          <p:nvSpPr>
            <p:cNvPr id="50" name="object 50"/>
            <p:cNvSpPr/>
            <p:nvPr/>
          </p:nvSpPr>
          <p:spPr>
            <a:xfrm>
              <a:off x="1682496" y="1574288"/>
              <a:ext cx="1374775" cy="763905"/>
            </a:xfrm>
            <a:custGeom>
              <a:avLst/>
              <a:gdLst/>
              <a:ahLst/>
              <a:cxnLst/>
              <a:rect l="l" t="t" r="r" b="b"/>
              <a:pathLst>
                <a:path w="1374775" h="763905">
                  <a:moveTo>
                    <a:pt x="1340675" y="0"/>
                  </a:moveTo>
                  <a:lnTo>
                    <a:pt x="33972" y="0"/>
                  </a:lnTo>
                  <a:lnTo>
                    <a:pt x="20750" y="2670"/>
                  </a:lnTo>
                  <a:lnTo>
                    <a:pt x="9952" y="9952"/>
                  </a:lnTo>
                  <a:lnTo>
                    <a:pt x="2670" y="20750"/>
                  </a:lnTo>
                  <a:lnTo>
                    <a:pt x="0" y="33972"/>
                  </a:lnTo>
                  <a:lnTo>
                    <a:pt x="0" y="729564"/>
                  </a:lnTo>
                  <a:lnTo>
                    <a:pt x="2670" y="742783"/>
                  </a:lnTo>
                  <a:lnTo>
                    <a:pt x="9952" y="753578"/>
                  </a:lnTo>
                  <a:lnTo>
                    <a:pt x="20750" y="760855"/>
                  </a:lnTo>
                  <a:lnTo>
                    <a:pt x="33972" y="763524"/>
                  </a:lnTo>
                  <a:lnTo>
                    <a:pt x="1340675" y="763524"/>
                  </a:lnTo>
                  <a:lnTo>
                    <a:pt x="1353897" y="760855"/>
                  </a:lnTo>
                  <a:lnTo>
                    <a:pt x="1364695" y="753578"/>
                  </a:lnTo>
                  <a:lnTo>
                    <a:pt x="1371977" y="742783"/>
                  </a:lnTo>
                  <a:lnTo>
                    <a:pt x="1374648" y="729564"/>
                  </a:lnTo>
                  <a:lnTo>
                    <a:pt x="1374648" y="33972"/>
                  </a:lnTo>
                  <a:lnTo>
                    <a:pt x="1371977" y="20750"/>
                  </a:lnTo>
                  <a:lnTo>
                    <a:pt x="1364695" y="9952"/>
                  </a:lnTo>
                  <a:lnTo>
                    <a:pt x="1353897" y="2670"/>
                  </a:lnTo>
                  <a:lnTo>
                    <a:pt x="1340675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1" name="object 51"/>
          <p:cNvSpPr txBox="1"/>
          <p:nvPr/>
        </p:nvSpPr>
        <p:spPr>
          <a:xfrm>
            <a:off x="1895758" y="1659621"/>
            <a:ext cx="94741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1905" algn="ctr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Decentralised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Access</a:t>
            </a:r>
            <a:r>
              <a:rPr sz="1200" b="1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Control (DAC)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1654684" y="2404667"/>
            <a:ext cx="1441450" cy="5295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sz="1100" i="1" dirty="0">
                <a:latin typeface="Calibri"/>
                <a:cs typeface="Calibri"/>
              </a:rPr>
              <a:t>Prove</a:t>
            </a:r>
            <a:r>
              <a:rPr sz="1100" i="1" spc="-3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authority</a:t>
            </a:r>
            <a:r>
              <a:rPr sz="1100" i="1" spc="-3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to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access </a:t>
            </a:r>
            <a:r>
              <a:rPr sz="1100" i="1" dirty="0">
                <a:latin typeface="Calibri"/>
                <a:cs typeface="Calibri"/>
              </a:rPr>
              <a:t>sensitive</a:t>
            </a:r>
            <a:r>
              <a:rPr sz="1100" i="1" spc="-4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data,</a:t>
            </a:r>
            <a:r>
              <a:rPr sz="1100" i="1" spc="-3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no </a:t>
            </a:r>
            <a:r>
              <a:rPr sz="1100" i="1" spc="-10" dirty="0">
                <a:latin typeface="Calibri"/>
                <a:cs typeface="Calibri"/>
              </a:rPr>
              <a:t>matter </a:t>
            </a:r>
            <a:r>
              <a:rPr sz="1100" i="1" dirty="0">
                <a:latin typeface="Calibri"/>
                <a:cs typeface="Calibri"/>
              </a:rPr>
              <a:t>where</a:t>
            </a:r>
            <a:r>
              <a:rPr sz="1100" i="1" spc="-2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it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is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located.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617529" y="3914988"/>
            <a:ext cx="1504315" cy="5295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635" algn="ctr">
              <a:lnSpc>
                <a:spcPct val="100000"/>
              </a:lnSpc>
              <a:spcBef>
                <a:spcPts val="100"/>
              </a:spcBef>
            </a:pPr>
            <a:r>
              <a:rPr sz="1100" i="1" dirty="0">
                <a:latin typeface="Calibri"/>
                <a:cs typeface="Calibri"/>
              </a:rPr>
              <a:t>Get</a:t>
            </a:r>
            <a:r>
              <a:rPr sz="1100" i="1" spc="-2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proof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of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identity</a:t>
            </a:r>
            <a:r>
              <a:rPr sz="1100" i="1" spc="-40" dirty="0">
                <a:latin typeface="Calibri"/>
                <a:cs typeface="Calibri"/>
              </a:rPr>
              <a:t> </a:t>
            </a:r>
            <a:r>
              <a:rPr sz="1100" i="1" spc="-25" dirty="0">
                <a:latin typeface="Calibri"/>
                <a:cs typeface="Calibri"/>
              </a:rPr>
              <a:t>and </a:t>
            </a:r>
            <a:r>
              <a:rPr sz="1100" i="1" dirty="0">
                <a:latin typeface="Calibri"/>
                <a:cs typeface="Calibri"/>
              </a:rPr>
              <a:t>role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from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a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trust</a:t>
            </a:r>
            <a:r>
              <a:rPr sz="1100" i="1" spc="-40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authority </a:t>
            </a:r>
            <a:r>
              <a:rPr sz="1100" i="1" dirty="0">
                <a:latin typeface="Calibri"/>
                <a:cs typeface="Calibri"/>
              </a:rPr>
              <a:t>and</a:t>
            </a:r>
            <a:r>
              <a:rPr sz="1100" i="1" spc="-2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use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it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anywhere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1657207" y="5550935"/>
            <a:ext cx="1503680" cy="5295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1905" algn="ctr">
              <a:lnSpc>
                <a:spcPct val="100000"/>
              </a:lnSpc>
              <a:spcBef>
                <a:spcPts val="100"/>
              </a:spcBef>
            </a:pPr>
            <a:r>
              <a:rPr sz="1100" i="1" dirty="0">
                <a:latin typeface="Calibri"/>
                <a:cs typeface="Calibri"/>
              </a:rPr>
              <a:t>Make</a:t>
            </a:r>
            <a:r>
              <a:rPr sz="1100" i="1" spc="-2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all </a:t>
            </a:r>
            <a:r>
              <a:rPr sz="1100" i="1" spc="-10" dirty="0">
                <a:latin typeface="Calibri"/>
                <a:cs typeface="Calibri"/>
              </a:rPr>
              <a:t>credentials tamper-</a:t>
            </a:r>
            <a:r>
              <a:rPr sz="1100" i="1" dirty="0">
                <a:latin typeface="Calibri"/>
                <a:cs typeface="Calibri"/>
              </a:rPr>
              <a:t>proof,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verifiable, </a:t>
            </a:r>
            <a:r>
              <a:rPr sz="1100" i="1" dirty="0">
                <a:latin typeface="Calibri"/>
                <a:cs typeface="Calibri"/>
              </a:rPr>
              <a:t>revokable</a:t>
            </a:r>
            <a:r>
              <a:rPr sz="1100" i="1" spc="-4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&amp;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interoperable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55" name="object 55"/>
          <p:cNvGrpSpPr/>
          <p:nvPr/>
        </p:nvGrpSpPr>
        <p:grpSpPr>
          <a:xfrm>
            <a:off x="9636442" y="1077655"/>
            <a:ext cx="1931035" cy="5135880"/>
            <a:chOff x="9636442" y="1077655"/>
            <a:chExt cx="1931035" cy="5135880"/>
          </a:xfrm>
        </p:grpSpPr>
        <p:sp>
          <p:nvSpPr>
            <p:cNvPr id="56" name="object 56"/>
            <p:cNvSpPr/>
            <p:nvPr/>
          </p:nvSpPr>
          <p:spPr>
            <a:xfrm>
              <a:off x="9650730" y="1091943"/>
              <a:ext cx="1902460" cy="5107305"/>
            </a:xfrm>
            <a:custGeom>
              <a:avLst/>
              <a:gdLst/>
              <a:ahLst/>
              <a:cxnLst/>
              <a:rect l="l" t="t" r="r" b="b"/>
              <a:pathLst>
                <a:path w="1902459" h="5107305">
                  <a:moveTo>
                    <a:pt x="1738515" y="0"/>
                  </a:moveTo>
                  <a:lnTo>
                    <a:pt x="163436" y="0"/>
                  </a:lnTo>
                  <a:lnTo>
                    <a:pt x="119990" y="5838"/>
                  </a:lnTo>
                  <a:lnTo>
                    <a:pt x="80948" y="22314"/>
                  </a:lnTo>
                  <a:lnTo>
                    <a:pt x="47871" y="47871"/>
                  </a:lnTo>
                  <a:lnTo>
                    <a:pt x="22314" y="80948"/>
                  </a:lnTo>
                  <a:lnTo>
                    <a:pt x="5838" y="119990"/>
                  </a:lnTo>
                  <a:lnTo>
                    <a:pt x="0" y="163436"/>
                  </a:lnTo>
                  <a:lnTo>
                    <a:pt x="0" y="4943487"/>
                  </a:lnTo>
                  <a:lnTo>
                    <a:pt x="5838" y="4986938"/>
                  </a:lnTo>
                  <a:lnTo>
                    <a:pt x="22314" y="5025980"/>
                  </a:lnTo>
                  <a:lnTo>
                    <a:pt x="47871" y="5059057"/>
                  </a:lnTo>
                  <a:lnTo>
                    <a:pt x="80948" y="5084611"/>
                  </a:lnTo>
                  <a:lnTo>
                    <a:pt x="119990" y="5101086"/>
                  </a:lnTo>
                  <a:lnTo>
                    <a:pt x="163436" y="5106924"/>
                  </a:lnTo>
                  <a:lnTo>
                    <a:pt x="1738515" y="5106924"/>
                  </a:lnTo>
                  <a:lnTo>
                    <a:pt x="1781961" y="5101086"/>
                  </a:lnTo>
                  <a:lnTo>
                    <a:pt x="1821003" y="5084611"/>
                  </a:lnTo>
                  <a:lnTo>
                    <a:pt x="1854080" y="5059057"/>
                  </a:lnTo>
                  <a:lnTo>
                    <a:pt x="1879637" y="5025980"/>
                  </a:lnTo>
                  <a:lnTo>
                    <a:pt x="1896113" y="4986938"/>
                  </a:lnTo>
                  <a:lnTo>
                    <a:pt x="1901952" y="4943487"/>
                  </a:lnTo>
                  <a:lnTo>
                    <a:pt x="1901952" y="163436"/>
                  </a:lnTo>
                  <a:lnTo>
                    <a:pt x="1896113" y="119990"/>
                  </a:lnTo>
                  <a:lnTo>
                    <a:pt x="1879637" y="80948"/>
                  </a:lnTo>
                  <a:lnTo>
                    <a:pt x="1854080" y="47871"/>
                  </a:lnTo>
                  <a:lnTo>
                    <a:pt x="1821003" y="22314"/>
                  </a:lnTo>
                  <a:lnTo>
                    <a:pt x="1781961" y="5838"/>
                  </a:lnTo>
                  <a:lnTo>
                    <a:pt x="1738515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9650730" y="1091943"/>
              <a:ext cx="1902460" cy="5107305"/>
            </a:xfrm>
            <a:custGeom>
              <a:avLst/>
              <a:gdLst/>
              <a:ahLst/>
              <a:cxnLst/>
              <a:rect l="l" t="t" r="r" b="b"/>
              <a:pathLst>
                <a:path w="1902459" h="5107305">
                  <a:moveTo>
                    <a:pt x="0" y="163436"/>
                  </a:moveTo>
                  <a:lnTo>
                    <a:pt x="5838" y="119990"/>
                  </a:lnTo>
                  <a:lnTo>
                    <a:pt x="22314" y="80948"/>
                  </a:lnTo>
                  <a:lnTo>
                    <a:pt x="47871" y="47871"/>
                  </a:lnTo>
                  <a:lnTo>
                    <a:pt x="80948" y="22314"/>
                  </a:lnTo>
                  <a:lnTo>
                    <a:pt x="119990" y="5838"/>
                  </a:lnTo>
                  <a:lnTo>
                    <a:pt x="163436" y="0"/>
                  </a:lnTo>
                  <a:lnTo>
                    <a:pt x="1738515" y="0"/>
                  </a:lnTo>
                  <a:lnTo>
                    <a:pt x="1781961" y="5838"/>
                  </a:lnTo>
                  <a:lnTo>
                    <a:pt x="1821003" y="22314"/>
                  </a:lnTo>
                  <a:lnTo>
                    <a:pt x="1854080" y="47871"/>
                  </a:lnTo>
                  <a:lnTo>
                    <a:pt x="1879637" y="80948"/>
                  </a:lnTo>
                  <a:lnTo>
                    <a:pt x="1896113" y="119990"/>
                  </a:lnTo>
                  <a:lnTo>
                    <a:pt x="1901952" y="163436"/>
                  </a:lnTo>
                  <a:lnTo>
                    <a:pt x="1901952" y="4943487"/>
                  </a:lnTo>
                  <a:lnTo>
                    <a:pt x="1896113" y="4986938"/>
                  </a:lnTo>
                  <a:lnTo>
                    <a:pt x="1879637" y="5025980"/>
                  </a:lnTo>
                  <a:lnTo>
                    <a:pt x="1854080" y="5059057"/>
                  </a:lnTo>
                  <a:lnTo>
                    <a:pt x="1821003" y="5084611"/>
                  </a:lnTo>
                  <a:lnTo>
                    <a:pt x="1781961" y="5101086"/>
                  </a:lnTo>
                  <a:lnTo>
                    <a:pt x="1738515" y="5106924"/>
                  </a:lnTo>
                  <a:lnTo>
                    <a:pt x="163436" y="5106924"/>
                  </a:lnTo>
                  <a:lnTo>
                    <a:pt x="119990" y="5101086"/>
                  </a:lnTo>
                  <a:lnTo>
                    <a:pt x="80948" y="5084611"/>
                  </a:lnTo>
                  <a:lnTo>
                    <a:pt x="47871" y="5059057"/>
                  </a:lnTo>
                  <a:lnTo>
                    <a:pt x="22314" y="5025980"/>
                  </a:lnTo>
                  <a:lnTo>
                    <a:pt x="5838" y="4986938"/>
                  </a:lnTo>
                  <a:lnTo>
                    <a:pt x="0" y="4943487"/>
                  </a:lnTo>
                  <a:lnTo>
                    <a:pt x="0" y="163436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8" name="object 58"/>
          <p:cNvSpPr txBox="1"/>
          <p:nvPr/>
        </p:nvSpPr>
        <p:spPr>
          <a:xfrm>
            <a:off x="9720888" y="1147636"/>
            <a:ext cx="12934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0" dirty="0">
                <a:latin typeface="Calibri"/>
                <a:cs typeface="Calibri"/>
              </a:rPr>
              <a:t>VALUE</a:t>
            </a:r>
            <a:r>
              <a:rPr sz="1800" b="1" spc="-5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-20" dirty="0">
                <a:latin typeface="Calibri"/>
                <a:cs typeface="Calibri"/>
              </a:rPr>
              <a:t> data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59" name="object 59"/>
          <p:cNvGrpSpPr/>
          <p:nvPr/>
        </p:nvGrpSpPr>
        <p:grpSpPr>
          <a:xfrm>
            <a:off x="9887712" y="1505711"/>
            <a:ext cx="1507490" cy="2478405"/>
            <a:chOff x="9887712" y="1505711"/>
            <a:chExt cx="1507490" cy="2478405"/>
          </a:xfrm>
        </p:grpSpPr>
        <p:pic>
          <p:nvPicPr>
            <p:cNvPr id="60" name="object 60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9913619" y="3014471"/>
              <a:ext cx="1481327" cy="914399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10140696" y="3008375"/>
              <a:ext cx="1062227" cy="975359"/>
            </a:xfrm>
            <a:prstGeom prst="rect">
              <a:avLst/>
            </a:prstGeom>
          </p:spPr>
        </p:pic>
        <p:sp>
          <p:nvSpPr>
            <p:cNvPr id="62" name="object 62"/>
            <p:cNvSpPr/>
            <p:nvPr/>
          </p:nvSpPr>
          <p:spPr>
            <a:xfrm>
              <a:off x="9939527" y="3040374"/>
              <a:ext cx="1374775" cy="807720"/>
            </a:xfrm>
            <a:custGeom>
              <a:avLst/>
              <a:gdLst/>
              <a:ahLst/>
              <a:cxnLst/>
              <a:rect l="l" t="t" r="r" b="b"/>
              <a:pathLst>
                <a:path w="1374775" h="807720">
                  <a:moveTo>
                    <a:pt x="1338707" y="0"/>
                  </a:moveTo>
                  <a:lnTo>
                    <a:pt x="35941" y="0"/>
                  </a:lnTo>
                  <a:lnTo>
                    <a:pt x="21950" y="2824"/>
                  </a:lnTo>
                  <a:lnTo>
                    <a:pt x="10526" y="10526"/>
                  </a:lnTo>
                  <a:lnTo>
                    <a:pt x="2824" y="21950"/>
                  </a:lnTo>
                  <a:lnTo>
                    <a:pt x="0" y="35940"/>
                  </a:lnTo>
                  <a:lnTo>
                    <a:pt x="0" y="771791"/>
                  </a:lnTo>
                  <a:lnTo>
                    <a:pt x="2824" y="785779"/>
                  </a:lnTo>
                  <a:lnTo>
                    <a:pt x="10526" y="797199"/>
                  </a:lnTo>
                  <a:lnTo>
                    <a:pt x="21950" y="804897"/>
                  </a:lnTo>
                  <a:lnTo>
                    <a:pt x="35941" y="807719"/>
                  </a:lnTo>
                  <a:lnTo>
                    <a:pt x="1338707" y="807719"/>
                  </a:lnTo>
                  <a:lnTo>
                    <a:pt x="1352697" y="804897"/>
                  </a:lnTo>
                  <a:lnTo>
                    <a:pt x="1364121" y="797199"/>
                  </a:lnTo>
                  <a:lnTo>
                    <a:pt x="1371823" y="785779"/>
                  </a:lnTo>
                  <a:lnTo>
                    <a:pt x="1374648" y="771791"/>
                  </a:lnTo>
                  <a:lnTo>
                    <a:pt x="1374648" y="35940"/>
                  </a:lnTo>
                  <a:lnTo>
                    <a:pt x="1371823" y="21950"/>
                  </a:lnTo>
                  <a:lnTo>
                    <a:pt x="1364121" y="10526"/>
                  </a:lnTo>
                  <a:lnTo>
                    <a:pt x="1352697" y="2824"/>
                  </a:lnTo>
                  <a:lnTo>
                    <a:pt x="1338707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" name="object 6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9887712" y="1505711"/>
              <a:ext cx="1481327" cy="912875"/>
            </a:xfrm>
            <a:prstGeom prst="rect">
              <a:avLst/>
            </a:prstGeom>
          </p:spPr>
        </p:pic>
        <p:pic>
          <p:nvPicPr>
            <p:cNvPr id="64" name="object 64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10046207" y="1589531"/>
              <a:ext cx="1197862" cy="792479"/>
            </a:xfrm>
            <a:prstGeom prst="rect">
              <a:avLst/>
            </a:prstGeom>
          </p:spPr>
        </p:pic>
        <p:sp>
          <p:nvSpPr>
            <p:cNvPr id="65" name="object 65"/>
            <p:cNvSpPr/>
            <p:nvPr/>
          </p:nvSpPr>
          <p:spPr>
            <a:xfrm>
              <a:off x="9913619" y="1531623"/>
              <a:ext cx="1374775" cy="806450"/>
            </a:xfrm>
            <a:custGeom>
              <a:avLst/>
              <a:gdLst/>
              <a:ahLst/>
              <a:cxnLst/>
              <a:rect l="l" t="t" r="r" b="b"/>
              <a:pathLst>
                <a:path w="1374775" h="806450">
                  <a:moveTo>
                    <a:pt x="1338783" y="0"/>
                  </a:moveTo>
                  <a:lnTo>
                    <a:pt x="35864" y="0"/>
                  </a:lnTo>
                  <a:lnTo>
                    <a:pt x="21902" y="2817"/>
                  </a:lnTo>
                  <a:lnTo>
                    <a:pt x="10502" y="10502"/>
                  </a:lnTo>
                  <a:lnTo>
                    <a:pt x="2817" y="21902"/>
                  </a:lnTo>
                  <a:lnTo>
                    <a:pt x="0" y="35864"/>
                  </a:lnTo>
                  <a:lnTo>
                    <a:pt x="0" y="770331"/>
                  </a:lnTo>
                  <a:lnTo>
                    <a:pt x="2817" y="784287"/>
                  </a:lnTo>
                  <a:lnTo>
                    <a:pt x="10502" y="795688"/>
                  </a:lnTo>
                  <a:lnTo>
                    <a:pt x="21902" y="803376"/>
                  </a:lnTo>
                  <a:lnTo>
                    <a:pt x="35864" y="806196"/>
                  </a:lnTo>
                  <a:lnTo>
                    <a:pt x="1338783" y="806196"/>
                  </a:lnTo>
                  <a:lnTo>
                    <a:pt x="1352745" y="803376"/>
                  </a:lnTo>
                  <a:lnTo>
                    <a:pt x="1364145" y="795688"/>
                  </a:lnTo>
                  <a:lnTo>
                    <a:pt x="1371830" y="784287"/>
                  </a:lnTo>
                  <a:lnTo>
                    <a:pt x="1374648" y="770331"/>
                  </a:lnTo>
                  <a:lnTo>
                    <a:pt x="1374648" y="35864"/>
                  </a:lnTo>
                  <a:lnTo>
                    <a:pt x="1371830" y="21902"/>
                  </a:lnTo>
                  <a:lnTo>
                    <a:pt x="1364145" y="10502"/>
                  </a:lnTo>
                  <a:lnTo>
                    <a:pt x="1352745" y="2817"/>
                  </a:lnTo>
                  <a:lnTo>
                    <a:pt x="1338783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6" name="object 66"/>
          <p:cNvSpPr txBox="1"/>
          <p:nvPr/>
        </p:nvSpPr>
        <p:spPr>
          <a:xfrm>
            <a:off x="10151296" y="1638683"/>
            <a:ext cx="89979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Business</a:t>
            </a:r>
            <a:r>
              <a:rPr sz="1200"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20" dirty="0">
                <a:solidFill>
                  <a:srgbClr val="FFFFFF"/>
                </a:solidFill>
                <a:latin typeface="Calibri"/>
                <a:cs typeface="Calibri"/>
              </a:rPr>
              <a:t>Case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Template (BCT)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67" name="object 67"/>
          <p:cNvGrpSpPr/>
          <p:nvPr/>
        </p:nvGrpSpPr>
        <p:grpSpPr>
          <a:xfrm>
            <a:off x="9913620" y="4596384"/>
            <a:ext cx="1483360" cy="913130"/>
            <a:chOff x="9913620" y="4596384"/>
            <a:chExt cx="1483360" cy="913130"/>
          </a:xfrm>
        </p:grpSpPr>
        <p:pic>
          <p:nvPicPr>
            <p:cNvPr id="68" name="object 6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9913620" y="4596384"/>
              <a:ext cx="1481327" cy="912875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9941052" y="4681728"/>
              <a:ext cx="1455419" cy="792479"/>
            </a:xfrm>
            <a:prstGeom prst="rect">
              <a:avLst/>
            </a:prstGeom>
          </p:spPr>
        </p:pic>
        <p:sp>
          <p:nvSpPr>
            <p:cNvPr id="70" name="object 70"/>
            <p:cNvSpPr/>
            <p:nvPr/>
          </p:nvSpPr>
          <p:spPr>
            <a:xfrm>
              <a:off x="9939528" y="4622294"/>
              <a:ext cx="1374775" cy="806450"/>
            </a:xfrm>
            <a:custGeom>
              <a:avLst/>
              <a:gdLst/>
              <a:ahLst/>
              <a:cxnLst/>
              <a:rect l="l" t="t" r="r" b="b"/>
              <a:pathLst>
                <a:path w="1374775" h="806450">
                  <a:moveTo>
                    <a:pt x="1338783" y="0"/>
                  </a:moveTo>
                  <a:lnTo>
                    <a:pt x="35864" y="0"/>
                  </a:lnTo>
                  <a:lnTo>
                    <a:pt x="21902" y="2817"/>
                  </a:lnTo>
                  <a:lnTo>
                    <a:pt x="10502" y="10502"/>
                  </a:lnTo>
                  <a:lnTo>
                    <a:pt x="2817" y="21902"/>
                  </a:lnTo>
                  <a:lnTo>
                    <a:pt x="0" y="35864"/>
                  </a:lnTo>
                  <a:lnTo>
                    <a:pt x="0" y="770318"/>
                  </a:lnTo>
                  <a:lnTo>
                    <a:pt x="2817" y="784282"/>
                  </a:lnTo>
                  <a:lnTo>
                    <a:pt x="10502" y="795686"/>
                  </a:lnTo>
                  <a:lnTo>
                    <a:pt x="21902" y="803376"/>
                  </a:lnTo>
                  <a:lnTo>
                    <a:pt x="35864" y="806196"/>
                  </a:lnTo>
                  <a:lnTo>
                    <a:pt x="1338783" y="806196"/>
                  </a:lnTo>
                  <a:lnTo>
                    <a:pt x="1352745" y="803376"/>
                  </a:lnTo>
                  <a:lnTo>
                    <a:pt x="1364145" y="795686"/>
                  </a:lnTo>
                  <a:lnTo>
                    <a:pt x="1371830" y="784282"/>
                  </a:lnTo>
                  <a:lnTo>
                    <a:pt x="1374648" y="770318"/>
                  </a:lnTo>
                  <a:lnTo>
                    <a:pt x="1374648" y="35864"/>
                  </a:lnTo>
                  <a:lnTo>
                    <a:pt x="1371830" y="21902"/>
                  </a:lnTo>
                  <a:lnTo>
                    <a:pt x="1364145" y="10502"/>
                  </a:lnTo>
                  <a:lnTo>
                    <a:pt x="1352745" y="2817"/>
                  </a:lnTo>
                  <a:lnTo>
                    <a:pt x="1338783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1" name="object 71"/>
          <p:cNvSpPr txBox="1"/>
          <p:nvPr/>
        </p:nvSpPr>
        <p:spPr>
          <a:xfrm>
            <a:off x="10046527" y="4729725"/>
            <a:ext cx="116078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Value</a:t>
            </a:r>
            <a:r>
              <a:rPr sz="1200" b="1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Assessment Framework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(VAF)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9961412" y="2395072"/>
            <a:ext cx="1329690" cy="5295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5080" indent="1905" algn="ctr">
              <a:lnSpc>
                <a:spcPct val="100000"/>
              </a:lnSpc>
              <a:spcBef>
                <a:spcPts val="105"/>
              </a:spcBef>
            </a:pPr>
            <a:r>
              <a:rPr sz="1100" i="1" spc="-10" dirty="0">
                <a:latin typeface="Calibri"/>
                <a:cs typeface="Calibri"/>
              </a:rPr>
              <a:t>Individual</a:t>
            </a:r>
            <a:r>
              <a:rPr sz="1100" i="1" spc="35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organisation </a:t>
            </a:r>
            <a:r>
              <a:rPr sz="1100" i="1" dirty="0">
                <a:latin typeface="Calibri"/>
                <a:cs typeface="Calibri"/>
              </a:rPr>
              <a:t>business</a:t>
            </a:r>
            <a:r>
              <a:rPr sz="1100" i="1" spc="-4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case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for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spc="-20" dirty="0">
                <a:latin typeface="Calibri"/>
                <a:cs typeface="Calibri"/>
              </a:rPr>
              <a:t>UNTP </a:t>
            </a:r>
            <a:r>
              <a:rPr sz="1100" i="1" spc="-10" dirty="0">
                <a:latin typeface="Calibri"/>
                <a:cs typeface="Calibri"/>
              </a:rPr>
              <a:t>implementation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10094048" y="3056566"/>
            <a:ext cx="1064895" cy="13335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4465" marR="153670" algn="ctr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Community Activation Program </a:t>
            </a:r>
            <a:r>
              <a:rPr sz="1200" b="1" spc="-20" dirty="0">
                <a:solidFill>
                  <a:srgbClr val="FFFFFF"/>
                </a:solidFill>
                <a:latin typeface="Calibri"/>
                <a:cs typeface="Calibri"/>
              </a:rPr>
              <a:t>(CAP)</a:t>
            </a:r>
            <a:endParaRPr sz="1200">
              <a:latin typeface="Calibri"/>
              <a:cs typeface="Calibri"/>
            </a:endParaRPr>
          </a:p>
          <a:p>
            <a:pPr marL="12065" marR="5080" algn="ctr">
              <a:lnSpc>
                <a:spcPct val="100000"/>
              </a:lnSpc>
              <a:spcBef>
                <a:spcPts val="575"/>
              </a:spcBef>
            </a:pPr>
            <a:r>
              <a:rPr sz="1100" i="1" dirty="0">
                <a:latin typeface="Calibri"/>
                <a:cs typeface="Calibri"/>
              </a:rPr>
              <a:t>A</a:t>
            </a:r>
            <a:r>
              <a:rPr sz="1100" i="1" spc="-2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community</a:t>
            </a:r>
            <a:r>
              <a:rPr sz="1100" i="1" spc="-40" dirty="0">
                <a:latin typeface="Calibri"/>
                <a:cs typeface="Calibri"/>
              </a:rPr>
              <a:t> </a:t>
            </a:r>
            <a:r>
              <a:rPr sz="1100" i="1" spc="-20" dirty="0">
                <a:latin typeface="Calibri"/>
                <a:cs typeface="Calibri"/>
              </a:rPr>
              <a:t>level </a:t>
            </a:r>
            <a:r>
              <a:rPr sz="1100" i="1" dirty="0">
                <a:latin typeface="Calibri"/>
                <a:cs typeface="Calibri"/>
              </a:rPr>
              <a:t>business</a:t>
            </a:r>
            <a:r>
              <a:rPr sz="1100" i="1" spc="-4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case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25" dirty="0">
                <a:latin typeface="Calibri"/>
                <a:cs typeface="Calibri"/>
              </a:rPr>
              <a:t>for </a:t>
            </a:r>
            <a:r>
              <a:rPr sz="1100" i="1" dirty="0">
                <a:latin typeface="Calibri"/>
                <a:cs typeface="Calibri"/>
              </a:rPr>
              <a:t>collective</a:t>
            </a:r>
            <a:r>
              <a:rPr sz="1100" i="1" spc="-40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action.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9930987" y="5509653"/>
            <a:ext cx="1391920" cy="5295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  <a:spcBef>
                <a:spcPts val="100"/>
              </a:spcBef>
            </a:pPr>
            <a:r>
              <a:rPr sz="1100" i="1" dirty="0">
                <a:latin typeface="Calibri"/>
                <a:cs typeface="Calibri"/>
              </a:rPr>
              <a:t>Ongoing</a:t>
            </a:r>
            <a:r>
              <a:rPr sz="1100" i="1" spc="-50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post- implementation </a:t>
            </a:r>
            <a:r>
              <a:rPr sz="1100" i="1" dirty="0">
                <a:latin typeface="Calibri"/>
                <a:cs typeface="Calibri"/>
              </a:rPr>
              <a:t>reporting</a:t>
            </a:r>
            <a:r>
              <a:rPr sz="1100" i="1" spc="-4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to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track</a:t>
            </a:r>
            <a:r>
              <a:rPr sz="1100" i="1" spc="-20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value.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75" name="object 75"/>
          <p:cNvGrpSpPr/>
          <p:nvPr/>
        </p:nvGrpSpPr>
        <p:grpSpPr>
          <a:xfrm>
            <a:off x="3596830" y="1097466"/>
            <a:ext cx="5806440" cy="1517650"/>
            <a:chOff x="3596830" y="1097466"/>
            <a:chExt cx="5806440" cy="1517650"/>
          </a:xfrm>
        </p:grpSpPr>
        <p:sp>
          <p:nvSpPr>
            <p:cNvPr id="76" name="object 76"/>
            <p:cNvSpPr/>
            <p:nvPr/>
          </p:nvSpPr>
          <p:spPr>
            <a:xfrm>
              <a:off x="3611117" y="1111754"/>
              <a:ext cx="5777865" cy="1489075"/>
            </a:xfrm>
            <a:custGeom>
              <a:avLst/>
              <a:gdLst/>
              <a:ahLst/>
              <a:cxnLst/>
              <a:rect l="l" t="t" r="r" b="b"/>
              <a:pathLst>
                <a:path w="5777865" h="1489075">
                  <a:moveTo>
                    <a:pt x="5634812" y="0"/>
                  </a:moveTo>
                  <a:lnTo>
                    <a:pt x="142671" y="0"/>
                  </a:lnTo>
                  <a:lnTo>
                    <a:pt x="97578" y="7273"/>
                  </a:lnTo>
                  <a:lnTo>
                    <a:pt x="58413" y="27528"/>
                  </a:lnTo>
                  <a:lnTo>
                    <a:pt x="27528" y="58413"/>
                  </a:lnTo>
                  <a:lnTo>
                    <a:pt x="7273" y="97578"/>
                  </a:lnTo>
                  <a:lnTo>
                    <a:pt x="0" y="142671"/>
                  </a:lnTo>
                  <a:lnTo>
                    <a:pt x="0" y="1346288"/>
                  </a:lnTo>
                  <a:lnTo>
                    <a:pt x="7273" y="1391381"/>
                  </a:lnTo>
                  <a:lnTo>
                    <a:pt x="27528" y="1430542"/>
                  </a:lnTo>
                  <a:lnTo>
                    <a:pt x="58413" y="1461423"/>
                  </a:lnTo>
                  <a:lnTo>
                    <a:pt x="97578" y="1481675"/>
                  </a:lnTo>
                  <a:lnTo>
                    <a:pt x="142671" y="1488947"/>
                  </a:lnTo>
                  <a:lnTo>
                    <a:pt x="5634812" y="1488947"/>
                  </a:lnTo>
                  <a:lnTo>
                    <a:pt x="5679905" y="1481675"/>
                  </a:lnTo>
                  <a:lnTo>
                    <a:pt x="5719070" y="1461423"/>
                  </a:lnTo>
                  <a:lnTo>
                    <a:pt x="5749955" y="1430542"/>
                  </a:lnTo>
                  <a:lnTo>
                    <a:pt x="5770210" y="1391381"/>
                  </a:lnTo>
                  <a:lnTo>
                    <a:pt x="5777484" y="1346288"/>
                  </a:lnTo>
                  <a:lnTo>
                    <a:pt x="5777484" y="142671"/>
                  </a:lnTo>
                  <a:lnTo>
                    <a:pt x="5770210" y="97578"/>
                  </a:lnTo>
                  <a:lnTo>
                    <a:pt x="5749955" y="58413"/>
                  </a:lnTo>
                  <a:lnTo>
                    <a:pt x="5719070" y="27528"/>
                  </a:lnTo>
                  <a:lnTo>
                    <a:pt x="5679905" y="7273"/>
                  </a:lnTo>
                  <a:lnTo>
                    <a:pt x="5634812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3611117" y="1111754"/>
              <a:ext cx="5777865" cy="1489075"/>
            </a:xfrm>
            <a:custGeom>
              <a:avLst/>
              <a:gdLst/>
              <a:ahLst/>
              <a:cxnLst/>
              <a:rect l="l" t="t" r="r" b="b"/>
              <a:pathLst>
                <a:path w="5777865" h="1489075">
                  <a:moveTo>
                    <a:pt x="0" y="142671"/>
                  </a:moveTo>
                  <a:lnTo>
                    <a:pt x="7273" y="97578"/>
                  </a:lnTo>
                  <a:lnTo>
                    <a:pt x="27528" y="58413"/>
                  </a:lnTo>
                  <a:lnTo>
                    <a:pt x="58413" y="27528"/>
                  </a:lnTo>
                  <a:lnTo>
                    <a:pt x="97578" y="7273"/>
                  </a:lnTo>
                  <a:lnTo>
                    <a:pt x="142671" y="0"/>
                  </a:lnTo>
                  <a:lnTo>
                    <a:pt x="5634812" y="0"/>
                  </a:lnTo>
                  <a:lnTo>
                    <a:pt x="5679905" y="7273"/>
                  </a:lnTo>
                  <a:lnTo>
                    <a:pt x="5719070" y="27528"/>
                  </a:lnTo>
                  <a:lnTo>
                    <a:pt x="5749955" y="58413"/>
                  </a:lnTo>
                  <a:lnTo>
                    <a:pt x="5770210" y="97578"/>
                  </a:lnTo>
                  <a:lnTo>
                    <a:pt x="5777484" y="142671"/>
                  </a:lnTo>
                  <a:lnTo>
                    <a:pt x="5777484" y="1346288"/>
                  </a:lnTo>
                  <a:lnTo>
                    <a:pt x="5770210" y="1391381"/>
                  </a:lnTo>
                  <a:lnTo>
                    <a:pt x="5749955" y="1430542"/>
                  </a:lnTo>
                  <a:lnTo>
                    <a:pt x="5719070" y="1461423"/>
                  </a:lnTo>
                  <a:lnTo>
                    <a:pt x="5679905" y="1481675"/>
                  </a:lnTo>
                  <a:lnTo>
                    <a:pt x="5634812" y="1488947"/>
                  </a:lnTo>
                  <a:lnTo>
                    <a:pt x="142671" y="1488947"/>
                  </a:lnTo>
                  <a:lnTo>
                    <a:pt x="97578" y="1481675"/>
                  </a:lnTo>
                  <a:lnTo>
                    <a:pt x="58413" y="1461423"/>
                  </a:lnTo>
                  <a:lnTo>
                    <a:pt x="27528" y="1430542"/>
                  </a:lnTo>
                  <a:lnTo>
                    <a:pt x="7273" y="1391381"/>
                  </a:lnTo>
                  <a:lnTo>
                    <a:pt x="0" y="1346288"/>
                  </a:lnTo>
                  <a:lnTo>
                    <a:pt x="0" y="142671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8" name="object 78"/>
          <p:cNvSpPr txBox="1"/>
          <p:nvPr/>
        </p:nvSpPr>
        <p:spPr>
          <a:xfrm>
            <a:off x="1502425" y="1167434"/>
            <a:ext cx="339915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85670" algn="l"/>
              </a:tabLst>
            </a:pPr>
            <a:r>
              <a:rPr sz="1800" b="1" dirty="0">
                <a:latin typeface="Calibri"/>
                <a:cs typeface="Calibri"/>
              </a:rPr>
              <a:t>SECURE</a:t>
            </a:r>
            <a:r>
              <a:rPr sz="1800" b="1" spc="-4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spc="-20" dirty="0">
                <a:latin typeface="Calibri"/>
                <a:cs typeface="Calibri"/>
              </a:rPr>
              <a:t>data</a:t>
            </a:r>
            <a:r>
              <a:rPr sz="1400" dirty="0">
                <a:latin typeface="Calibri"/>
                <a:cs typeface="Calibri"/>
              </a:rPr>
              <a:t>	</a:t>
            </a:r>
            <a:r>
              <a:rPr sz="2700" b="1" baseline="1543" dirty="0">
                <a:latin typeface="Calibri"/>
                <a:cs typeface="Calibri"/>
              </a:rPr>
              <a:t>FIND</a:t>
            </a:r>
            <a:r>
              <a:rPr sz="2700" b="1" spc="-52" baseline="1543" dirty="0">
                <a:latin typeface="Calibri"/>
                <a:cs typeface="Calibri"/>
              </a:rPr>
              <a:t> </a:t>
            </a:r>
            <a:r>
              <a:rPr sz="2400" baseline="1736" dirty="0">
                <a:latin typeface="Calibri"/>
                <a:cs typeface="Calibri"/>
              </a:rPr>
              <a:t>the</a:t>
            </a:r>
            <a:r>
              <a:rPr sz="2400" spc="-15" baseline="1736" dirty="0">
                <a:latin typeface="Calibri"/>
                <a:cs typeface="Calibri"/>
              </a:rPr>
              <a:t> </a:t>
            </a:r>
            <a:r>
              <a:rPr sz="2400" spc="-30" baseline="1736" dirty="0">
                <a:latin typeface="Calibri"/>
                <a:cs typeface="Calibri"/>
              </a:rPr>
              <a:t>data</a:t>
            </a:r>
            <a:endParaRPr sz="2400" baseline="1736">
              <a:latin typeface="Calibri"/>
              <a:cs typeface="Calibri"/>
            </a:endParaRPr>
          </a:p>
        </p:txBody>
      </p:sp>
      <p:grpSp>
        <p:nvGrpSpPr>
          <p:cNvPr id="79" name="object 79"/>
          <p:cNvGrpSpPr/>
          <p:nvPr/>
        </p:nvGrpSpPr>
        <p:grpSpPr>
          <a:xfrm>
            <a:off x="6121908" y="1261872"/>
            <a:ext cx="2948940" cy="1009015"/>
            <a:chOff x="6121908" y="1261872"/>
            <a:chExt cx="2948940" cy="1009015"/>
          </a:xfrm>
        </p:grpSpPr>
        <p:pic>
          <p:nvPicPr>
            <p:cNvPr id="80" name="object 80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6121908" y="1478280"/>
              <a:ext cx="845819" cy="761999"/>
            </a:xfrm>
            <a:prstGeom prst="rect">
              <a:avLst/>
            </a:prstGeom>
          </p:spPr>
        </p:pic>
        <p:pic>
          <p:nvPicPr>
            <p:cNvPr id="81" name="object 81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6286957" y="1762544"/>
              <a:ext cx="525856" cy="314020"/>
            </a:xfrm>
            <a:prstGeom prst="rect">
              <a:avLst/>
            </a:prstGeom>
          </p:spPr>
        </p:pic>
        <p:pic>
          <p:nvPicPr>
            <p:cNvPr id="82" name="object 82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8622792" y="1261872"/>
              <a:ext cx="448055" cy="310895"/>
            </a:xfrm>
            <a:prstGeom prst="rect">
              <a:avLst/>
            </a:prstGeom>
          </p:spPr>
        </p:pic>
        <p:pic>
          <p:nvPicPr>
            <p:cNvPr id="83" name="object 83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8208264" y="1269492"/>
              <a:ext cx="417575" cy="321563"/>
            </a:xfrm>
            <a:prstGeom prst="rect">
              <a:avLst/>
            </a:prstGeom>
          </p:spPr>
        </p:pic>
        <p:pic>
          <p:nvPicPr>
            <p:cNvPr id="84" name="object 84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8282941" y="1921763"/>
              <a:ext cx="342899" cy="348995"/>
            </a:xfrm>
            <a:prstGeom prst="rect">
              <a:avLst/>
            </a:prstGeom>
          </p:spPr>
        </p:pic>
      </p:grpSp>
      <p:sp>
        <p:nvSpPr>
          <p:cNvPr id="85" name="object 85"/>
          <p:cNvSpPr txBox="1"/>
          <p:nvPr/>
        </p:nvSpPr>
        <p:spPr>
          <a:xfrm>
            <a:off x="8332241" y="2297207"/>
            <a:ext cx="83820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latin typeface="Calibri"/>
                <a:cs typeface="Calibri"/>
              </a:rPr>
              <a:t>Machines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86" name="object 86"/>
          <p:cNvGrpSpPr/>
          <p:nvPr/>
        </p:nvGrpSpPr>
        <p:grpSpPr>
          <a:xfrm>
            <a:off x="6820944" y="1842997"/>
            <a:ext cx="1477645" cy="267970"/>
            <a:chOff x="6820944" y="1842997"/>
            <a:chExt cx="1477645" cy="267970"/>
          </a:xfrm>
        </p:grpSpPr>
        <p:sp>
          <p:nvSpPr>
            <p:cNvPr id="87" name="object 87"/>
            <p:cNvSpPr/>
            <p:nvPr/>
          </p:nvSpPr>
          <p:spPr>
            <a:xfrm>
              <a:off x="6835238" y="1907284"/>
              <a:ext cx="1449070" cy="189230"/>
            </a:xfrm>
            <a:custGeom>
              <a:avLst/>
              <a:gdLst/>
              <a:ahLst/>
              <a:cxnLst/>
              <a:rect l="l" t="t" r="r" b="b"/>
              <a:pathLst>
                <a:path w="1449070" h="189230">
                  <a:moveTo>
                    <a:pt x="1448498" y="189128"/>
                  </a:moveTo>
                  <a:lnTo>
                    <a:pt x="1087551" y="189128"/>
                  </a:lnTo>
                  <a:lnTo>
                    <a:pt x="1087551" y="0"/>
                  </a:ln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6835232" y="1857284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30">
                  <a:moveTo>
                    <a:pt x="85725" y="100012"/>
                  </a:moveTo>
                  <a:lnTo>
                    <a:pt x="0" y="49999"/>
                  </a:lnTo>
                  <a:lnTo>
                    <a:pt x="85725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9" name="object 89"/>
          <p:cNvSpPr txBox="1"/>
          <p:nvPr/>
        </p:nvSpPr>
        <p:spPr>
          <a:xfrm>
            <a:off x="7014109" y="1344358"/>
            <a:ext cx="85280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Scan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barcode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7014109" y="1527238"/>
            <a:ext cx="9017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on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the</a:t>
            </a:r>
            <a:r>
              <a:rPr sz="1200" spc="-3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box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-25" dirty="0">
                <a:latin typeface="Calibri"/>
                <a:cs typeface="Calibri"/>
              </a:rPr>
              <a:t>or </a:t>
            </a:r>
            <a:r>
              <a:rPr sz="1200" dirty="0">
                <a:latin typeface="Calibri"/>
                <a:cs typeface="Calibri"/>
              </a:rPr>
              <a:t>the</a:t>
            </a:r>
            <a:r>
              <a:rPr sz="1200" spc="-10" dirty="0">
                <a:latin typeface="Calibri"/>
                <a:cs typeface="Calibri"/>
              </a:rPr>
              <a:t> document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91" name="object 91"/>
          <p:cNvGrpSpPr/>
          <p:nvPr/>
        </p:nvGrpSpPr>
        <p:grpSpPr>
          <a:xfrm>
            <a:off x="4061459" y="1517903"/>
            <a:ext cx="4163060" cy="1770380"/>
            <a:chOff x="4061459" y="1517903"/>
            <a:chExt cx="4163060" cy="1770380"/>
          </a:xfrm>
        </p:grpSpPr>
        <p:sp>
          <p:nvSpPr>
            <p:cNvPr id="92" name="object 92"/>
            <p:cNvSpPr/>
            <p:nvPr/>
          </p:nvSpPr>
          <p:spPr>
            <a:xfrm>
              <a:off x="5437720" y="1925793"/>
              <a:ext cx="858519" cy="6985"/>
            </a:xfrm>
            <a:custGeom>
              <a:avLst/>
              <a:gdLst/>
              <a:ahLst/>
              <a:cxnLst/>
              <a:rect l="l" t="t" r="r" b="b"/>
              <a:pathLst>
                <a:path w="858520" h="6985">
                  <a:moveTo>
                    <a:pt x="857986" y="6680"/>
                  </a:moveTo>
                  <a:lnTo>
                    <a:pt x="0" y="0"/>
                  </a:lnTo>
                </a:path>
              </a:pathLst>
            </a:custGeom>
            <a:ln w="285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5437725" y="1876459"/>
              <a:ext cx="86360" cy="100330"/>
            </a:xfrm>
            <a:custGeom>
              <a:avLst/>
              <a:gdLst/>
              <a:ahLst/>
              <a:cxnLst/>
              <a:rect l="l" t="t" r="r" b="b"/>
              <a:pathLst>
                <a:path w="86360" h="100330">
                  <a:moveTo>
                    <a:pt x="85331" y="100012"/>
                  </a:moveTo>
                  <a:lnTo>
                    <a:pt x="0" y="49339"/>
                  </a:lnTo>
                  <a:lnTo>
                    <a:pt x="86118" y="0"/>
                  </a:lnTo>
                </a:path>
              </a:pathLst>
            </a:custGeom>
            <a:ln w="285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4748021" y="2308097"/>
              <a:ext cx="3411854" cy="965835"/>
            </a:xfrm>
            <a:custGeom>
              <a:avLst/>
              <a:gdLst/>
              <a:ahLst/>
              <a:cxnLst/>
              <a:rect l="l" t="t" r="r" b="b"/>
              <a:pathLst>
                <a:path w="3411854" h="965835">
                  <a:moveTo>
                    <a:pt x="0" y="0"/>
                  </a:moveTo>
                  <a:lnTo>
                    <a:pt x="0" y="726046"/>
                  </a:lnTo>
                  <a:lnTo>
                    <a:pt x="3411702" y="726046"/>
                  </a:lnTo>
                  <a:lnTo>
                    <a:pt x="3411702" y="965314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8109718" y="3187683"/>
              <a:ext cx="100330" cy="85725"/>
            </a:xfrm>
            <a:custGeom>
              <a:avLst/>
              <a:gdLst/>
              <a:ahLst/>
              <a:cxnLst/>
              <a:rect l="l" t="t" r="r" b="b"/>
              <a:pathLst>
                <a:path w="100329" h="85725">
                  <a:moveTo>
                    <a:pt x="0" y="0"/>
                  </a:moveTo>
                  <a:lnTo>
                    <a:pt x="50012" y="85725"/>
                  </a:lnTo>
                  <a:lnTo>
                    <a:pt x="100012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6" name="object 96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4061459" y="1517903"/>
              <a:ext cx="1427987" cy="870203"/>
            </a:xfrm>
            <a:prstGeom prst="rect">
              <a:avLst/>
            </a:prstGeom>
          </p:spPr>
        </p:pic>
        <p:pic>
          <p:nvPicPr>
            <p:cNvPr id="97" name="object 97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4093463" y="1656587"/>
              <a:ext cx="1362455" cy="653795"/>
            </a:xfrm>
            <a:prstGeom prst="rect">
              <a:avLst/>
            </a:prstGeom>
          </p:spPr>
        </p:pic>
        <p:sp>
          <p:nvSpPr>
            <p:cNvPr id="98" name="object 98"/>
            <p:cNvSpPr/>
            <p:nvPr/>
          </p:nvSpPr>
          <p:spPr>
            <a:xfrm>
              <a:off x="4087367" y="1543808"/>
              <a:ext cx="1321435" cy="763905"/>
            </a:xfrm>
            <a:custGeom>
              <a:avLst/>
              <a:gdLst/>
              <a:ahLst/>
              <a:cxnLst/>
              <a:rect l="l" t="t" r="r" b="b"/>
              <a:pathLst>
                <a:path w="1321435" h="763905">
                  <a:moveTo>
                    <a:pt x="1287335" y="0"/>
                  </a:moveTo>
                  <a:lnTo>
                    <a:pt x="33972" y="0"/>
                  </a:lnTo>
                  <a:lnTo>
                    <a:pt x="20750" y="2670"/>
                  </a:lnTo>
                  <a:lnTo>
                    <a:pt x="9952" y="9952"/>
                  </a:lnTo>
                  <a:lnTo>
                    <a:pt x="2670" y="20750"/>
                  </a:lnTo>
                  <a:lnTo>
                    <a:pt x="0" y="33972"/>
                  </a:lnTo>
                  <a:lnTo>
                    <a:pt x="0" y="729564"/>
                  </a:lnTo>
                  <a:lnTo>
                    <a:pt x="2670" y="742783"/>
                  </a:lnTo>
                  <a:lnTo>
                    <a:pt x="9952" y="753578"/>
                  </a:lnTo>
                  <a:lnTo>
                    <a:pt x="20750" y="760855"/>
                  </a:lnTo>
                  <a:lnTo>
                    <a:pt x="33972" y="763524"/>
                  </a:lnTo>
                  <a:lnTo>
                    <a:pt x="1287335" y="763524"/>
                  </a:lnTo>
                  <a:lnTo>
                    <a:pt x="1300557" y="760855"/>
                  </a:lnTo>
                  <a:lnTo>
                    <a:pt x="1311355" y="753578"/>
                  </a:lnTo>
                  <a:lnTo>
                    <a:pt x="1318637" y="742783"/>
                  </a:lnTo>
                  <a:lnTo>
                    <a:pt x="1321308" y="729564"/>
                  </a:lnTo>
                  <a:lnTo>
                    <a:pt x="1321308" y="33972"/>
                  </a:lnTo>
                  <a:lnTo>
                    <a:pt x="1318637" y="20750"/>
                  </a:lnTo>
                  <a:lnTo>
                    <a:pt x="1311355" y="9952"/>
                  </a:lnTo>
                  <a:lnTo>
                    <a:pt x="1300557" y="2670"/>
                  </a:lnTo>
                  <a:lnTo>
                    <a:pt x="1287335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9" name="object 99"/>
          <p:cNvSpPr txBox="1"/>
          <p:nvPr/>
        </p:nvSpPr>
        <p:spPr>
          <a:xfrm>
            <a:off x="4198505" y="1705419"/>
            <a:ext cx="1097915" cy="4197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1430"/>
              </a:lnSpc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Identity</a:t>
            </a:r>
            <a:r>
              <a:rPr sz="1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Resolver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ts val="1670"/>
              </a:lnSpc>
            </a:pP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(IDR)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100" name="object 100"/>
          <p:cNvGrpSpPr/>
          <p:nvPr/>
        </p:nvGrpSpPr>
        <p:grpSpPr>
          <a:xfrm>
            <a:off x="3596830" y="1417510"/>
            <a:ext cx="5806440" cy="4839970"/>
            <a:chOff x="3596830" y="1417510"/>
            <a:chExt cx="5806440" cy="4839970"/>
          </a:xfrm>
        </p:grpSpPr>
        <p:pic>
          <p:nvPicPr>
            <p:cNvPr id="101" name="object 101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5219700" y="2077211"/>
              <a:ext cx="509015" cy="428243"/>
            </a:xfrm>
            <a:prstGeom prst="rect">
              <a:avLst/>
            </a:prstGeom>
          </p:spPr>
        </p:pic>
        <p:sp>
          <p:nvSpPr>
            <p:cNvPr id="102" name="object 102"/>
            <p:cNvSpPr/>
            <p:nvPr/>
          </p:nvSpPr>
          <p:spPr>
            <a:xfrm>
              <a:off x="6835240" y="1431797"/>
              <a:ext cx="1375410" cy="476884"/>
            </a:xfrm>
            <a:custGeom>
              <a:avLst/>
              <a:gdLst/>
              <a:ahLst/>
              <a:cxnLst/>
              <a:rect l="l" t="t" r="r" b="b"/>
              <a:pathLst>
                <a:path w="1375409" h="476885">
                  <a:moveTo>
                    <a:pt x="1375282" y="0"/>
                  </a:moveTo>
                  <a:lnTo>
                    <a:pt x="1086345" y="0"/>
                  </a:lnTo>
                  <a:lnTo>
                    <a:pt x="1086345" y="476529"/>
                  </a:lnTo>
                  <a:lnTo>
                    <a:pt x="0" y="476529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6835232" y="1858310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30">
                  <a:moveTo>
                    <a:pt x="85725" y="0"/>
                  </a:moveTo>
                  <a:lnTo>
                    <a:pt x="0" y="50012"/>
                  </a:lnTo>
                  <a:lnTo>
                    <a:pt x="85725" y="100012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4748021" y="2308099"/>
              <a:ext cx="1689100" cy="962025"/>
            </a:xfrm>
            <a:custGeom>
              <a:avLst/>
              <a:gdLst/>
              <a:ahLst/>
              <a:cxnLst/>
              <a:rect l="l" t="t" r="r" b="b"/>
              <a:pathLst>
                <a:path w="1689100" h="962025">
                  <a:moveTo>
                    <a:pt x="0" y="0"/>
                  </a:moveTo>
                  <a:lnTo>
                    <a:pt x="0" y="724179"/>
                  </a:lnTo>
                  <a:lnTo>
                    <a:pt x="1688731" y="724179"/>
                  </a:lnTo>
                  <a:lnTo>
                    <a:pt x="1688731" y="961580"/>
                  </a:lnTo>
                </a:path>
              </a:pathLst>
            </a:custGeom>
            <a:ln w="285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6386738" y="3183961"/>
              <a:ext cx="100330" cy="85725"/>
            </a:xfrm>
            <a:custGeom>
              <a:avLst/>
              <a:gdLst/>
              <a:ahLst/>
              <a:cxnLst/>
              <a:rect l="l" t="t" r="r" b="b"/>
              <a:pathLst>
                <a:path w="100329" h="85725">
                  <a:moveTo>
                    <a:pt x="0" y="0"/>
                  </a:moveTo>
                  <a:lnTo>
                    <a:pt x="50012" y="85725"/>
                  </a:lnTo>
                  <a:lnTo>
                    <a:pt x="100012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4746492" y="2308096"/>
              <a:ext cx="3175" cy="974725"/>
            </a:xfrm>
            <a:custGeom>
              <a:avLst/>
              <a:gdLst/>
              <a:ahLst/>
              <a:cxnLst/>
              <a:rect l="l" t="t" r="r" b="b"/>
              <a:pathLst>
                <a:path w="3175" h="974725">
                  <a:moveTo>
                    <a:pt x="2666" y="0"/>
                  </a:moveTo>
                  <a:lnTo>
                    <a:pt x="2666" y="501294"/>
                  </a:lnTo>
                  <a:lnTo>
                    <a:pt x="0" y="501294"/>
                  </a:lnTo>
                  <a:lnTo>
                    <a:pt x="0" y="974293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4696496" y="3196671"/>
              <a:ext cx="100330" cy="85725"/>
            </a:xfrm>
            <a:custGeom>
              <a:avLst/>
              <a:gdLst/>
              <a:ahLst/>
              <a:cxnLst/>
              <a:rect l="l" t="t" r="r" b="b"/>
              <a:pathLst>
                <a:path w="100329" h="85725">
                  <a:moveTo>
                    <a:pt x="100012" y="0"/>
                  </a:moveTo>
                  <a:lnTo>
                    <a:pt x="49999" y="85725"/>
                  </a:ln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3611117" y="4652014"/>
              <a:ext cx="5777865" cy="1591310"/>
            </a:xfrm>
            <a:custGeom>
              <a:avLst/>
              <a:gdLst/>
              <a:ahLst/>
              <a:cxnLst/>
              <a:rect l="l" t="t" r="r" b="b"/>
              <a:pathLst>
                <a:path w="5777865" h="1591310">
                  <a:moveTo>
                    <a:pt x="5625033" y="0"/>
                  </a:moveTo>
                  <a:lnTo>
                    <a:pt x="152450" y="0"/>
                  </a:lnTo>
                  <a:lnTo>
                    <a:pt x="104267" y="7771"/>
                  </a:lnTo>
                  <a:lnTo>
                    <a:pt x="62418" y="29412"/>
                  </a:lnTo>
                  <a:lnTo>
                    <a:pt x="29416" y="62413"/>
                  </a:lnTo>
                  <a:lnTo>
                    <a:pt x="7772" y="104262"/>
                  </a:lnTo>
                  <a:lnTo>
                    <a:pt x="0" y="152450"/>
                  </a:lnTo>
                  <a:lnTo>
                    <a:pt x="0" y="1438592"/>
                  </a:lnTo>
                  <a:lnTo>
                    <a:pt x="7772" y="1486781"/>
                  </a:lnTo>
                  <a:lnTo>
                    <a:pt x="29416" y="1528634"/>
                  </a:lnTo>
                  <a:lnTo>
                    <a:pt x="62418" y="1561638"/>
                  </a:lnTo>
                  <a:lnTo>
                    <a:pt x="104267" y="1583283"/>
                  </a:lnTo>
                  <a:lnTo>
                    <a:pt x="152450" y="1591056"/>
                  </a:lnTo>
                  <a:lnTo>
                    <a:pt x="5625033" y="1591056"/>
                  </a:lnTo>
                  <a:lnTo>
                    <a:pt x="5673221" y="1583283"/>
                  </a:lnTo>
                  <a:lnTo>
                    <a:pt x="5715070" y="1561638"/>
                  </a:lnTo>
                  <a:lnTo>
                    <a:pt x="5748071" y="1528634"/>
                  </a:lnTo>
                  <a:lnTo>
                    <a:pt x="5769712" y="1486781"/>
                  </a:lnTo>
                  <a:lnTo>
                    <a:pt x="5777484" y="1438592"/>
                  </a:lnTo>
                  <a:lnTo>
                    <a:pt x="5777484" y="152450"/>
                  </a:lnTo>
                  <a:lnTo>
                    <a:pt x="5769712" y="104262"/>
                  </a:lnTo>
                  <a:lnTo>
                    <a:pt x="5748071" y="62413"/>
                  </a:lnTo>
                  <a:lnTo>
                    <a:pt x="5715070" y="29412"/>
                  </a:lnTo>
                  <a:lnTo>
                    <a:pt x="5673221" y="7771"/>
                  </a:lnTo>
                  <a:lnTo>
                    <a:pt x="5625033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3611117" y="4652014"/>
              <a:ext cx="5777865" cy="1591310"/>
            </a:xfrm>
            <a:custGeom>
              <a:avLst/>
              <a:gdLst/>
              <a:ahLst/>
              <a:cxnLst/>
              <a:rect l="l" t="t" r="r" b="b"/>
              <a:pathLst>
                <a:path w="5777865" h="1591310">
                  <a:moveTo>
                    <a:pt x="0" y="152450"/>
                  </a:moveTo>
                  <a:lnTo>
                    <a:pt x="7772" y="104262"/>
                  </a:lnTo>
                  <a:lnTo>
                    <a:pt x="29416" y="62413"/>
                  </a:lnTo>
                  <a:lnTo>
                    <a:pt x="62418" y="29412"/>
                  </a:lnTo>
                  <a:lnTo>
                    <a:pt x="104267" y="7771"/>
                  </a:lnTo>
                  <a:lnTo>
                    <a:pt x="152450" y="0"/>
                  </a:lnTo>
                  <a:lnTo>
                    <a:pt x="5625033" y="0"/>
                  </a:lnTo>
                  <a:lnTo>
                    <a:pt x="5673221" y="7771"/>
                  </a:lnTo>
                  <a:lnTo>
                    <a:pt x="5715070" y="29412"/>
                  </a:lnTo>
                  <a:lnTo>
                    <a:pt x="5748071" y="62413"/>
                  </a:lnTo>
                  <a:lnTo>
                    <a:pt x="5769712" y="104262"/>
                  </a:lnTo>
                  <a:lnTo>
                    <a:pt x="5777484" y="152450"/>
                  </a:lnTo>
                  <a:lnTo>
                    <a:pt x="5777484" y="1438592"/>
                  </a:lnTo>
                  <a:lnTo>
                    <a:pt x="5769712" y="1486781"/>
                  </a:lnTo>
                  <a:lnTo>
                    <a:pt x="5748071" y="1528634"/>
                  </a:lnTo>
                  <a:lnTo>
                    <a:pt x="5715070" y="1561638"/>
                  </a:lnTo>
                  <a:lnTo>
                    <a:pt x="5673221" y="1583283"/>
                  </a:lnTo>
                  <a:lnTo>
                    <a:pt x="5625033" y="1591056"/>
                  </a:lnTo>
                  <a:lnTo>
                    <a:pt x="152450" y="1591056"/>
                  </a:lnTo>
                  <a:lnTo>
                    <a:pt x="104267" y="1583283"/>
                  </a:lnTo>
                  <a:lnTo>
                    <a:pt x="62418" y="1561638"/>
                  </a:lnTo>
                  <a:lnTo>
                    <a:pt x="29416" y="1528634"/>
                  </a:lnTo>
                  <a:lnTo>
                    <a:pt x="7772" y="1486781"/>
                  </a:lnTo>
                  <a:lnTo>
                    <a:pt x="0" y="1438592"/>
                  </a:lnTo>
                  <a:lnTo>
                    <a:pt x="0" y="152450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0" name="object 110"/>
          <p:cNvSpPr txBox="1"/>
          <p:nvPr/>
        </p:nvSpPr>
        <p:spPr>
          <a:xfrm>
            <a:off x="5551092" y="1508443"/>
            <a:ext cx="4648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Get</a:t>
            </a:r>
            <a:r>
              <a:rPr sz="1200" spc="-20" dirty="0">
                <a:latin typeface="Calibri"/>
                <a:cs typeface="Calibri"/>
              </a:rPr>
              <a:t> list </a:t>
            </a:r>
            <a:r>
              <a:rPr sz="1200" dirty="0">
                <a:latin typeface="Calibri"/>
                <a:cs typeface="Calibri"/>
              </a:rPr>
              <a:t>of</a:t>
            </a:r>
            <a:r>
              <a:rPr sz="1200" spc="-10" dirty="0">
                <a:latin typeface="Calibri"/>
                <a:cs typeface="Calibri"/>
              </a:rPr>
              <a:t> links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8411899" y="1504047"/>
            <a:ext cx="715645" cy="680720"/>
          </a:xfrm>
          <a:prstGeom prst="rect">
            <a:avLst/>
          </a:prstGeom>
        </p:spPr>
        <p:txBody>
          <a:bodyPr vert="horz" wrap="square" lIns="0" tIns="958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sz="1600" b="1" spc="-10" dirty="0">
                <a:latin typeface="Calibri"/>
                <a:cs typeface="Calibri"/>
              </a:rPr>
              <a:t>Humans</a:t>
            </a:r>
            <a:endParaRPr sz="1600">
              <a:latin typeface="Calibri"/>
              <a:cs typeface="Calibri"/>
            </a:endParaRPr>
          </a:p>
          <a:p>
            <a:pPr marL="432434">
              <a:lnSpc>
                <a:spcPct val="100000"/>
              </a:lnSpc>
              <a:spcBef>
                <a:spcPts val="660"/>
              </a:spcBef>
            </a:pPr>
            <a:r>
              <a:rPr sz="1600" i="1" spc="-25" dirty="0">
                <a:latin typeface="Calibri"/>
                <a:cs typeface="Calibri"/>
              </a:rPr>
              <a:t>Or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3678396" y="4704007"/>
            <a:ext cx="199643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0" dirty="0">
                <a:latin typeface="Calibri"/>
                <a:cs typeface="Calibri"/>
              </a:rPr>
              <a:t>UNDERSTAND</a:t>
            </a:r>
            <a:r>
              <a:rPr sz="1800" b="1" spc="-5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spc="-20" dirty="0">
                <a:latin typeface="Calibri"/>
                <a:cs typeface="Calibri"/>
              </a:rPr>
              <a:t>data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113" name="object 113"/>
          <p:cNvGrpSpPr/>
          <p:nvPr/>
        </p:nvGrpSpPr>
        <p:grpSpPr>
          <a:xfrm>
            <a:off x="7822691" y="4971288"/>
            <a:ext cx="1426845" cy="975360"/>
            <a:chOff x="7822691" y="4971288"/>
            <a:chExt cx="1426845" cy="975360"/>
          </a:xfrm>
        </p:grpSpPr>
        <p:pic>
          <p:nvPicPr>
            <p:cNvPr id="114" name="object 114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7822691" y="4998719"/>
              <a:ext cx="1426463" cy="871727"/>
            </a:xfrm>
            <a:prstGeom prst="rect">
              <a:avLst/>
            </a:prstGeom>
          </p:spPr>
        </p:pic>
        <p:pic>
          <p:nvPicPr>
            <p:cNvPr id="115" name="object 115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7962900" y="4971288"/>
              <a:ext cx="1178051" cy="975359"/>
            </a:xfrm>
            <a:prstGeom prst="rect">
              <a:avLst/>
            </a:prstGeom>
          </p:spPr>
        </p:pic>
        <p:sp>
          <p:nvSpPr>
            <p:cNvPr id="116" name="object 116"/>
            <p:cNvSpPr/>
            <p:nvPr/>
          </p:nvSpPr>
          <p:spPr>
            <a:xfrm>
              <a:off x="7848600" y="5024627"/>
              <a:ext cx="1320165" cy="765175"/>
            </a:xfrm>
            <a:custGeom>
              <a:avLst/>
              <a:gdLst/>
              <a:ahLst/>
              <a:cxnLst/>
              <a:rect l="l" t="t" r="r" b="b"/>
              <a:pathLst>
                <a:path w="1320165" h="765175">
                  <a:moveTo>
                    <a:pt x="1285748" y="0"/>
                  </a:moveTo>
                  <a:lnTo>
                    <a:pt x="34036" y="0"/>
                  </a:lnTo>
                  <a:lnTo>
                    <a:pt x="20788" y="2674"/>
                  </a:lnTo>
                  <a:lnTo>
                    <a:pt x="9969" y="9969"/>
                  </a:lnTo>
                  <a:lnTo>
                    <a:pt x="2674" y="20788"/>
                  </a:lnTo>
                  <a:lnTo>
                    <a:pt x="0" y="34036"/>
                  </a:lnTo>
                  <a:lnTo>
                    <a:pt x="0" y="731012"/>
                  </a:lnTo>
                  <a:lnTo>
                    <a:pt x="2674" y="744259"/>
                  </a:lnTo>
                  <a:lnTo>
                    <a:pt x="9969" y="755078"/>
                  </a:lnTo>
                  <a:lnTo>
                    <a:pt x="20788" y="762373"/>
                  </a:lnTo>
                  <a:lnTo>
                    <a:pt x="34036" y="765048"/>
                  </a:lnTo>
                  <a:lnTo>
                    <a:pt x="1285748" y="765048"/>
                  </a:lnTo>
                  <a:lnTo>
                    <a:pt x="1298995" y="762373"/>
                  </a:lnTo>
                  <a:lnTo>
                    <a:pt x="1309814" y="755078"/>
                  </a:lnTo>
                  <a:lnTo>
                    <a:pt x="1317109" y="744259"/>
                  </a:lnTo>
                  <a:lnTo>
                    <a:pt x="1319784" y="731012"/>
                  </a:lnTo>
                  <a:lnTo>
                    <a:pt x="1319784" y="34036"/>
                  </a:lnTo>
                  <a:lnTo>
                    <a:pt x="1317109" y="20788"/>
                  </a:lnTo>
                  <a:lnTo>
                    <a:pt x="1309814" y="9969"/>
                  </a:lnTo>
                  <a:lnTo>
                    <a:pt x="1298995" y="2674"/>
                  </a:lnTo>
                  <a:lnTo>
                    <a:pt x="1285748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7" name="object 117"/>
          <p:cNvSpPr txBox="1"/>
          <p:nvPr/>
        </p:nvSpPr>
        <p:spPr>
          <a:xfrm>
            <a:off x="8067744" y="5019599"/>
            <a:ext cx="88328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Sustainability Vocabulary Catalogue (SVC)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18" name="object 118"/>
          <p:cNvGrpSpPr/>
          <p:nvPr/>
        </p:nvGrpSpPr>
        <p:grpSpPr>
          <a:xfrm>
            <a:off x="5984494" y="4995417"/>
            <a:ext cx="3327400" cy="971550"/>
            <a:chOff x="5984494" y="4995417"/>
            <a:chExt cx="3327400" cy="971550"/>
          </a:xfrm>
        </p:grpSpPr>
        <p:pic>
          <p:nvPicPr>
            <p:cNvPr id="119" name="object 119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8884921" y="5553455"/>
              <a:ext cx="426719" cy="413003"/>
            </a:xfrm>
            <a:prstGeom prst="rect">
              <a:avLst/>
            </a:prstGeom>
          </p:spPr>
        </p:pic>
        <p:sp>
          <p:nvSpPr>
            <p:cNvPr id="120" name="object 120"/>
            <p:cNvSpPr/>
            <p:nvPr/>
          </p:nvSpPr>
          <p:spPr>
            <a:xfrm>
              <a:off x="5990844" y="5001767"/>
              <a:ext cx="1000125" cy="222885"/>
            </a:xfrm>
            <a:custGeom>
              <a:avLst/>
              <a:gdLst/>
              <a:ahLst/>
              <a:cxnLst/>
              <a:rect l="l" t="t" r="r" b="b"/>
              <a:pathLst>
                <a:path w="1000125" h="222885">
                  <a:moveTo>
                    <a:pt x="499872" y="0"/>
                  </a:moveTo>
                  <a:lnTo>
                    <a:pt x="426004" y="1206"/>
                  </a:lnTo>
                  <a:lnTo>
                    <a:pt x="355502" y="4710"/>
                  </a:lnTo>
                  <a:lnTo>
                    <a:pt x="289138" y="10340"/>
                  </a:lnTo>
                  <a:lnTo>
                    <a:pt x="227686" y="17923"/>
                  </a:lnTo>
                  <a:lnTo>
                    <a:pt x="171918" y="27288"/>
                  </a:lnTo>
                  <a:lnTo>
                    <a:pt x="122609" y="38262"/>
                  </a:lnTo>
                  <a:lnTo>
                    <a:pt x="80532" y="50674"/>
                  </a:lnTo>
                  <a:lnTo>
                    <a:pt x="21164" y="79121"/>
                  </a:lnTo>
                  <a:lnTo>
                    <a:pt x="0" y="111251"/>
                  </a:lnTo>
                  <a:lnTo>
                    <a:pt x="5419" y="127691"/>
                  </a:lnTo>
                  <a:lnTo>
                    <a:pt x="46459" y="158152"/>
                  </a:lnTo>
                  <a:lnTo>
                    <a:pt x="122609" y="184241"/>
                  </a:lnTo>
                  <a:lnTo>
                    <a:pt x="171918" y="195215"/>
                  </a:lnTo>
                  <a:lnTo>
                    <a:pt x="227686" y="204580"/>
                  </a:lnTo>
                  <a:lnTo>
                    <a:pt x="289138" y="212163"/>
                  </a:lnTo>
                  <a:lnTo>
                    <a:pt x="355502" y="217793"/>
                  </a:lnTo>
                  <a:lnTo>
                    <a:pt x="426004" y="221297"/>
                  </a:lnTo>
                  <a:lnTo>
                    <a:pt x="499872" y="222503"/>
                  </a:lnTo>
                  <a:lnTo>
                    <a:pt x="573739" y="221297"/>
                  </a:lnTo>
                  <a:lnTo>
                    <a:pt x="644241" y="217793"/>
                  </a:lnTo>
                  <a:lnTo>
                    <a:pt x="710605" y="212163"/>
                  </a:lnTo>
                  <a:lnTo>
                    <a:pt x="772057" y="204580"/>
                  </a:lnTo>
                  <a:lnTo>
                    <a:pt x="827825" y="195215"/>
                  </a:lnTo>
                  <a:lnTo>
                    <a:pt x="877134" y="184241"/>
                  </a:lnTo>
                  <a:lnTo>
                    <a:pt x="919211" y="171829"/>
                  </a:lnTo>
                  <a:lnTo>
                    <a:pt x="978579" y="143382"/>
                  </a:lnTo>
                  <a:lnTo>
                    <a:pt x="999744" y="111251"/>
                  </a:lnTo>
                  <a:lnTo>
                    <a:pt x="994324" y="94812"/>
                  </a:lnTo>
                  <a:lnTo>
                    <a:pt x="953284" y="64351"/>
                  </a:lnTo>
                  <a:lnTo>
                    <a:pt x="877134" y="38262"/>
                  </a:lnTo>
                  <a:lnTo>
                    <a:pt x="827825" y="27288"/>
                  </a:lnTo>
                  <a:lnTo>
                    <a:pt x="772057" y="17923"/>
                  </a:lnTo>
                  <a:lnTo>
                    <a:pt x="710605" y="10340"/>
                  </a:lnTo>
                  <a:lnTo>
                    <a:pt x="644241" y="4710"/>
                  </a:lnTo>
                  <a:lnTo>
                    <a:pt x="573739" y="1206"/>
                  </a:lnTo>
                  <a:lnTo>
                    <a:pt x="4998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5990844" y="5001767"/>
              <a:ext cx="1000125" cy="222885"/>
            </a:xfrm>
            <a:custGeom>
              <a:avLst/>
              <a:gdLst/>
              <a:ahLst/>
              <a:cxnLst/>
              <a:rect l="l" t="t" r="r" b="b"/>
              <a:pathLst>
                <a:path w="1000125" h="222885">
                  <a:moveTo>
                    <a:pt x="0" y="111251"/>
                  </a:moveTo>
                  <a:lnTo>
                    <a:pt x="21164" y="79121"/>
                  </a:lnTo>
                  <a:lnTo>
                    <a:pt x="80532" y="50674"/>
                  </a:lnTo>
                  <a:lnTo>
                    <a:pt x="122609" y="38262"/>
                  </a:lnTo>
                  <a:lnTo>
                    <a:pt x="171918" y="27288"/>
                  </a:lnTo>
                  <a:lnTo>
                    <a:pt x="227686" y="17923"/>
                  </a:lnTo>
                  <a:lnTo>
                    <a:pt x="289138" y="10340"/>
                  </a:lnTo>
                  <a:lnTo>
                    <a:pt x="355502" y="4710"/>
                  </a:lnTo>
                  <a:lnTo>
                    <a:pt x="426004" y="1206"/>
                  </a:lnTo>
                  <a:lnTo>
                    <a:pt x="499872" y="0"/>
                  </a:lnTo>
                  <a:lnTo>
                    <a:pt x="573739" y="1206"/>
                  </a:lnTo>
                  <a:lnTo>
                    <a:pt x="644241" y="4710"/>
                  </a:lnTo>
                  <a:lnTo>
                    <a:pt x="710605" y="10340"/>
                  </a:lnTo>
                  <a:lnTo>
                    <a:pt x="772057" y="17923"/>
                  </a:lnTo>
                  <a:lnTo>
                    <a:pt x="827825" y="27288"/>
                  </a:lnTo>
                  <a:lnTo>
                    <a:pt x="877134" y="38262"/>
                  </a:lnTo>
                  <a:lnTo>
                    <a:pt x="919211" y="50674"/>
                  </a:lnTo>
                  <a:lnTo>
                    <a:pt x="978579" y="79121"/>
                  </a:lnTo>
                  <a:lnTo>
                    <a:pt x="999744" y="111251"/>
                  </a:lnTo>
                  <a:lnTo>
                    <a:pt x="994324" y="127691"/>
                  </a:lnTo>
                  <a:lnTo>
                    <a:pt x="953284" y="158152"/>
                  </a:lnTo>
                  <a:lnTo>
                    <a:pt x="877134" y="184241"/>
                  </a:lnTo>
                  <a:lnTo>
                    <a:pt x="827825" y="195215"/>
                  </a:lnTo>
                  <a:lnTo>
                    <a:pt x="772057" y="204580"/>
                  </a:lnTo>
                  <a:lnTo>
                    <a:pt x="710605" y="212163"/>
                  </a:lnTo>
                  <a:lnTo>
                    <a:pt x="644241" y="217793"/>
                  </a:lnTo>
                  <a:lnTo>
                    <a:pt x="573739" y="221297"/>
                  </a:lnTo>
                  <a:lnTo>
                    <a:pt x="499872" y="222503"/>
                  </a:lnTo>
                  <a:lnTo>
                    <a:pt x="426004" y="221297"/>
                  </a:lnTo>
                  <a:lnTo>
                    <a:pt x="355502" y="217793"/>
                  </a:lnTo>
                  <a:lnTo>
                    <a:pt x="289138" y="212163"/>
                  </a:lnTo>
                  <a:lnTo>
                    <a:pt x="227686" y="204580"/>
                  </a:lnTo>
                  <a:lnTo>
                    <a:pt x="171918" y="195215"/>
                  </a:lnTo>
                  <a:lnTo>
                    <a:pt x="122609" y="184241"/>
                  </a:lnTo>
                  <a:lnTo>
                    <a:pt x="80532" y="171829"/>
                  </a:lnTo>
                  <a:lnTo>
                    <a:pt x="21164" y="143382"/>
                  </a:lnTo>
                  <a:lnTo>
                    <a:pt x="0" y="111251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5990844" y="5250179"/>
              <a:ext cx="1000125" cy="224154"/>
            </a:xfrm>
            <a:custGeom>
              <a:avLst/>
              <a:gdLst/>
              <a:ahLst/>
              <a:cxnLst/>
              <a:rect l="l" t="t" r="r" b="b"/>
              <a:pathLst>
                <a:path w="1000125" h="224154">
                  <a:moveTo>
                    <a:pt x="499872" y="0"/>
                  </a:moveTo>
                  <a:lnTo>
                    <a:pt x="426004" y="1214"/>
                  </a:lnTo>
                  <a:lnTo>
                    <a:pt x="355502" y="4742"/>
                  </a:lnTo>
                  <a:lnTo>
                    <a:pt x="289138" y="10411"/>
                  </a:lnTo>
                  <a:lnTo>
                    <a:pt x="227686" y="18046"/>
                  </a:lnTo>
                  <a:lnTo>
                    <a:pt x="171918" y="27475"/>
                  </a:lnTo>
                  <a:lnTo>
                    <a:pt x="122609" y="38525"/>
                  </a:lnTo>
                  <a:lnTo>
                    <a:pt x="80532" y="51022"/>
                  </a:lnTo>
                  <a:lnTo>
                    <a:pt x="21164" y="79663"/>
                  </a:lnTo>
                  <a:lnTo>
                    <a:pt x="0" y="112014"/>
                  </a:lnTo>
                  <a:lnTo>
                    <a:pt x="5419" y="128566"/>
                  </a:lnTo>
                  <a:lnTo>
                    <a:pt x="46459" y="159235"/>
                  </a:lnTo>
                  <a:lnTo>
                    <a:pt x="122609" y="185502"/>
                  </a:lnTo>
                  <a:lnTo>
                    <a:pt x="171918" y="196552"/>
                  </a:lnTo>
                  <a:lnTo>
                    <a:pt x="227686" y="205981"/>
                  </a:lnTo>
                  <a:lnTo>
                    <a:pt x="289138" y="213616"/>
                  </a:lnTo>
                  <a:lnTo>
                    <a:pt x="355502" y="219285"/>
                  </a:lnTo>
                  <a:lnTo>
                    <a:pt x="426004" y="222813"/>
                  </a:lnTo>
                  <a:lnTo>
                    <a:pt x="499872" y="224028"/>
                  </a:lnTo>
                  <a:lnTo>
                    <a:pt x="573739" y="222813"/>
                  </a:lnTo>
                  <a:lnTo>
                    <a:pt x="644241" y="219285"/>
                  </a:lnTo>
                  <a:lnTo>
                    <a:pt x="710605" y="213616"/>
                  </a:lnTo>
                  <a:lnTo>
                    <a:pt x="772057" y="205981"/>
                  </a:lnTo>
                  <a:lnTo>
                    <a:pt x="827825" y="196552"/>
                  </a:lnTo>
                  <a:lnTo>
                    <a:pt x="877134" y="185502"/>
                  </a:lnTo>
                  <a:lnTo>
                    <a:pt x="919211" y="173005"/>
                  </a:lnTo>
                  <a:lnTo>
                    <a:pt x="978579" y="144364"/>
                  </a:lnTo>
                  <a:lnTo>
                    <a:pt x="999744" y="112014"/>
                  </a:lnTo>
                  <a:lnTo>
                    <a:pt x="994324" y="95461"/>
                  </a:lnTo>
                  <a:lnTo>
                    <a:pt x="953284" y="64792"/>
                  </a:lnTo>
                  <a:lnTo>
                    <a:pt x="877134" y="38525"/>
                  </a:lnTo>
                  <a:lnTo>
                    <a:pt x="827825" y="27475"/>
                  </a:lnTo>
                  <a:lnTo>
                    <a:pt x="772057" y="18046"/>
                  </a:lnTo>
                  <a:lnTo>
                    <a:pt x="710605" y="10411"/>
                  </a:lnTo>
                  <a:lnTo>
                    <a:pt x="644241" y="4742"/>
                  </a:lnTo>
                  <a:lnTo>
                    <a:pt x="573739" y="1214"/>
                  </a:lnTo>
                  <a:lnTo>
                    <a:pt x="4998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5990844" y="5250179"/>
              <a:ext cx="1000125" cy="224154"/>
            </a:xfrm>
            <a:custGeom>
              <a:avLst/>
              <a:gdLst/>
              <a:ahLst/>
              <a:cxnLst/>
              <a:rect l="l" t="t" r="r" b="b"/>
              <a:pathLst>
                <a:path w="1000125" h="224154">
                  <a:moveTo>
                    <a:pt x="0" y="112014"/>
                  </a:moveTo>
                  <a:lnTo>
                    <a:pt x="21164" y="79663"/>
                  </a:lnTo>
                  <a:lnTo>
                    <a:pt x="80532" y="51022"/>
                  </a:lnTo>
                  <a:lnTo>
                    <a:pt x="122609" y="38525"/>
                  </a:lnTo>
                  <a:lnTo>
                    <a:pt x="171918" y="27475"/>
                  </a:lnTo>
                  <a:lnTo>
                    <a:pt x="227686" y="18046"/>
                  </a:lnTo>
                  <a:lnTo>
                    <a:pt x="289138" y="10411"/>
                  </a:lnTo>
                  <a:lnTo>
                    <a:pt x="355502" y="4742"/>
                  </a:lnTo>
                  <a:lnTo>
                    <a:pt x="426004" y="1214"/>
                  </a:lnTo>
                  <a:lnTo>
                    <a:pt x="499872" y="0"/>
                  </a:lnTo>
                  <a:lnTo>
                    <a:pt x="573739" y="1214"/>
                  </a:lnTo>
                  <a:lnTo>
                    <a:pt x="644241" y="4742"/>
                  </a:lnTo>
                  <a:lnTo>
                    <a:pt x="710605" y="10411"/>
                  </a:lnTo>
                  <a:lnTo>
                    <a:pt x="772057" y="18046"/>
                  </a:lnTo>
                  <a:lnTo>
                    <a:pt x="827825" y="27475"/>
                  </a:lnTo>
                  <a:lnTo>
                    <a:pt x="877134" y="38525"/>
                  </a:lnTo>
                  <a:lnTo>
                    <a:pt x="919211" y="51022"/>
                  </a:lnTo>
                  <a:lnTo>
                    <a:pt x="978579" y="79663"/>
                  </a:lnTo>
                  <a:lnTo>
                    <a:pt x="999744" y="112014"/>
                  </a:lnTo>
                  <a:lnTo>
                    <a:pt x="994324" y="128566"/>
                  </a:lnTo>
                  <a:lnTo>
                    <a:pt x="953284" y="159235"/>
                  </a:lnTo>
                  <a:lnTo>
                    <a:pt x="877134" y="185502"/>
                  </a:lnTo>
                  <a:lnTo>
                    <a:pt x="827825" y="196552"/>
                  </a:lnTo>
                  <a:lnTo>
                    <a:pt x="772057" y="205981"/>
                  </a:lnTo>
                  <a:lnTo>
                    <a:pt x="710605" y="213616"/>
                  </a:lnTo>
                  <a:lnTo>
                    <a:pt x="644241" y="219285"/>
                  </a:lnTo>
                  <a:lnTo>
                    <a:pt x="573739" y="222813"/>
                  </a:lnTo>
                  <a:lnTo>
                    <a:pt x="499872" y="224028"/>
                  </a:lnTo>
                  <a:lnTo>
                    <a:pt x="426004" y="222813"/>
                  </a:lnTo>
                  <a:lnTo>
                    <a:pt x="355502" y="219285"/>
                  </a:lnTo>
                  <a:lnTo>
                    <a:pt x="289138" y="213616"/>
                  </a:lnTo>
                  <a:lnTo>
                    <a:pt x="227686" y="205981"/>
                  </a:lnTo>
                  <a:lnTo>
                    <a:pt x="171918" y="196552"/>
                  </a:lnTo>
                  <a:lnTo>
                    <a:pt x="122609" y="185502"/>
                  </a:lnTo>
                  <a:lnTo>
                    <a:pt x="80532" y="173005"/>
                  </a:lnTo>
                  <a:lnTo>
                    <a:pt x="21164" y="144364"/>
                  </a:lnTo>
                  <a:lnTo>
                    <a:pt x="0" y="112014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5990844" y="5506211"/>
              <a:ext cx="1000125" cy="224154"/>
            </a:xfrm>
            <a:custGeom>
              <a:avLst/>
              <a:gdLst/>
              <a:ahLst/>
              <a:cxnLst/>
              <a:rect l="l" t="t" r="r" b="b"/>
              <a:pathLst>
                <a:path w="1000125" h="224154">
                  <a:moveTo>
                    <a:pt x="499872" y="0"/>
                  </a:moveTo>
                  <a:lnTo>
                    <a:pt x="426004" y="1214"/>
                  </a:lnTo>
                  <a:lnTo>
                    <a:pt x="355502" y="4742"/>
                  </a:lnTo>
                  <a:lnTo>
                    <a:pt x="289138" y="10411"/>
                  </a:lnTo>
                  <a:lnTo>
                    <a:pt x="227686" y="18046"/>
                  </a:lnTo>
                  <a:lnTo>
                    <a:pt x="171918" y="27475"/>
                  </a:lnTo>
                  <a:lnTo>
                    <a:pt x="122609" y="38525"/>
                  </a:lnTo>
                  <a:lnTo>
                    <a:pt x="80532" y="51022"/>
                  </a:lnTo>
                  <a:lnTo>
                    <a:pt x="21164" y="79663"/>
                  </a:lnTo>
                  <a:lnTo>
                    <a:pt x="0" y="112013"/>
                  </a:lnTo>
                  <a:lnTo>
                    <a:pt x="5419" y="128566"/>
                  </a:lnTo>
                  <a:lnTo>
                    <a:pt x="46459" y="159235"/>
                  </a:lnTo>
                  <a:lnTo>
                    <a:pt x="122609" y="185502"/>
                  </a:lnTo>
                  <a:lnTo>
                    <a:pt x="171918" y="196552"/>
                  </a:lnTo>
                  <a:lnTo>
                    <a:pt x="227686" y="205981"/>
                  </a:lnTo>
                  <a:lnTo>
                    <a:pt x="289138" y="213616"/>
                  </a:lnTo>
                  <a:lnTo>
                    <a:pt x="355502" y="219285"/>
                  </a:lnTo>
                  <a:lnTo>
                    <a:pt x="426004" y="222813"/>
                  </a:lnTo>
                  <a:lnTo>
                    <a:pt x="499872" y="224027"/>
                  </a:lnTo>
                  <a:lnTo>
                    <a:pt x="573739" y="222813"/>
                  </a:lnTo>
                  <a:lnTo>
                    <a:pt x="644241" y="219285"/>
                  </a:lnTo>
                  <a:lnTo>
                    <a:pt x="710605" y="213616"/>
                  </a:lnTo>
                  <a:lnTo>
                    <a:pt x="772057" y="205981"/>
                  </a:lnTo>
                  <a:lnTo>
                    <a:pt x="827825" y="196552"/>
                  </a:lnTo>
                  <a:lnTo>
                    <a:pt x="877134" y="185502"/>
                  </a:lnTo>
                  <a:lnTo>
                    <a:pt x="919211" y="173005"/>
                  </a:lnTo>
                  <a:lnTo>
                    <a:pt x="978579" y="144364"/>
                  </a:lnTo>
                  <a:lnTo>
                    <a:pt x="999744" y="112013"/>
                  </a:lnTo>
                  <a:lnTo>
                    <a:pt x="994324" y="95461"/>
                  </a:lnTo>
                  <a:lnTo>
                    <a:pt x="953284" y="64792"/>
                  </a:lnTo>
                  <a:lnTo>
                    <a:pt x="877134" y="38525"/>
                  </a:lnTo>
                  <a:lnTo>
                    <a:pt x="827825" y="27475"/>
                  </a:lnTo>
                  <a:lnTo>
                    <a:pt x="772057" y="18046"/>
                  </a:lnTo>
                  <a:lnTo>
                    <a:pt x="710605" y="10411"/>
                  </a:lnTo>
                  <a:lnTo>
                    <a:pt x="644241" y="4742"/>
                  </a:lnTo>
                  <a:lnTo>
                    <a:pt x="573739" y="1214"/>
                  </a:lnTo>
                  <a:lnTo>
                    <a:pt x="4998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5990844" y="5506211"/>
              <a:ext cx="1000125" cy="224154"/>
            </a:xfrm>
            <a:custGeom>
              <a:avLst/>
              <a:gdLst/>
              <a:ahLst/>
              <a:cxnLst/>
              <a:rect l="l" t="t" r="r" b="b"/>
              <a:pathLst>
                <a:path w="1000125" h="224154">
                  <a:moveTo>
                    <a:pt x="0" y="112013"/>
                  </a:moveTo>
                  <a:lnTo>
                    <a:pt x="21164" y="79663"/>
                  </a:lnTo>
                  <a:lnTo>
                    <a:pt x="80532" y="51022"/>
                  </a:lnTo>
                  <a:lnTo>
                    <a:pt x="122609" y="38525"/>
                  </a:lnTo>
                  <a:lnTo>
                    <a:pt x="171918" y="27475"/>
                  </a:lnTo>
                  <a:lnTo>
                    <a:pt x="227686" y="18046"/>
                  </a:lnTo>
                  <a:lnTo>
                    <a:pt x="289138" y="10411"/>
                  </a:lnTo>
                  <a:lnTo>
                    <a:pt x="355502" y="4742"/>
                  </a:lnTo>
                  <a:lnTo>
                    <a:pt x="426004" y="1214"/>
                  </a:lnTo>
                  <a:lnTo>
                    <a:pt x="499872" y="0"/>
                  </a:lnTo>
                  <a:lnTo>
                    <a:pt x="573739" y="1214"/>
                  </a:lnTo>
                  <a:lnTo>
                    <a:pt x="644241" y="4742"/>
                  </a:lnTo>
                  <a:lnTo>
                    <a:pt x="710605" y="10411"/>
                  </a:lnTo>
                  <a:lnTo>
                    <a:pt x="772057" y="18046"/>
                  </a:lnTo>
                  <a:lnTo>
                    <a:pt x="827825" y="27475"/>
                  </a:lnTo>
                  <a:lnTo>
                    <a:pt x="877134" y="38525"/>
                  </a:lnTo>
                  <a:lnTo>
                    <a:pt x="919211" y="51022"/>
                  </a:lnTo>
                  <a:lnTo>
                    <a:pt x="978579" y="79663"/>
                  </a:lnTo>
                  <a:lnTo>
                    <a:pt x="999744" y="112013"/>
                  </a:lnTo>
                  <a:lnTo>
                    <a:pt x="994324" y="128566"/>
                  </a:lnTo>
                  <a:lnTo>
                    <a:pt x="953284" y="159235"/>
                  </a:lnTo>
                  <a:lnTo>
                    <a:pt x="877134" y="185502"/>
                  </a:lnTo>
                  <a:lnTo>
                    <a:pt x="827825" y="196552"/>
                  </a:lnTo>
                  <a:lnTo>
                    <a:pt x="772057" y="205981"/>
                  </a:lnTo>
                  <a:lnTo>
                    <a:pt x="710605" y="213616"/>
                  </a:lnTo>
                  <a:lnTo>
                    <a:pt x="644241" y="219285"/>
                  </a:lnTo>
                  <a:lnTo>
                    <a:pt x="573739" y="222813"/>
                  </a:lnTo>
                  <a:lnTo>
                    <a:pt x="499872" y="224027"/>
                  </a:lnTo>
                  <a:lnTo>
                    <a:pt x="426004" y="222813"/>
                  </a:lnTo>
                  <a:lnTo>
                    <a:pt x="355502" y="219285"/>
                  </a:lnTo>
                  <a:lnTo>
                    <a:pt x="289138" y="213616"/>
                  </a:lnTo>
                  <a:lnTo>
                    <a:pt x="227686" y="205981"/>
                  </a:lnTo>
                  <a:lnTo>
                    <a:pt x="171918" y="196552"/>
                  </a:lnTo>
                  <a:lnTo>
                    <a:pt x="122609" y="185502"/>
                  </a:lnTo>
                  <a:lnTo>
                    <a:pt x="80532" y="173005"/>
                  </a:lnTo>
                  <a:lnTo>
                    <a:pt x="21164" y="144364"/>
                  </a:lnTo>
                  <a:lnTo>
                    <a:pt x="0" y="112013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7019634" y="5113783"/>
              <a:ext cx="829944" cy="294640"/>
            </a:xfrm>
            <a:custGeom>
              <a:avLst/>
              <a:gdLst/>
              <a:ahLst/>
              <a:cxnLst/>
              <a:rect l="l" t="t" r="r" b="b"/>
              <a:pathLst>
                <a:path w="829945" h="294639">
                  <a:moveTo>
                    <a:pt x="829513" y="294589"/>
                  </a:moveTo>
                  <a:lnTo>
                    <a:pt x="292493" y="294589"/>
                  </a:lnTo>
                  <a:lnTo>
                    <a:pt x="292493" y="0"/>
                  </a:ln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7019635" y="5063780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29">
                  <a:moveTo>
                    <a:pt x="85725" y="100012"/>
                  </a:moveTo>
                  <a:lnTo>
                    <a:pt x="0" y="49999"/>
                  </a:lnTo>
                  <a:lnTo>
                    <a:pt x="85725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7019634" y="5363717"/>
              <a:ext cx="829944" cy="45085"/>
            </a:xfrm>
            <a:custGeom>
              <a:avLst/>
              <a:gdLst/>
              <a:ahLst/>
              <a:cxnLst/>
              <a:rect l="l" t="t" r="r" b="b"/>
              <a:pathLst>
                <a:path w="829945" h="45085">
                  <a:moveTo>
                    <a:pt x="829513" y="44907"/>
                  </a:moveTo>
                  <a:lnTo>
                    <a:pt x="292493" y="44907"/>
                  </a:lnTo>
                  <a:lnTo>
                    <a:pt x="292493" y="0"/>
                  </a:ln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7019635" y="5313716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29">
                  <a:moveTo>
                    <a:pt x="85725" y="100012"/>
                  </a:moveTo>
                  <a:lnTo>
                    <a:pt x="0" y="49999"/>
                  </a:lnTo>
                  <a:lnTo>
                    <a:pt x="85725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7019634" y="5407913"/>
              <a:ext cx="829944" cy="211454"/>
            </a:xfrm>
            <a:custGeom>
              <a:avLst/>
              <a:gdLst/>
              <a:ahLst/>
              <a:cxnLst/>
              <a:rect l="l" t="t" r="r" b="b"/>
              <a:pathLst>
                <a:path w="829945" h="211454">
                  <a:moveTo>
                    <a:pt x="829513" y="0"/>
                  </a:moveTo>
                  <a:lnTo>
                    <a:pt x="302323" y="0"/>
                  </a:lnTo>
                  <a:lnTo>
                    <a:pt x="302323" y="211099"/>
                  </a:lnTo>
                  <a:lnTo>
                    <a:pt x="0" y="211099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7019635" y="5569000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29">
                  <a:moveTo>
                    <a:pt x="85725" y="0"/>
                  </a:moveTo>
                  <a:lnTo>
                    <a:pt x="0" y="50012"/>
                  </a:lnTo>
                  <a:lnTo>
                    <a:pt x="85725" y="100012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2" name="object 132"/>
          <p:cNvSpPr txBox="1"/>
          <p:nvPr/>
        </p:nvSpPr>
        <p:spPr>
          <a:xfrm>
            <a:off x="7328329" y="5180851"/>
            <a:ext cx="53022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Calibri"/>
                <a:cs typeface="Calibri"/>
              </a:rPr>
              <a:t>catalogs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33" name="object 133"/>
          <p:cNvSpPr txBox="1"/>
          <p:nvPr/>
        </p:nvSpPr>
        <p:spPr>
          <a:xfrm>
            <a:off x="5956729" y="5998478"/>
            <a:ext cx="109982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i="1" dirty="0">
                <a:latin typeface="Calibri"/>
                <a:cs typeface="Calibri"/>
              </a:rPr>
              <a:t>Global</a:t>
            </a:r>
            <a:r>
              <a:rPr sz="1200" i="1" spc="-25" dirty="0">
                <a:latin typeface="Calibri"/>
                <a:cs typeface="Calibri"/>
              </a:rPr>
              <a:t> </a:t>
            </a:r>
            <a:r>
              <a:rPr sz="1200" i="1" spc="-10" dirty="0">
                <a:latin typeface="Calibri"/>
                <a:cs typeface="Calibri"/>
              </a:rPr>
              <a:t>references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34" name="object 134"/>
          <p:cNvSpPr txBox="1"/>
          <p:nvPr/>
        </p:nvSpPr>
        <p:spPr>
          <a:xfrm>
            <a:off x="3764607" y="6003202"/>
            <a:ext cx="163512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i="1" spc="-10" dirty="0">
                <a:latin typeface="Calibri"/>
                <a:cs typeface="Calibri"/>
              </a:rPr>
              <a:t>1000’s</a:t>
            </a:r>
            <a:r>
              <a:rPr sz="1200" i="1" spc="15" dirty="0">
                <a:latin typeface="Calibri"/>
                <a:cs typeface="Calibri"/>
              </a:rPr>
              <a:t> </a:t>
            </a:r>
            <a:r>
              <a:rPr sz="1200" i="1" spc="-10" dirty="0">
                <a:latin typeface="Calibri"/>
                <a:cs typeface="Calibri"/>
              </a:rPr>
              <a:t>Sectoral/local</a:t>
            </a:r>
            <a:r>
              <a:rPr sz="1200" i="1" spc="-5" dirty="0">
                <a:latin typeface="Calibri"/>
                <a:cs typeface="Calibri"/>
              </a:rPr>
              <a:t> </a:t>
            </a:r>
            <a:r>
              <a:rPr sz="1200" i="1" spc="-20" dirty="0">
                <a:latin typeface="Calibri"/>
                <a:cs typeface="Calibri"/>
              </a:rPr>
              <a:t>rules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35" name="object 135"/>
          <p:cNvGrpSpPr/>
          <p:nvPr/>
        </p:nvGrpSpPr>
        <p:grpSpPr>
          <a:xfrm>
            <a:off x="3747515" y="5036832"/>
            <a:ext cx="2231390" cy="995680"/>
            <a:chOff x="3747515" y="5036832"/>
            <a:chExt cx="2231390" cy="995680"/>
          </a:xfrm>
        </p:grpSpPr>
        <p:sp>
          <p:nvSpPr>
            <p:cNvPr id="136" name="object 136"/>
            <p:cNvSpPr/>
            <p:nvPr/>
          </p:nvSpPr>
          <p:spPr>
            <a:xfrm>
              <a:off x="5029961" y="5508498"/>
              <a:ext cx="934719" cy="111760"/>
            </a:xfrm>
            <a:custGeom>
              <a:avLst/>
              <a:gdLst/>
              <a:ahLst/>
              <a:cxnLst/>
              <a:rect l="l" t="t" r="r" b="b"/>
              <a:pathLst>
                <a:path w="934720" h="111760">
                  <a:moveTo>
                    <a:pt x="0" y="0"/>
                  </a:moveTo>
                  <a:lnTo>
                    <a:pt x="658241" y="0"/>
                  </a:lnTo>
                  <a:lnTo>
                    <a:pt x="658241" y="111251"/>
                  </a:lnTo>
                  <a:lnTo>
                    <a:pt x="934338" y="111251"/>
                  </a:lnTo>
                </a:path>
              </a:pathLst>
            </a:custGeom>
            <a:ln w="285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5878573" y="5569735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29">
                  <a:moveTo>
                    <a:pt x="0" y="0"/>
                  </a:moveTo>
                  <a:lnTo>
                    <a:pt x="85725" y="50012"/>
                  </a:lnTo>
                  <a:lnTo>
                    <a:pt x="0" y="100012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5029961" y="5363721"/>
              <a:ext cx="934719" cy="144780"/>
            </a:xfrm>
            <a:custGeom>
              <a:avLst/>
              <a:gdLst/>
              <a:ahLst/>
              <a:cxnLst/>
              <a:rect l="l" t="t" r="r" b="b"/>
              <a:pathLst>
                <a:path w="934720" h="144779">
                  <a:moveTo>
                    <a:pt x="0" y="144754"/>
                  </a:moveTo>
                  <a:lnTo>
                    <a:pt x="658241" y="144754"/>
                  </a:lnTo>
                  <a:lnTo>
                    <a:pt x="658241" y="0"/>
                  </a:lnTo>
                  <a:lnTo>
                    <a:pt x="934338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5878573" y="5313717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29">
                  <a:moveTo>
                    <a:pt x="0" y="100012"/>
                  </a:moveTo>
                  <a:lnTo>
                    <a:pt x="85725" y="49999"/>
                  </a:ln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5029961" y="5113775"/>
              <a:ext cx="934719" cy="394970"/>
            </a:xfrm>
            <a:custGeom>
              <a:avLst/>
              <a:gdLst/>
              <a:ahLst/>
              <a:cxnLst/>
              <a:rect l="l" t="t" r="r" b="b"/>
              <a:pathLst>
                <a:path w="934720" h="394970">
                  <a:moveTo>
                    <a:pt x="0" y="394449"/>
                  </a:moveTo>
                  <a:lnTo>
                    <a:pt x="638581" y="394449"/>
                  </a:lnTo>
                  <a:lnTo>
                    <a:pt x="638581" y="0"/>
                  </a:lnTo>
                  <a:lnTo>
                    <a:pt x="934338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5878573" y="5063780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29">
                  <a:moveTo>
                    <a:pt x="0" y="100012"/>
                  </a:moveTo>
                  <a:lnTo>
                    <a:pt x="85725" y="49999"/>
                  </a:ln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2" name="object 142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3747515" y="5036832"/>
              <a:ext cx="1368551" cy="995159"/>
            </a:xfrm>
            <a:prstGeom prst="rect">
              <a:avLst/>
            </a:prstGeom>
          </p:spPr>
        </p:pic>
        <p:sp>
          <p:nvSpPr>
            <p:cNvPr id="143" name="object 143"/>
            <p:cNvSpPr/>
            <p:nvPr/>
          </p:nvSpPr>
          <p:spPr>
            <a:xfrm>
              <a:off x="3779519" y="5068821"/>
              <a:ext cx="1249680" cy="876300"/>
            </a:xfrm>
            <a:custGeom>
              <a:avLst/>
              <a:gdLst/>
              <a:ahLst/>
              <a:cxnLst/>
              <a:rect l="l" t="t" r="r" b="b"/>
              <a:pathLst>
                <a:path w="1249679" h="876300">
                  <a:moveTo>
                    <a:pt x="1210691" y="0"/>
                  </a:moveTo>
                  <a:lnTo>
                    <a:pt x="38989" y="0"/>
                  </a:lnTo>
                  <a:lnTo>
                    <a:pt x="23810" y="3064"/>
                  </a:lnTo>
                  <a:lnTo>
                    <a:pt x="11417" y="11422"/>
                  </a:lnTo>
                  <a:lnTo>
                    <a:pt x="3063" y="23815"/>
                  </a:lnTo>
                  <a:lnTo>
                    <a:pt x="0" y="38988"/>
                  </a:lnTo>
                  <a:lnTo>
                    <a:pt x="0" y="837310"/>
                  </a:lnTo>
                  <a:lnTo>
                    <a:pt x="3063" y="852489"/>
                  </a:lnTo>
                  <a:lnTo>
                    <a:pt x="11417" y="864882"/>
                  </a:lnTo>
                  <a:lnTo>
                    <a:pt x="23810" y="873236"/>
                  </a:lnTo>
                  <a:lnTo>
                    <a:pt x="38989" y="876300"/>
                  </a:lnTo>
                  <a:lnTo>
                    <a:pt x="1210691" y="876300"/>
                  </a:lnTo>
                  <a:lnTo>
                    <a:pt x="1225869" y="873236"/>
                  </a:lnTo>
                  <a:lnTo>
                    <a:pt x="1238262" y="864882"/>
                  </a:lnTo>
                  <a:lnTo>
                    <a:pt x="1246616" y="852489"/>
                  </a:lnTo>
                  <a:lnTo>
                    <a:pt x="1249680" y="837310"/>
                  </a:lnTo>
                  <a:lnTo>
                    <a:pt x="1249680" y="38988"/>
                  </a:lnTo>
                  <a:lnTo>
                    <a:pt x="1246616" y="23815"/>
                  </a:lnTo>
                  <a:lnTo>
                    <a:pt x="1238262" y="11422"/>
                  </a:lnTo>
                  <a:lnTo>
                    <a:pt x="1225869" y="3064"/>
                  </a:lnTo>
                  <a:lnTo>
                    <a:pt x="1210691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3779519" y="5068821"/>
              <a:ext cx="1249680" cy="876300"/>
            </a:xfrm>
            <a:custGeom>
              <a:avLst/>
              <a:gdLst/>
              <a:ahLst/>
              <a:cxnLst/>
              <a:rect l="l" t="t" r="r" b="b"/>
              <a:pathLst>
                <a:path w="1249679" h="876300">
                  <a:moveTo>
                    <a:pt x="0" y="38988"/>
                  </a:moveTo>
                  <a:lnTo>
                    <a:pt x="3063" y="23815"/>
                  </a:lnTo>
                  <a:lnTo>
                    <a:pt x="11417" y="11422"/>
                  </a:lnTo>
                  <a:lnTo>
                    <a:pt x="23810" y="3064"/>
                  </a:lnTo>
                  <a:lnTo>
                    <a:pt x="38989" y="0"/>
                  </a:lnTo>
                  <a:lnTo>
                    <a:pt x="1210691" y="0"/>
                  </a:lnTo>
                  <a:lnTo>
                    <a:pt x="1225869" y="3064"/>
                  </a:lnTo>
                  <a:lnTo>
                    <a:pt x="1238262" y="11422"/>
                  </a:lnTo>
                  <a:lnTo>
                    <a:pt x="1246616" y="23815"/>
                  </a:lnTo>
                  <a:lnTo>
                    <a:pt x="1249680" y="38988"/>
                  </a:lnTo>
                  <a:lnTo>
                    <a:pt x="1249680" y="837310"/>
                  </a:lnTo>
                  <a:lnTo>
                    <a:pt x="1246616" y="852489"/>
                  </a:lnTo>
                  <a:lnTo>
                    <a:pt x="1238262" y="864882"/>
                  </a:lnTo>
                  <a:lnTo>
                    <a:pt x="1225869" y="873236"/>
                  </a:lnTo>
                  <a:lnTo>
                    <a:pt x="1210691" y="876300"/>
                  </a:lnTo>
                  <a:lnTo>
                    <a:pt x="38989" y="876300"/>
                  </a:lnTo>
                  <a:lnTo>
                    <a:pt x="23810" y="873236"/>
                  </a:lnTo>
                  <a:lnTo>
                    <a:pt x="11417" y="864882"/>
                  </a:lnTo>
                  <a:lnTo>
                    <a:pt x="3063" y="852489"/>
                  </a:lnTo>
                  <a:lnTo>
                    <a:pt x="0" y="837310"/>
                  </a:lnTo>
                  <a:lnTo>
                    <a:pt x="0" y="38988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4315967" y="5542788"/>
              <a:ext cx="487680" cy="184785"/>
            </a:xfrm>
            <a:custGeom>
              <a:avLst/>
              <a:gdLst/>
              <a:ahLst/>
              <a:cxnLst/>
              <a:rect l="l" t="t" r="r" b="b"/>
              <a:pathLst>
                <a:path w="487679" h="184785">
                  <a:moveTo>
                    <a:pt x="243840" y="0"/>
                  </a:moveTo>
                  <a:lnTo>
                    <a:pt x="179017" y="3293"/>
                  </a:lnTo>
                  <a:lnTo>
                    <a:pt x="120768" y="12587"/>
                  </a:lnTo>
                  <a:lnTo>
                    <a:pt x="71418" y="27003"/>
                  </a:lnTo>
                  <a:lnTo>
                    <a:pt x="33290" y="45663"/>
                  </a:lnTo>
                  <a:lnTo>
                    <a:pt x="0" y="92202"/>
                  </a:lnTo>
                  <a:lnTo>
                    <a:pt x="8710" y="116714"/>
                  </a:lnTo>
                  <a:lnTo>
                    <a:pt x="71418" y="157400"/>
                  </a:lnTo>
                  <a:lnTo>
                    <a:pt x="120768" y="171816"/>
                  </a:lnTo>
                  <a:lnTo>
                    <a:pt x="179017" y="181110"/>
                  </a:lnTo>
                  <a:lnTo>
                    <a:pt x="243840" y="184404"/>
                  </a:lnTo>
                  <a:lnTo>
                    <a:pt x="308662" y="181110"/>
                  </a:lnTo>
                  <a:lnTo>
                    <a:pt x="366911" y="171816"/>
                  </a:lnTo>
                  <a:lnTo>
                    <a:pt x="416261" y="157400"/>
                  </a:lnTo>
                  <a:lnTo>
                    <a:pt x="454389" y="138740"/>
                  </a:lnTo>
                  <a:lnTo>
                    <a:pt x="487680" y="92202"/>
                  </a:lnTo>
                  <a:lnTo>
                    <a:pt x="478969" y="67689"/>
                  </a:lnTo>
                  <a:lnTo>
                    <a:pt x="416261" y="27003"/>
                  </a:lnTo>
                  <a:lnTo>
                    <a:pt x="366911" y="12587"/>
                  </a:lnTo>
                  <a:lnTo>
                    <a:pt x="308662" y="3293"/>
                  </a:lnTo>
                  <a:lnTo>
                    <a:pt x="2438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4315967" y="5542788"/>
              <a:ext cx="487680" cy="184785"/>
            </a:xfrm>
            <a:custGeom>
              <a:avLst/>
              <a:gdLst/>
              <a:ahLst/>
              <a:cxnLst/>
              <a:rect l="l" t="t" r="r" b="b"/>
              <a:pathLst>
                <a:path w="487679" h="184785">
                  <a:moveTo>
                    <a:pt x="0" y="92202"/>
                  </a:moveTo>
                  <a:lnTo>
                    <a:pt x="33290" y="45663"/>
                  </a:lnTo>
                  <a:lnTo>
                    <a:pt x="71418" y="27003"/>
                  </a:lnTo>
                  <a:lnTo>
                    <a:pt x="120768" y="12587"/>
                  </a:lnTo>
                  <a:lnTo>
                    <a:pt x="179017" y="3293"/>
                  </a:lnTo>
                  <a:lnTo>
                    <a:pt x="243840" y="0"/>
                  </a:lnTo>
                  <a:lnTo>
                    <a:pt x="308662" y="3293"/>
                  </a:lnTo>
                  <a:lnTo>
                    <a:pt x="366911" y="12587"/>
                  </a:lnTo>
                  <a:lnTo>
                    <a:pt x="416261" y="27003"/>
                  </a:lnTo>
                  <a:lnTo>
                    <a:pt x="454389" y="45663"/>
                  </a:lnTo>
                  <a:lnTo>
                    <a:pt x="487680" y="92202"/>
                  </a:lnTo>
                  <a:lnTo>
                    <a:pt x="478969" y="116714"/>
                  </a:lnTo>
                  <a:lnTo>
                    <a:pt x="416261" y="157400"/>
                  </a:lnTo>
                  <a:lnTo>
                    <a:pt x="366911" y="171816"/>
                  </a:lnTo>
                  <a:lnTo>
                    <a:pt x="308662" y="181110"/>
                  </a:lnTo>
                  <a:lnTo>
                    <a:pt x="243840" y="184404"/>
                  </a:lnTo>
                  <a:lnTo>
                    <a:pt x="179017" y="181110"/>
                  </a:lnTo>
                  <a:lnTo>
                    <a:pt x="120768" y="171816"/>
                  </a:lnTo>
                  <a:lnTo>
                    <a:pt x="71418" y="157400"/>
                  </a:lnTo>
                  <a:lnTo>
                    <a:pt x="33290" y="138740"/>
                  </a:lnTo>
                  <a:lnTo>
                    <a:pt x="0" y="92202"/>
                  </a:lnTo>
                  <a:close/>
                </a:path>
              </a:pathLst>
            </a:custGeom>
            <a:ln w="12699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4043171" y="5401056"/>
              <a:ext cx="487680" cy="184785"/>
            </a:xfrm>
            <a:custGeom>
              <a:avLst/>
              <a:gdLst/>
              <a:ahLst/>
              <a:cxnLst/>
              <a:rect l="l" t="t" r="r" b="b"/>
              <a:pathLst>
                <a:path w="487679" h="184785">
                  <a:moveTo>
                    <a:pt x="243840" y="0"/>
                  </a:moveTo>
                  <a:lnTo>
                    <a:pt x="179017" y="3293"/>
                  </a:lnTo>
                  <a:lnTo>
                    <a:pt x="120768" y="12587"/>
                  </a:lnTo>
                  <a:lnTo>
                    <a:pt x="71418" y="27003"/>
                  </a:lnTo>
                  <a:lnTo>
                    <a:pt x="33290" y="45663"/>
                  </a:lnTo>
                  <a:lnTo>
                    <a:pt x="0" y="92202"/>
                  </a:lnTo>
                  <a:lnTo>
                    <a:pt x="8710" y="116714"/>
                  </a:lnTo>
                  <a:lnTo>
                    <a:pt x="71418" y="157400"/>
                  </a:lnTo>
                  <a:lnTo>
                    <a:pt x="120768" y="171816"/>
                  </a:lnTo>
                  <a:lnTo>
                    <a:pt x="179017" y="181110"/>
                  </a:lnTo>
                  <a:lnTo>
                    <a:pt x="243840" y="184404"/>
                  </a:lnTo>
                  <a:lnTo>
                    <a:pt x="308662" y="181110"/>
                  </a:lnTo>
                  <a:lnTo>
                    <a:pt x="366911" y="171816"/>
                  </a:lnTo>
                  <a:lnTo>
                    <a:pt x="416261" y="157400"/>
                  </a:lnTo>
                  <a:lnTo>
                    <a:pt x="454389" y="138740"/>
                  </a:lnTo>
                  <a:lnTo>
                    <a:pt x="487680" y="92202"/>
                  </a:lnTo>
                  <a:lnTo>
                    <a:pt x="478969" y="67689"/>
                  </a:lnTo>
                  <a:lnTo>
                    <a:pt x="416261" y="27003"/>
                  </a:lnTo>
                  <a:lnTo>
                    <a:pt x="366911" y="12587"/>
                  </a:lnTo>
                  <a:lnTo>
                    <a:pt x="308662" y="3293"/>
                  </a:lnTo>
                  <a:lnTo>
                    <a:pt x="2438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4043171" y="5401056"/>
              <a:ext cx="487680" cy="184785"/>
            </a:xfrm>
            <a:custGeom>
              <a:avLst/>
              <a:gdLst/>
              <a:ahLst/>
              <a:cxnLst/>
              <a:rect l="l" t="t" r="r" b="b"/>
              <a:pathLst>
                <a:path w="487679" h="184785">
                  <a:moveTo>
                    <a:pt x="0" y="92202"/>
                  </a:moveTo>
                  <a:lnTo>
                    <a:pt x="33290" y="45663"/>
                  </a:lnTo>
                  <a:lnTo>
                    <a:pt x="71418" y="27003"/>
                  </a:lnTo>
                  <a:lnTo>
                    <a:pt x="120768" y="12587"/>
                  </a:lnTo>
                  <a:lnTo>
                    <a:pt x="179017" y="3293"/>
                  </a:lnTo>
                  <a:lnTo>
                    <a:pt x="243840" y="0"/>
                  </a:lnTo>
                  <a:lnTo>
                    <a:pt x="308662" y="3293"/>
                  </a:lnTo>
                  <a:lnTo>
                    <a:pt x="366911" y="12587"/>
                  </a:lnTo>
                  <a:lnTo>
                    <a:pt x="416261" y="27003"/>
                  </a:lnTo>
                  <a:lnTo>
                    <a:pt x="454389" y="45663"/>
                  </a:lnTo>
                  <a:lnTo>
                    <a:pt x="487680" y="92202"/>
                  </a:lnTo>
                  <a:lnTo>
                    <a:pt x="478969" y="116714"/>
                  </a:lnTo>
                  <a:lnTo>
                    <a:pt x="416261" y="157400"/>
                  </a:lnTo>
                  <a:lnTo>
                    <a:pt x="366911" y="171816"/>
                  </a:lnTo>
                  <a:lnTo>
                    <a:pt x="308662" y="181110"/>
                  </a:lnTo>
                  <a:lnTo>
                    <a:pt x="243840" y="184404"/>
                  </a:lnTo>
                  <a:lnTo>
                    <a:pt x="179017" y="181110"/>
                  </a:lnTo>
                  <a:lnTo>
                    <a:pt x="120768" y="171816"/>
                  </a:lnTo>
                  <a:lnTo>
                    <a:pt x="71418" y="157400"/>
                  </a:lnTo>
                  <a:lnTo>
                    <a:pt x="33290" y="138740"/>
                  </a:lnTo>
                  <a:lnTo>
                    <a:pt x="0" y="92202"/>
                  </a:lnTo>
                  <a:close/>
                </a:path>
              </a:pathLst>
            </a:custGeom>
            <a:ln w="12699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3799331" y="5286756"/>
              <a:ext cx="487680" cy="184785"/>
            </a:xfrm>
            <a:custGeom>
              <a:avLst/>
              <a:gdLst/>
              <a:ahLst/>
              <a:cxnLst/>
              <a:rect l="l" t="t" r="r" b="b"/>
              <a:pathLst>
                <a:path w="487679" h="184785">
                  <a:moveTo>
                    <a:pt x="243840" y="0"/>
                  </a:moveTo>
                  <a:lnTo>
                    <a:pt x="179017" y="3293"/>
                  </a:lnTo>
                  <a:lnTo>
                    <a:pt x="120768" y="12587"/>
                  </a:lnTo>
                  <a:lnTo>
                    <a:pt x="71418" y="27003"/>
                  </a:lnTo>
                  <a:lnTo>
                    <a:pt x="33290" y="45663"/>
                  </a:lnTo>
                  <a:lnTo>
                    <a:pt x="0" y="92202"/>
                  </a:lnTo>
                  <a:lnTo>
                    <a:pt x="8710" y="116714"/>
                  </a:lnTo>
                  <a:lnTo>
                    <a:pt x="71418" y="157400"/>
                  </a:lnTo>
                  <a:lnTo>
                    <a:pt x="120768" y="171816"/>
                  </a:lnTo>
                  <a:lnTo>
                    <a:pt x="179017" y="181110"/>
                  </a:lnTo>
                  <a:lnTo>
                    <a:pt x="243840" y="184404"/>
                  </a:lnTo>
                  <a:lnTo>
                    <a:pt x="308662" y="181110"/>
                  </a:lnTo>
                  <a:lnTo>
                    <a:pt x="366911" y="171816"/>
                  </a:lnTo>
                  <a:lnTo>
                    <a:pt x="416261" y="157400"/>
                  </a:lnTo>
                  <a:lnTo>
                    <a:pt x="454389" y="138740"/>
                  </a:lnTo>
                  <a:lnTo>
                    <a:pt x="487680" y="92202"/>
                  </a:lnTo>
                  <a:lnTo>
                    <a:pt x="478969" y="67689"/>
                  </a:lnTo>
                  <a:lnTo>
                    <a:pt x="416261" y="27003"/>
                  </a:lnTo>
                  <a:lnTo>
                    <a:pt x="366911" y="12587"/>
                  </a:lnTo>
                  <a:lnTo>
                    <a:pt x="308662" y="3293"/>
                  </a:lnTo>
                  <a:lnTo>
                    <a:pt x="2438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3799331" y="5286756"/>
              <a:ext cx="487680" cy="184785"/>
            </a:xfrm>
            <a:custGeom>
              <a:avLst/>
              <a:gdLst/>
              <a:ahLst/>
              <a:cxnLst/>
              <a:rect l="l" t="t" r="r" b="b"/>
              <a:pathLst>
                <a:path w="487679" h="184785">
                  <a:moveTo>
                    <a:pt x="0" y="92202"/>
                  </a:moveTo>
                  <a:lnTo>
                    <a:pt x="33290" y="45663"/>
                  </a:lnTo>
                  <a:lnTo>
                    <a:pt x="71418" y="27003"/>
                  </a:lnTo>
                  <a:lnTo>
                    <a:pt x="120768" y="12587"/>
                  </a:lnTo>
                  <a:lnTo>
                    <a:pt x="179017" y="3293"/>
                  </a:lnTo>
                  <a:lnTo>
                    <a:pt x="243840" y="0"/>
                  </a:lnTo>
                  <a:lnTo>
                    <a:pt x="308662" y="3293"/>
                  </a:lnTo>
                  <a:lnTo>
                    <a:pt x="366911" y="12587"/>
                  </a:lnTo>
                  <a:lnTo>
                    <a:pt x="416261" y="27003"/>
                  </a:lnTo>
                  <a:lnTo>
                    <a:pt x="454389" y="45663"/>
                  </a:lnTo>
                  <a:lnTo>
                    <a:pt x="487680" y="92202"/>
                  </a:lnTo>
                  <a:lnTo>
                    <a:pt x="478969" y="116714"/>
                  </a:lnTo>
                  <a:lnTo>
                    <a:pt x="416261" y="157400"/>
                  </a:lnTo>
                  <a:lnTo>
                    <a:pt x="366911" y="171816"/>
                  </a:lnTo>
                  <a:lnTo>
                    <a:pt x="308662" y="181110"/>
                  </a:lnTo>
                  <a:lnTo>
                    <a:pt x="243840" y="184404"/>
                  </a:lnTo>
                  <a:lnTo>
                    <a:pt x="179017" y="181110"/>
                  </a:lnTo>
                  <a:lnTo>
                    <a:pt x="120768" y="171816"/>
                  </a:lnTo>
                  <a:lnTo>
                    <a:pt x="71418" y="157400"/>
                  </a:lnTo>
                  <a:lnTo>
                    <a:pt x="33290" y="138740"/>
                  </a:lnTo>
                  <a:lnTo>
                    <a:pt x="0" y="92202"/>
                  </a:lnTo>
                  <a:close/>
                </a:path>
              </a:pathLst>
            </a:custGeom>
            <a:ln w="12699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3930395" y="5160264"/>
              <a:ext cx="486409" cy="184785"/>
            </a:xfrm>
            <a:custGeom>
              <a:avLst/>
              <a:gdLst/>
              <a:ahLst/>
              <a:cxnLst/>
              <a:rect l="l" t="t" r="r" b="b"/>
              <a:pathLst>
                <a:path w="486410" h="184785">
                  <a:moveTo>
                    <a:pt x="243078" y="0"/>
                  </a:moveTo>
                  <a:lnTo>
                    <a:pt x="178457" y="3293"/>
                  </a:lnTo>
                  <a:lnTo>
                    <a:pt x="120390" y="12587"/>
                  </a:lnTo>
                  <a:lnTo>
                    <a:pt x="71194" y="27003"/>
                  </a:lnTo>
                  <a:lnTo>
                    <a:pt x="33186" y="45663"/>
                  </a:lnTo>
                  <a:lnTo>
                    <a:pt x="0" y="92202"/>
                  </a:lnTo>
                  <a:lnTo>
                    <a:pt x="8682" y="116714"/>
                  </a:lnTo>
                  <a:lnTo>
                    <a:pt x="71194" y="157400"/>
                  </a:lnTo>
                  <a:lnTo>
                    <a:pt x="120390" y="171816"/>
                  </a:lnTo>
                  <a:lnTo>
                    <a:pt x="178457" y="181110"/>
                  </a:lnTo>
                  <a:lnTo>
                    <a:pt x="243078" y="184404"/>
                  </a:lnTo>
                  <a:lnTo>
                    <a:pt x="307698" y="181110"/>
                  </a:lnTo>
                  <a:lnTo>
                    <a:pt x="365765" y="171816"/>
                  </a:lnTo>
                  <a:lnTo>
                    <a:pt x="414961" y="157400"/>
                  </a:lnTo>
                  <a:lnTo>
                    <a:pt x="452969" y="138740"/>
                  </a:lnTo>
                  <a:lnTo>
                    <a:pt x="486156" y="92202"/>
                  </a:lnTo>
                  <a:lnTo>
                    <a:pt x="477473" y="67689"/>
                  </a:lnTo>
                  <a:lnTo>
                    <a:pt x="414961" y="27003"/>
                  </a:lnTo>
                  <a:lnTo>
                    <a:pt x="365765" y="12587"/>
                  </a:lnTo>
                  <a:lnTo>
                    <a:pt x="307698" y="3293"/>
                  </a:lnTo>
                  <a:lnTo>
                    <a:pt x="24307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3930395" y="5160264"/>
              <a:ext cx="486409" cy="184785"/>
            </a:xfrm>
            <a:custGeom>
              <a:avLst/>
              <a:gdLst/>
              <a:ahLst/>
              <a:cxnLst/>
              <a:rect l="l" t="t" r="r" b="b"/>
              <a:pathLst>
                <a:path w="486410" h="184785">
                  <a:moveTo>
                    <a:pt x="0" y="92202"/>
                  </a:moveTo>
                  <a:lnTo>
                    <a:pt x="33186" y="45663"/>
                  </a:lnTo>
                  <a:lnTo>
                    <a:pt x="71194" y="27003"/>
                  </a:lnTo>
                  <a:lnTo>
                    <a:pt x="120390" y="12587"/>
                  </a:lnTo>
                  <a:lnTo>
                    <a:pt x="178457" y="3293"/>
                  </a:lnTo>
                  <a:lnTo>
                    <a:pt x="243078" y="0"/>
                  </a:lnTo>
                  <a:lnTo>
                    <a:pt x="307698" y="3293"/>
                  </a:lnTo>
                  <a:lnTo>
                    <a:pt x="365765" y="12587"/>
                  </a:lnTo>
                  <a:lnTo>
                    <a:pt x="414961" y="27003"/>
                  </a:lnTo>
                  <a:lnTo>
                    <a:pt x="452969" y="45663"/>
                  </a:lnTo>
                  <a:lnTo>
                    <a:pt x="486156" y="92202"/>
                  </a:lnTo>
                  <a:lnTo>
                    <a:pt x="477473" y="116714"/>
                  </a:lnTo>
                  <a:lnTo>
                    <a:pt x="414961" y="157400"/>
                  </a:lnTo>
                  <a:lnTo>
                    <a:pt x="365765" y="171816"/>
                  </a:lnTo>
                  <a:lnTo>
                    <a:pt x="307698" y="181110"/>
                  </a:lnTo>
                  <a:lnTo>
                    <a:pt x="243078" y="184404"/>
                  </a:lnTo>
                  <a:lnTo>
                    <a:pt x="178457" y="181110"/>
                  </a:lnTo>
                  <a:lnTo>
                    <a:pt x="120390" y="171816"/>
                  </a:lnTo>
                  <a:lnTo>
                    <a:pt x="71194" y="157400"/>
                  </a:lnTo>
                  <a:lnTo>
                    <a:pt x="33186" y="138740"/>
                  </a:lnTo>
                  <a:lnTo>
                    <a:pt x="0" y="92202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3" name="object 153"/>
          <p:cNvSpPr txBox="1"/>
          <p:nvPr/>
        </p:nvSpPr>
        <p:spPr>
          <a:xfrm>
            <a:off x="4056128" y="5155979"/>
            <a:ext cx="2355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25" dirty="0">
                <a:latin typeface="Calibri"/>
                <a:cs typeface="Calibri"/>
              </a:rPr>
              <a:t>RBA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54" name="object 154"/>
          <p:cNvGrpSpPr/>
          <p:nvPr/>
        </p:nvGrpSpPr>
        <p:grpSpPr>
          <a:xfrm>
            <a:off x="4376673" y="5403850"/>
            <a:ext cx="500380" cy="195580"/>
            <a:chOff x="4376673" y="5403850"/>
            <a:chExt cx="500380" cy="195580"/>
          </a:xfrm>
        </p:grpSpPr>
        <p:sp>
          <p:nvSpPr>
            <p:cNvPr id="155" name="object 155"/>
            <p:cNvSpPr/>
            <p:nvPr/>
          </p:nvSpPr>
          <p:spPr>
            <a:xfrm>
              <a:off x="4383023" y="5410200"/>
              <a:ext cx="487680" cy="182880"/>
            </a:xfrm>
            <a:custGeom>
              <a:avLst/>
              <a:gdLst/>
              <a:ahLst/>
              <a:cxnLst/>
              <a:rect l="l" t="t" r="r" b="b"/>
              <a:pathLst>
                <a:path w="487679" h="182879">
                  <a:moveTo>
                    <a:pt x="243840" y="0"/>
                  </a:moveTo>
                  <a:lnTo>
                    <a:pt x="179017" y="3266"/>
                  </a:lnTo>
                  <a:lnTo>
                    <a:pt x="120768" y="12485"/>
                  </a:lnTo>
                  <a:lnTo>
                    <a:pt x="71418" y="26784"/>
                  </a:lnTo>
                  <a:lnTo>
                    <a:pt x="33290" y="45291"/>
                  </a:lnTo>
                  <a:lnTo>
                    <a:pt x="0" y="91440"/>
                  </a:lnTo>
                  <a:lnTo>
                    <a:pt x="8710" y="115746"/>
                  </a:lnTo>
                  <a:lnTo>
                    <a:pt x="71418" y="156095"/>
                  </a:lnTo>
                  <a:lnTo>
                    <a:pt x="120768" y="170394"/>
                  </a:lnTo>
                  <a:lnTo>
                    <a:pt x="179017" y="179613"/>
                  </a:lnTo>
                  <a:lnTo>
                    <a:pt x="243840" y="182880"/>
                  </a:lnTo>
                  <a:lnTo>
                    <a:pt x="308662" y="179613"/>
                  </a:lnTo>
                  <a:lnTo>
                    <a:pt x="366911" y="170394"/>
                  </a:lnTo>
                  <a:lnTo>
                    <a:pt x="416261" y="156095"/>
                  </a:lnTo>
                  <a:lnTo>
                    <a:pt x="454389" y="137588"/>
                  </a:lnTo>
                  <a:lnTo>
                    <a:pt x="487680" y="91440"/>
                  </a:lnTo>
                  <a:lnTo>
                    <a:pt x="478969" y="67133"/>
                  </a:lnTo>
                  <a:lnTo>
                    <a:pt x="416261" y="26784"/>
                  </a:lnTo>
                  <a:lnTo>
                    <a:pt x="366911" y="12485"/>
                  </a:lnTo>
                  <a:lnTo>
                    <a:pt x="308662" y="3266"/>
                  </a:lnTo>
                  <a:lnTo>
                    <a:pt x="2438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4383023" y="5410200"/>
              <a:ext cx="487680" cy="182880"/>
            </a:xfrm>
            <a:custGeom>
              <a:avLst/>
              <a:gdLst/>
              <a:ahLst/>
              <a:cxnLst/>
              <a:rect l="l" t="t" r="r" b="b"/>
              <a:pathLst>
                <a:path w="487679" h="182879">
                  <a:moveTo>
                    <a:pt x="0" y="91440"/>
                  </a:moveTo>
                  <a:lnTo>
                    <a:pt x="33290" y="45291"/>
                  </a:lnTo>
                  <a:lnTo>
                    <a:pt x="71418" y="26784"/>
                  </a:lnTo>
                  <a:lnTo>
                    <a:pt x="120768" y="12485"/>
                  </a:lnTo>
                  <a:lnTo>
                    <a:pt x="179017" y="3266"/>
                  </a:lnTo>
                  <a:lnTo>
                    <a:pt x="243840" y="0"/>
                  </a:lnTo>
                  <a:lnTo>
                    <a:pt x="308662" y="3266"/>
                  </a:lnTo>
                  <a:lnTo>
                    <a:pt x="366911" y="12485"/>
                  </a:lnTo>
                  <a:lnTo>
                    <a:pt x="416261" y="26784"/>
                  </a:lnTo>
                  <a:lnTo>
                    <a:pt x="454389" y="45291"/>
                  </a:lnTo>
                  <a:lnTo>
                    <a:pt x="487680" y="91440"/>
                  </a:lnTo>
                  <a:lnTo>
                    <a:pt x="478969" y="115746"/>
                  </a:lnTo>
                  <a:lnTo>
                    <a:pt x="416261" y="156095"/>
                  </a:lnTo>
                  <a:lnTo>
                    <a:pt x="366911" y="170394"/>
                  </a:lnTo>
                  <a:lnTo>
                    <a:pt x="308662" y="179613"/>
                  </a:lnTo>
                  <a:lnTo>
                    <a:pt x="243840" y="182880"/>
                  </a:lnTo>
                  <a:lnTo>
                    <a:pt x="179017" y="179613"/>
                  </a:lnTo>
                  <a:lnTo>
                    <a:pt x="120768" y="170394"/>
                  </a:lnTo>
                  <a:lnTo>
                    <a:pt x="71418" y="156095"/>
                  </a:lnTo>
                  <a:lnTo>
                    <a:pt x="33290" y="137588"/>
                  </a:lnTo>
                  <a:lnTo>
                    <a:pt x="0" y="91440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7" name="object 157"/>
          <p:cNvSpPr txBox="1"/>
          <p:nvPr/>
        </p:nvSpPr>
        <p:spPr>
          <a:xfrm>
            <a:off x="4131779" y="5405078"/>
            <a:ext cx="6489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500" baseline="2777" dirty="0">
                <a:latin typeface="Calibri"/>
                <a:cs typeface="Calibri"/>
              </a:rPr>
              <a:t>ABNT</a:t>
            </a:r>
            <a:r>
              <a:rPr sz="1500" spc="262" baseline="2777" dirty="0">
                <a:latin typeface="Calibri"/>
                <a:cs typeface="Calibri"/>
              </a:rPr>
              <a:t> </a:t>
            </a:r>
            <a:r>
              <a:rPr sz="1000" spc="-20" dirty="0">
                <a:latin typeface="Calibri"/>
                <a:cs typeface="Calibri"/>
              </a:rPr>
              <a:t>IRMA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58" name="object 158"/>
          <p:cNvGrpSpPr/>
          <p:nvPr/>
        </p:nvGrpSpPr>
        <p:grpSpPr>
          <a:xfrm>
            <a:off x="4294378" y="5269738"/>
            <a:ext cx="499109" cy="195580"/>
            <a:chOff x="4294378" y="5269738"/>
            <a:chExt cx="499109" cy="195580"/>
          </a:xfrm>
        </p:grpSpPr>
        <p:sp>
          <p:nvSpPr>
            <p:cNvPr id="159" name="object 159"/>
            <p:cNvSpPr/>
            <p:nvPr/>
          </p:nvSpPr>
          <p:spPr>
            <a:xfrm>
              <a:off x="4300728" y="5276088"/>
              <a:ext cx="486409" cy="182880"/>
            </a:xfrm>
            <a:custGeom>
              <a:avLst/>
              <a:gdLst/>
              <a:ahLst/>
              <a:cxnLst/>
              <a:rect l="l" t="t" r="r" b="b"/>
              <a:pathLst>
                <a:path w="486410" h="182879">
                  <a:moveTo>
                    <a:pt x="243078" y="0"/>
                  </a:moveTo>
                  <a:lnTo>
                    <a:pt x="178457" y="3266"/>
                  </a:lnTo>
                  <a:lnTo>
                    <a:pt x="120390" y="12485"/>
                  </a:lnTo>
                  <a:lnTo>
                    <a:pt x="71194" y="26784"/>
                  </a:lnTo>
                  <a:lnTo>
                    <a:pt x="33186" y="45291"/>
                  </a:lnTo>
                  <a:lnTo>
                    <a:pt x="0" y="91440"/>
                  </a:lnTo>
                  <a:lnTo>
                    <a:pt x="8682" y="115746"/>
                  </a:lnTo>
                  <a:lnTo>
                    <a:pt x="71194" y="156095"/>
                  </a:lnTo>
                  <a:lnTo>
                    <a:pt x="120390" y="170394"/>
                  </a:lnTo>
                  <a:lnTo>
                    <a:pt x="178457" y="179613"/>
                  </a:lnTo>
                  <a:lnTo>
                    <a:pt x="243078" y="182880"/>
                  </a:lnTo>
                  <a:lnTo>
                    <a:pt x="307698" y="179613"/>
                  </a:lnTo>
                  <a:lnTo>
                    <a:pt x="365765" y="170394"/>
                  </a:lnTo>
                  <a:lnTo>
                    <a:pt x="414961" y="156095"/>
                  </a:lnTo>
                  <a:lnTo>
                    <a:pt x="452969" y="137588"/>
                  </a:lnTo>
                  <a:lnTo>
                    <a:pt x="486156" y="91440"/>
                  </a:lnTo>
                  <a:lnTo>
                    <a:pt x="477473" y="67133"/>
                  </a:lnTo>
                  <a:lnTo>
                    <a:pt x="414961" y="26784"/>
                  </a:lnTo>
                  <a:lnTo>
                    <a:pt x="365765" y="12485"/>
                  </a:lnTo>
                  <a:lnTo>
                    <a:pt x="307698" y="3266"/>
                  </a:lnTo>
                  <a:lnTo>
                    <a:pt x="24307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4300728" y="5276088"/>
              <a:ext cx="486409" cy="182880"/>
            </a:xfrm>
            <a:custGeom>
              <a:avLst/>
              <a:gdLst/>
              <a:ahLst/>
              <a:cxnLst/>
              <a:rect l="l" t="t" r="r" b="b"/>
              <a:pathLst>
                <a:path w="486410" h="182879">
                  <a:moveTo>
                    <a:pt x="0" y="91440"/>
                  </a:moveTo>
                  <a:lnTo>
                    <a:pt x="33186" y="45291"/>
                  </a:lnTo>
                  <a:lnTo>
                    <a:pt x="71194" y="26784"/>
                  </a:lnTo>
                  <a:lnTo>
                    <a:pt x="120390" y="12485"/>
                  </a:lnTo>
                  <a:lnTo>
                    <a:pt x="178457" y="3266"/>
                  </a:lnTo>
                  <a:lnTo>
                    <a:pt x="243078" y="0"/>
                  </a:lnTo>
                  <a:lnTo>
                    <a:pt x="307698" y="3266"/>
                  </a:lnTo>
                  <a:lnTo>
                    <a:pt x="365765" y="12485"/>
                  </a:lnTo>
                  <a:lnTo>
                    <a:pt x="414961" y="26784"/>
                  </a:lnTo>
                  <a:lnTo>
                    <a:pt x="452969" y="45291"/>
                  </a:lnTo>
                  <a:lnTo>
                    <a:pt x="486156" y="91440"/>
                  </a:lnTo>
                  <a:lnTo>
                    <a:pt x="477473" y="115746"/>
                  </a:lnTo>
                  <a:lnTo>
                    <a:pt x="414961" y="156095"/>
                  </a:lnTo>
                  <a:lnTo>
                    <a:pt x="365765" y="170394"/>
                  </a:lnTo>
                  <a:lnTo>
                    <a:pt x="307698" y="179613"/>
                  </a:lnTo>
                  <a:lnTo>
                    <a:pt x="243078" y="182880"/>
                  </a:lnTo>
                  <a:lnTo>
                    <a:pt x="178457" y="179613"/>
                  </a:lnTo>
                  <a:lnTo>
                    <a:pt x="120390" y="170394"/>
                  </a:lnTo>
                  <a:lnTo>
                    <a:pt x="71194" y="156095"/>
                  </a:lnTo>
                  <a:lnTo>
                    <a:pt x="33186" y="137588"/>
                  </a:lnTo>
                  <a:lnTo>
                    <a:pt x="0" y="91440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1" name="object 161"/>
          <p:cNvSpPr txBox="1"/>
          <p:nvPr/>
        </p:nvSpPr>
        <p:spPr>
          <a:xfrm>
            <a:off x="3914090" y="5282639"/>
            <a:ext cx="7848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8315" algn="l"/>
              </a:tabLst>
            </a:pPr>
            <a:r>
              <a:rPr sz="1000" spc="-25" dirty="0">
                <a:latin typeface="Calibri"/>
                <a:cs typeface="Calibri"/>
              </a:rPr>
              <a:t>MLA</a:t>
            </a:r>
            <a:r>
              <a:rPr sz="1000" dirty="0">
                <a:latin typeface="Calibri"/>
                <a:cs typeface="Calibri"/>
              </a:rPr>
              <a:t>	</a:t>
            </a:r>
            <a:r>
              <a:rPr sz="1500" spc="-30" baseline="5555" dirty="0">
                <a:latin typeface="Calibri"/>
                <a:cs typeface="Calibri"/>
              </a:rPr>
              <a:t>ASRO</a:t>
            </a:r>
            <a:endParaRPr sz="1500" baseline="5555">
              <a:latin typeface="Calibri"/>
              <a:cs typeface="Calibri"/>
            </a:endParaRPr>
          </a:p>
        </p:txBody>
      </p:sp>
      <p:grpSp>
        <p:nvGrpSpPr>
          <p:cNvPr id="162" name="object 162"/>
          <p:cNvGrpSpPr/>
          <p:nvPr/>
        </p:nvGrpSpPr>
        <p:grpSpPr>
          <a:xfrm>
            <a:off x="4335526" y="5111241"/>
            <a:ext cx="500380" cy="195580"/>
            <a:chOff x="4335526" y="5111241"/>
            <a:chExt cx="500380" cy="195580"/>
          </a:xfrm>
        </p:grpSpPr>
        <p:sp>
          <p:nvSpPr>
            <p:cNvPr id="163" name="object 163"/>
            <p:cNvSpPr/>
            <p:nvPr/>
          </p:nvSpPr>
          <p:spPr>
            <a:xfrm>
              <a:off x="4341876" y="5117591"/>
              <a:ext cx="487680" cy="182880"/>
            </a:xfrm>
            <a:custGeom>
              <a:avLst/>
              <a:gdLst/>
              <a:ahLst/>
              <a:cxnLst/>
              <a:rect l="l" t="t" r="r" b="b"/>
              <a:pathLst>
                <a:path w="487679" h="182879">
                  <a:moveTo>
                    <a:pt x="243840" y="0"/>
                  </a:moveTo>
                  <a:lnTo>
                    <a:pt x="179017" y="3266"/>
                  </a:lnTo>
                  <a:lnTo>
                    <a:pt x="120768" y="12485"/>
                  </a:lnTo>
                  <a:lnTo>
                    <a:pt x="71418" y="26784"/>
                  </a:lnTo>
                  <a:lnTo>
                    <a:pt x="33290" y="45291"/>
                  </a:lnTo>
                  <a:lnTo>
                    <a:pt x="0" y="91439"/>
                  </a:lnTo>
                  <a:lnTo>
                    <a:pt x="8710" y="115746"/>
                  </a:lnTo>
                  <a:lnTo>
                    <a:pt x="71418" y="156095"/>
                  </a:lnTo>
                  <a:lnTo>
                    <a:pt x="120768" y="170394"/>
                  </a:lnTo>
                  <a:lnTo>
                    <a:pt x="179017" y="179613"/>
                  </a:lnTo>
                  <a:lnTo>
                    <a:pt x="243840" y="182879"/>
                  </a:lnTo>
                  <a:lnTo>
                    <a:pt x="308662" y="179613"/>
                  </a:lnTo>
                  <a:lnTo>
                    <a:pt x="366911" y="170394"/>
                  </a:lnTo>
                  <a:lnTo>
                    <a:pt x="416261" y="156095"/>
                  </a:lnTo>
                  <a:lnTo>
                    <a:pt x="454389" y="137588"/>
                  </a:lnTo>
                  <a:lnTo>
                    <a:pt x="487680" y="91439"/>
                  </a:lnTo>
                  <a:lnTo>
                    <a:pt x="478969" y="67133"/>
                  </a:lnTo>
                  <a:lnTo>
                    <a:pt x="416261" y="26784"/>
                  </a:lnTo>
                  <a:lnTo>
                    <a:pt x="366911" y="12485"/>
                  </a:lnTo>
                  <a:lnTo>
                    <a:pt x="308662" y="3266"/>
                  </a:lnTo>
                  <a:lnTo>
                    <a:pt x="2438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4341876" y="5117591"/>
              <a:ext cx="487680" cy="182880"/>
            </a:xfrm>
            <a:custGeom>
              <a:avLst/>
              <a:gdLst/>
              <a:ahLst/>
              <a:cxnLst/>
              <a:rect l="l" t="t" r="r" b="b"/>
              <a:pathLst>
                <a:path w="487679" h="182879">
                  <a:moveTo>
                    <a:pt x="0" y="91439"/>
                  </a:moveTo>
                  <a:lnTo>
                    <a:pt x="33290" y="45291"/>
                  </a:lnTo>
                  <a:lnTo>
                    <a:pt x="71418" y="26784"/>
                  </a:lnTo>
                  <a:lnTo>
                    <a:pt x="120768" y="12485"/>
                  </a:lnTo>
                  <a:lnTo>
                    <a:pt x="179017" y="3266"/>
                  </a:lnTo>
                  <a:lnTo>
                    <a:pt x="243840" y="0"/>
                  </a:lnTo>
                  <a:lnTo>
                    <a:pt x="308662" y="3266"/>
                  </a:lnTo>
                  <a:lnTo>
                    <a:pt x="366911" y="12485"/>
                  </a:lnTo>
                  <a:lnTo>
                    <a:pt x="416261" y="26784"/>
                  </a:lnTo>
                  <a:lnTo>
                    <a:pt x="454389" y="45291"/>
                  </a:lnTo>
                  <a:lnTo>
                    <a:pt x="487680" y="91439"/>
                  </a:lnTo>
                  <a:lnTo>
                    <a:pt x="478969" y="115746"/>
                  </a:lnTo>
                  <a:lnTo>
                    <a:pt x="416261" y="156095"/>
                  </a:lnTo>
                  <a:lnTo>
                    <a:pt x="366911" y="170394"/>
                  </a:lnTo>
                  <a:lnTo>
                    <a:pt x="308662" y="179613"/>
                  </a:lnTo>
                  <a:lnTo>
                    <a:pt x="243840" y="182879"/>
                  </a:lnTo>
                  <a:lnTo>
                    <a:pt x="179017" y="179613"/>
                  </a:lnTo>
                  <a:lnTo>
                    <a:pt x="120768" y="170394"/>
                  </a:lnTo>
                  <a:lnTo>
                    <a:pt x="71418" y="156095"/>
                  </a:lnTo>
                  <a:lnTo>
                    <a:pt x="33290" y="137588"/>
                  </a:lnTo>
                  <a:lnTo>
                    <a:pt x="0" y="91439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5" name="object 165"/>
          <p:cNvSpPr txBox="1"/>
          <p:nvPr/>
        </p:nvSpPr>
        <p:spPr>
          <a:xfrm>
            <a:off x="4474051" y="5112607"/>
            <a:ext cx="22415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25" dirty="0">
                <a:latin typeface="Calibri"/>
                <a:cs typeface="Calibri"/>
              </a:rPr>
              <a:t>ASC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66" name="object 166"/>
          <p:cNvGrpSpPr/>
          <p:nvPr/>
        </p:nvGrpSpPr>
        <p:grpSpPr>
          <a:xfrm>
            <a:off x="3978909" y="5675121"/>
            <a:ext cx="500380" cy="197485"/>
            <a:chOff x="3978909" y="5675121"/>
            <a:chExt cx="500380" cy="197485"/>
          </a:xfrm>
        </p:grpSpPr>
        <p:sp>
          <p:nvSpPr>
            <p:cNvPr id="167" name="object 167"/>
            <p:cNvSpPr/>
            <p:nvPr/>
          </p:nvSpPr>
          <p:spPr>
            <a:xfrm>
              <a:off x="3985259" y="5681471"/>
              <a:ext cx="487680" cy="184785"/>
            </a:xfrm>
            <a:custGeom>
              <a:avLst/>
              <a:gdLst/>
              <a:ahLst/>
              <a:cxnLst/>
              <a:rect l="l" t="t" r="r" b="b"/>
              <a:pathLst>
                <a:path w="487679" h="184785">
                  <a:moveTo>
                    <a:pt x="243840" y="0"/>
                  </a:moveTo>
                  <a:lnTo>
                    <a:pt x="179017" y="3293"/>
                  </a:lnTo>
                  <a:lnTo>
                    <a:pt x="120768" y="12587"/>
                  </a:lnTo>
                  <a:lnTo>
                    <a:pt x="71418" y="27003"/>
                  </a:lnTo>
                  <a:lnTo>
                    <a:pt x="33290" y="45663"/>
                  </a:lnTo>
                  <a:lnTo>
                    <a:pt x="0" y="92201"/>
                  </a:lnTo>
                  <a:lnTo>
                    <a:pt x="8710" y="116714"/>
                  </a:lnTo>
                  <a:lnTo>
                    <a:pt x="71418" y="157400"/>
                  </a:lnTo>
                  <a:lnTo>
                    <a:pt x="120768" y="171816"/>
                  </a:lnTo>
                  <a:lnTo>
                    <a:pt x="179017" y="181110"/>
                  </a:lnTo>
                  <a:lnTo>
                    <a:pt x="243840" y="184403"/>
                  </a:lnTo>
                  <a:lnTo>
                    <a:pt x="308662" y="181110"/>
                  </a:lnTo>
                  <a:lnTo>
                    <a:pt x="366911" y="171816"/>
                  </a:lnTo>
                  <a:lnTo>
                    <a:pt x="416261" y="157400"/>
                  </a:lnTo>
                  <a:lnTo>
                    <a:pt x="454389" y="138740"/>
                  </a:lnTo>
                  <a:lnTo>
                    <a:pt x="487680" y="92201"/>
                  </a:lnTo>
                  <a:lnTo>
                    <a:pt x="478969" y="67689"/>
                  </a:lnTo>
                  <a:lnTo>
                    <a:pt x="416261" y="27003"/>
                  </a:lnTo>
                  <a:lnTo>
                    <a:pt x="366911" y="12587"/>
                  </a:lnTo>
                  <a:lnTo>
                    <a:pt x="308662" y="3293"/>
                  </a:lnTo>
                  <a:lnTo>
                    <a:pt x="2438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3985259" y="5681471"/>
              <a:ext cx="487680" cy="184785"/>
            </a:xfrm>
            <a:custGeom>
              <a:avLst/>
              <a:gdLst/>
              <a:ahLst/>
              <a:cxnLst/>
              <a:rect l="l" t="t" r="r" b="b"/>
              <a:pathLst>
                <a:path w="487679" h="184785">
                  <a:moveTo>
                    <a:pt x="0" y="92201"/>
                  </a:moveTo>
                  <a:lnTo>
                    <a:pt x="33290" y="45663"/>
                  </a:lnTo>
                  <a:lnTo>
                    <a:pt x="71418" y="27003"/>
                  </a:lnTo>
                  <a:lnTo>
                    <a:pt x="120768" y="12587"/>
                  </a:lnTo>
                  <a:lnTo>
                    <a:pt x="179017" y="3293"/>
                  </a:lnTo>
                  <a:lnTo>
                    <a:pt x="243840" y="0"/>
                  </a:lnTo>
                  <a:lnTo>
                    <a:pt x="308662" y="3293"/>
                  </a:lnTo>
                  <a:lnTo>
                    <a:pt x="366911" y="12587"/>
                  </a:lnTo>
                  <a:lnTo>
                    <a:pt x="416261" y="27003"/>
                  </a:lnTo>
                  <a:lnTo>
                    <a:pt x="454389" y="45663"/>
                  </a:lnTo>
                  <a:lnTo>
                    <a:pt x="487680" y="92201"/>
                  </a:lnTo>
                  <a:lnTo>
                    <a:pt x="478969" y="116714"/>
                  </a:lnTo>
                  <a:lnTo>
                    <a:pt x="416261" y="157400"/>
                  </a:lnTo>
                  <a:lnTo>
                    <a:pt x="366911" y="171816"/>
                  </a:lnTo>
                  <a:lnTo>
                    <a:pt x="308662" y="181110"/>
                  </a:lnTo>
                  <a:lnTo>
                    <a:pt x="243840" y="184403"/>
                  </a:lnTo>
                  <a:lnTo>
                    <a:pt x="179017" y="181110"/>
                  </a:lnTo>
                  <a:lnTo>
                    <a:pt x="120768" y="171816"/>
                  </a:lnTo>
                  <a:lnTo>
                    <a:pt x="71418" y="157400"/>
                  </a:lnTo>
                  <a:lnTo>
                    <a:pt x="33290" y="138740"/>
                  </a:lnTo>
                  <a:lnTo>
                    <a:pt x="0" y="92201"/>
                  </a:lnTo>
                  <a:close/>
                </a:path>
              </a:pathLst>
            </a:custGeom>
            <a:ln w="12699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9" name="object 169"/>
          <p:cNvSpPr txBox="1"/>
          <p:nvPr/>
        </p:nvSpPr>
        <p:spPr>
          <a:xfrm>
            <a:off x="4070314" y="5677016"/>
            <a:ext cx="3181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20" dirty="0">
                <a:latin typeface="Calibri"/>
                <a:cs typeface="Calibri"/>
              </a:rPr>
              <a:t>NGER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70" name="object 170"/>
          <p:cNvGrpSpPr/>
          <p:nvPr/>
        </p:nvGrpSpPr>
        <p:grpSpPr>
          <a:xfrm>
            <a:off x="3896614" y="5539485"/>
            <a:ext cx="500380" cy="195580"/>
            <a:chOff x="3896614" y="5539485"/>
            <a:chExt cx="500380" cy="195580"/>
          </a:xfrm>
        </p:grpSpPr>
        <p:sp>
          <p:nvSpPr>
            <p:cNvPr id="171" name="object 171"/>
            <p:cNvSpPr/>
            <p:nvPr/>
          </p:nvSpPr>
          <p:spPr>
            <a:xfrm>
              <a:off x="3902964" y="5545835"/>
              <a:ext cx="487680" cy="182880"/>
            </a:xfrm>
            <a:custGeom>
              <a:avLst/>
              <a:gdLst/>
              <a:ahLst/>
              <a:cxnLst/>
              <a:rect l="l" t="t" r="r" b="b"/>
              <a:pathLst>
                <a:path w="487679" h="182879">
                  <a:moveTo>
                    <a:pt x="243840" y="0"/>
                  </a:moveTo>
                  <a:lnTo>
                    <a:pt x="179017" y="3266"/>
                  </a:lnTo>
                  <a:lnTo>
                    <a:pt x="120768" y="12485"/>
                  </a:lnTo>
                  <a:lnTo>
                    <a:pt x="71418" y="26784"/>
                  </a:lnTo>
                  <a:lnTo>
                    <a:pt x="33290" y="45291"/>
                  </a:lnTo>
                  <a:lnTo>
                    <a:pt x="0" y="91439"/>
                  </a:lnTo>
                  <a:lnTo>
                    <a:pt x="8710" y="115746"/>
                  </a:lnTo>
                  <a:lnTo>
                    <a:pt x="71418" y="156095"/>
                  </a:lnTo>
                  <a:lnTo>
                    <a:pt x="120768" y="170394"/>
                  </a:lnTo>
                  <a:lnTo>
                    <a:pt x="179017" y="179613"/>
                  </a:lnTo>
                  <a:lnTo>
                    <a:pt x="243840" y="182879"/>
                  </a:lnTo>
                  <a:lnTo>
                    <a:pt x="308662" y="179613"/>
                  </a:lnTo>
                  <a:lnTo>
                    <a:pt x="366911" y="170394"/>
                  </a:lnTo>
                  <a:lnTo>
                    <a:pt x="416261" y="156095"/>
                  </a:lnTo>
                  <a:lnTo>
                    <a:pt x="454389" y="137588"/>
                  </a:lnTo>
                  <a:lnTo>
                    <a:pt x="487680" y="91439"/>
                  </a:lnTo>
                  <a:lnTo>
                    <a:pt x="478969" y="67133"/>
                  </a:lnTo>
                  <a:lnTo>
                    <a:pt x="416261" y="26784"/>
                  </a:lnTo>
                  <a:lnTo>
                    <a:pt x="366911" y="12485"/>
                  </a:lnTo>
                  <a:lnTo>
                    <a:pt x="308662" y="3266"/>
                  </a:lnTo>
                  <a:lnTo>
                    <a:pt x="2438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3902964" y="5545835"/>
              <a:ext cx="487680" cy="182880"/>
            </a:xfrm>
            <a:custGeom>
              <a:avLst/>
              <a:gdLst/>
              <a:ahLst/>
              <a:cxnLst/>
              <a:rect l="l" t="t" r="r" b="b"/>
              <a:pathLst>
                <a:path w="487679" h="182879">
                  <a:moveTo>
                    <a:pt x="0" y="91439"/>
                  </a:moveTo>
                  <a:lnTo>
                    <a:pt x="33290" y="45291"/>
                  </a:lnTo>
                  <a:lnTo>
                    <a:pt x="71418" y="26784"/>
                  </a:lnTo>
                  <a:lnTo>
                    <a:pt x="120768" y="12485"/>
                  </a:lnTo>
                  <a:lnTo>
                    <a:pt x="179017" y="3266"/>
                  </a:lnTo>
                  <a:lnTo>
                    <a:pt x="243840" y="0"/>
                  </a:lnTo>
                  <a:lnTo>
                    <a:pt x="308662" y="3266"/>
                  </a:lnTo>
                  <a:lnTo>
                    <a:pt x="366911" y="12485"/>
                  </a:lnTo>
                  <a:lnTo>
                    <a:pt x="416261" y="26784"/>
                  </a:lnTo>
                  <a:lnTo>
                    <a:pt x="454389" y="45291"/>
                  </a:lnTo>
                  <a:lnTo>
                    <a:pt x="487680" y="91439"/>
                  </a:lnTo>
                  <a:lnTo>
                    <a:pt x="478969" y="115746"/>
                  </a:lnTo>
                  <a:lnTo>
                    <a:pt x="416261" y="156095"/>
                  </a:lnTo>
                  <a:lnTo>
                    <a:pt x="366911" y="170394"/>
                  </a:lnTo>
                  <a:lnTo>
                    <a:pt x="308662" y="179613"/>
                  </a:lnTo>
                  <a:lnTo>
                    <a:pt x="243840" y="182879"/>
                  </a:lnTo>
                  <a:lnTo>
                    <a:pt x="179017" y="179613"/>
                  </a:lnTo>
                  <a:lnTo>
                    <a:pt x="120768" y="170394"/>
                  </a:lnTo>
                  <a:lnTo>
                    <a:pt x="71418" y="156095"/>
                  </a:lnTo>
                  <a:lnTo>
                    <a:pt x="33290" y="137588"/>
                  </a:lnTo>
                  <a:lnTo>
                    <a:pt x="0" y="91439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3" name="object 173"/>
          <p:cNvSpPr txBox="1"/>
          <p:nvPr/>
        </p:nvSpPr>
        <p:spPr>
          <a:xfrm>
            <a:off x="4035797" y="5540970"/>
            <a:ext cx="2222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25" dirty="0">
                <a:latin typeface="Calibri"/>
                <a:cs typeface="Calibri"/>
              </a:rPr>
              <a:t>VCS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74" name="object 174"/>
          <p:cNvGrpSpPr/>
          <p:nvPr/>
        </p:nvGrpSpPr>
        <p:grpSpPr>
          <a:xfrm>
            <a:off x="4410202" y="5682741"/>
            <a:ext cx="500380" cy="195580"/>
            <a:chOff x="4410202" y="5682741"/>
            <a:chExt cx="500380" cy="195580"/>
          </a:xfrm>
        </p:grpSpPr>
        <p:sp>
          <p:nvSpPr>
            <p:cNvPr id="175" name="object 175"/>
            <p:cNvSpPr/>
            <p:nvPr/>
          </p:nvSpPr>
          <p:spPr>
            <a:xfrm>
              <a:off x="4416552" y="5689091"/>
              <a:ext cx="487680" cy="182880"/>
            </a:xfrm>
            <a:custGeom>
              <a:avLst/>
              <a:gdLst/>
              <a:ahLst/>
              <a:cxnLst/>
              <a:rect l="l" t="t" r="r" b="b"/>
              <a:pathLst>
                <a:path w="487679" h="182879">
                  <a:moveTo>
                    <a:pt x="243840" y="0"/>
                  </a:moveTo>
                  <a:lnTo>
                    <a:pt x="179017" y="3266"/>
                  </a:lnTo>
                  <a:lnTo>
                    <a:pt x="120768" y="12485"/>
                  </a:lnTo>
                  <a:lnTo>
                    <a:pt x="71418" y="26784"/>
                  </a:lnTo>
                  <a:lnTo>
                    <a:pt x="33290" y="45291"/>
                  </a:lnTo>
                  <a:lnTo>
                    <a:pt x="0" y="91440"/>
                  </a:lnTo>
                  <a:lnTo>
                    <a:pt x="8710" y="115746"/>
                  </a:lnTo>
                  <a:lnTo>
                    <a:pt x="71418" y="156095"/>
                  </a:lnTo>
                  <a:lnTo>
                    <a:pt x="120768" y="170394"/>
                  </a:lnTo>
                  <a:lnTo>
                    <a:pt x="179017" y="179613"/>
                  </a:lnTo>
                  <a:lnTo>
                    <a:pt x="243840" y="182880"/>
                  </a:lnTo>
                  <a:lnTo>
                    <a:pt x="308662" y="179613"/>
                  </a:lnTo>
                  <a:lnTo>
                    <a:pt x="366911" y="170394"/>
                  </a:lnTo>
                  <a:lnTo>
                    <a:pt x="416261" y="156095"/>
                  </a:lnTo>
                  <a:lnTo>
                    <a:pt x="454389" y="137588"/>
                  </a:lnTo>
                  <a:lnTo>
                    <a:pt x="487680" y="91440"/>
                  </a:lnTo>
                  <a:lnTo>
                    <a:pt x="478969" y="67133"/>
                  </a:lnTo>
                  <a:lnTo>
                    <a:pt x="416261" y="26784"/>
                  </a:lnTo>
                  <a:lnTo>
                    <a:pt x="366911" y="12485"/>
                  </a:lnTo>
                  <a:lnTo>
                    <a:pt x="308662" y="3266"/>
                  </a:lnTo>
                  <a:lnTo>
                    <a:pt x="2438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4416552" y="5689091"/>
              <a:ext cx="487680" cy="182880"/>
            </a:xfrm>
            <a:custGeom>
              <a:avLst/>
              <a:gdLst/>
              <a:ahLst/>
              <a:cxnLst/>
              <a:rect l="l" t="t" r="r" b="b"/>
              <a:pathLst>
                <a:path w="487679" h="182879">
                  <a:moveTo>
                    <a:pt x="0" y="91440"/>
                  </a:moveTo>
                  <a:lnTo>
                    <a:pt x="33290" y="45291"/>
                  </a:lnTo>
                  <a:lnTo>
                    <a:pt x="71418" y="26784"/>
                  </a:lnTo>
                  <a:lnTo>
                    <a:pt x="120768" y="12485"/>
                  </a:lnTo>
                  <a:lnTo>
                    <a:pt x="179017" y="3266"/>
                  </a:lnTo>
                  <a:lnTo>
                    <a:pt x="243840" y="0"/>
                  </a:lnTo>
                  <a:lnTo>
                    <a:pt x="308662" y="3266"/>
                  </a:lnTo>
                  <a:lnTo>
                    <a:pt x="366911" y="12485"/>
                  </a:lnTo>
                  <a:lnTo>
                    <a:pt x="416261" y="26784"/>
                  </a:lnTo>
                  <a:lnTo>
                    <a:pt x="454389" y="45291"/>
                  </a:lnTo>
                  <a:lnTo>
                    <a:pt x="487680" y="91440"/>
                  </a:lnTo>
                  <a:lnTo>
                    <a:pt x="478969" y="115746"/>
                  </a:lnTo>
                  <a:lnTo>
                    <a:pt x="416261" y="156095"/>
                  </a:lnTo>
                  <a:lnTo>
                    <a:pt x="366911" y="170394"/>
                  </a:lnTo>
                  <a:lnTo>
                    <a:pt x="308662" y="179613"/>
                  </a:lnTo>
                  <a:lnTo>
                    <a:pt x="243840" y="182880"/>
                  </a:lnTo>
                  <a:lnTo>
                    <a:pt x="179017" y="179613"/>
                  </a:lnTo>
                  <a:lnTo>
                    <a:pt x="120768" y="170394"/>
                  </a:lnTo>
                  <a:lnTo>
                    <a:pt x="71418" y="156095"/>
                  </a:lnTo>
                  <a:lnTo>
                    <a:pt x="33290" y="137588"/>
                  </a:lnTo>
                  <a:lnTo>
                    <a:pt x="0" y="91440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7" name="object 177"/>
          <p:cNvSpPr txBox="1"/>
          <p:nvPr/>
        </p:nvSpPr>
        <p:spPr>
          <a:xfrm>
            <a:off x="4433375" y="5538168"/>
            <a:ext cx="351790" cy="3232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175"/>
              </a:lnSpc>
              <a:spcBef>
                <a:spcPts val="95"/>
              </a:spcBef>
            </a:pPr>
            <a:r>
              <a:rPr sz="1000" spc="-25" dirty="0">
                <a:latin typeface="Calibri"/>
                <a:cs typeface="Calibri"/>
              </a:rPr>
              <a:t>TSM</a:t>
            </a:r>
            <a:endParaRPr sz="1000">
              <a:latin typeface="Calibri"/>
              <a:cs typeface="Calibri"/>
            </a:endParaRPr>
          </a:p>
          <a:p>
            <a:pPr marL="116205">
              <a:lnSpc>
                <a:spcPts val="1175"/>
              </a:lnSpc>
            </a:pPr>
            <a:r>
              <a:rPr sz="1000" spc="-10" dirty="0">
                <a:latin typeface="Calibri"/>
                <a:cs typeface="Calibri"/>
              </a:rPr>
              <a:t>Etc..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78" name="object 178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4907279" y="5728715"/>
            <a:ext cx="368807" cy="321563"/>
          </a:xfrm>
          <a:prstGeom prst="rect">
            <a:avLst/>
          </a:prstGeom>
        </p:spPr>
      </p:pic>
      <p:sp>
        <p:nvSpPr>
          <p:cNvPr id="179" name="object 179"/>
          <p:cNvSpPr txBox="1"/>
          <p:nvPr/>
        </p:nvSpPr>
        <p:spPr>
          <a:xfrm>
            <a:off x="5101112" y="5270402"/>
            <a:ext cx="52514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maps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spc="-35" dirty="0">
                <a:latin typeface="Calibri"/>
                <a:cs typeface="Calibri"/>
              </a:rPr>
              <a:t>to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80" name="object 180"/>
          <p:cNvGrpSpPr/>
          <p:nvPr/>
        </p:nvGrpSpPr>
        <p:grpSpPr>
          <a:xfrm>
            <a:off x="5993638" y="5742178"/>
            <a:ext cx="1010919" cy="235585"/>
            <a:chOff x="5993638" y="5742178"/>
            <a:chExt cx="1010919" cy="235585"/>
          </a:xfrm>
        </p:grpSpPr>
        <p:sp>
          <p:nvSpPr>
            <p:cNvPr id="181" name="object 181"/>
            <p:cNvSpPr/>
            <p:nvPr/>
          </p:nvSpPr>
          <p:spPr>
            <a:xfrm>
              <a:off x="5999988" y="5748528"/>
              <a:ext cx="998219" cy="222885"/>
            </a:xfrm>
            <a:custGeom>
              <a:avLst/>
              <a:gdLst/>
              <a:ahLst/>
              <a:cxnLst/>
              <a:rect l="l" t="t" r="r" b="b"/>
              <a:pathLst>
                <a:path w="998220" h="222885">
                  <a:moveTo>
                    <a:pt x="499109" y="0"/>
                  </a:moveTo>
                  <a:lnTo>
                    <a:pt x="425354" y="1206"/>
                  </a:lnTo>
                  <a:lnTo>
                    <a:pt x="354959" y="4710"/>
                  </a:lnTo>
                  <a:lnTo>
                    <a:pt x="288696" y="10340"/>
                  </a:lnTo>
                  <a:lnTo>
                    <a:pt x="227338" y="17923"/>
                  </a:lnTo>
                  <a:lnTo>
                    <a:pt x="171656" y="27288"/>
                  </a:lnTo>
                  <a:lnTo>
                    <a:pt x="122422" y="38262"/>
                  </a:lnTo>
                  <a:lnTo>
                    <a:pt x="80409" y="50674"/>
                  </a:lnTo>
                  <a:lnTo>
                    <a:pt x="21131" y="79121"/>
                  </a:lnTo>
                  <a:lnTo>
                    <a:pt x="0" y="111252"/>
                  </a:lnTo>
                  <a:lnTo>
                    <a:pt x="5411" y="127691"/>
                  </a:lnTo>
                  <a:lnTo>
                    <a:pt x="46388" y="158152"/>
                  </a:lnTo>
                  <a:lnTo>
                    <a:pt x="122422" y="184241"/>
                  </a:lnTo>
                  <a:lnTo>
                    <a:pt x="171656" y="195215"/>
                  </a:lnTo>
                  <a:lnTo>
                    <a:pt x="227338" y="204580"/>
                  </a:lnTo>
                  <a:lnTo>
                    <a:pt x="288696" y="212163"/>
                  </a:lnTo>
                  <a:lnTo>
                    <a:pt x="354959" y="217793"/>
                  </a:lnTo>
                  <a:lnTo>
                    <a:pt x="425354" y="221297"/>
                  </a:lnTo>
                  <a:lnTo>
                    <a:pt x="499109" y="222504"/>
                  </a:lnTo>
                  <a:lnTo>
                    <a:pt x="572865" y="221297"/>
                  </a:lnTo>
                  <a:lnTo>
                    <a:pt x="643260" y="217793"/>
                  </a:lnTo>
                  <a:lnTo>
                    <a:pt x="709523" y="212163"/>
                  </a:lnTo>
                  <a:lnTo>
                    <a:pt x="770881" y="204580"/>
                  </a:lnTo>
                  <a:lnTo>
                    <a:pt x="826563" y="195215"/>
                  </a:lnTo>
                  <a:lnTo>
                    <a:pt x="875797" y="184241"/>
                  </a:lnTo>
                  <a:lnTo>
                    <a:pt x="917810" y="171829"/>
                  </a:lnTo>
                  <a:lnTo>
                    <a:pt x="977088" y="143382"/>
                  </a:lnTo>
                  <a:lnTo>
                    <a:pt x="998219" y="111252"/>
                  </a:lnTo>
                  <a:lnTo>
                    <a:pt x="992808" y="94812"/>
                  </a:lnTo>
                  <a:lnTo>
                    <a:pt x="951831" y="64351"/>
                  </a:lnTo>
                  <a:lnTo>
                    <a:pt x="875797" y="38262"/>
                  </a:lnTo>
                  <a:lnTo>
                    <a:pt x="826563" y="27288"/>
                  </a:lnTo>
                  <a:lnTo>
                    <a:pt x="770881" y="17923"/>
                  </a:lnTo>
                  <a:lnTo>
                    <a:pt x="709523" y="10340"/>
                  </a:lnTo>
                  <a:lnTo>
                    <a:pt x="643260" y="4710"/>
                  </a:lnTo>
                  <a:lnTo>
                    <a:pt x="572865" y="1206"/>
                  </a:lnTo>
                  <a:lnTo>
                    <a:pt x="4991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5999988" y="5748528"/>
              <a:ext cx="998219" cy="222885"/>
            </a:xfrm>
            <a:custGeom>
              <a:avLst/>
              <a:gdLst/>
              <a:ahLst/>
              <a:cxnLst/>
              <a:rect l="l" t="t" r="r" b="b"/>
              <a:pathLst>
                <a:path w="998220" h="222885">
                  <a:moveTo>
                    <a:pt x="0" y="111252"/>
                  </a:moveTo>
                  <a:lnTo>
                    <a:pt x="21131" y="79121"/>
                  </a:lnTo>
                  <a:lnTo>
                    <a:pt x="80409" y="50674"/>
                  </a:lnTo>
                  <a:lnTo>
                    <a:pt x="122422" y="38262"/>
                  </a:lnTo>
                  <a:lnTo>
                    <a:pt x="171656" y="27288"/>
                  </a:lnTo>
                  <a:lnTo>
                    <a:pt x="227338" y="17923"/>
                  </a:lnTo>
                  <a:lnTo>
                    <a:pt x="288696" y="10340"/>
                  </a:lnTo>
                  <a:lnTo>
                    <a:pt x="354959" y="4710"/>
                  </a:lnTo>
                  <a:lnTo>
                    <a:pt x="425354" y="1206"/>
                  </a:lnTo>
                  <a:lnTo>
                    <a:pt x="499109" y="0"/>
                  </a:lnTo>
                  <a:lnTo>
                    <a:pt x="572865" y="1206"/>
                  </a:lnTo>
                  <a:lnTo>
                    <a:pt x="643260" y="4710"/>
                  </a:lnTo>
                  <a:lnTo>
                    <a:pt x="709523" y="10340"/>
                  </a:lnTo>
                  <a:lnTo>
                    <a:pt x="770881" y="17923"/>
                  </a:lnTo>
                  <a:lnTo>
                    <a:pt x="826563" y="27288"/>
                  </a:lnTo>
                  <a:lnTo>
                    <a:pt x="875797" y="38262"/>
                  </a:lnTo>
                  <a:lnTo>
                    <a:pt x="917810" y="50674"/>
                  </a:lnTo>
                  <a:lnTo>
                    <a:pt x="977088" y="79121"/>
                  </a:lnTo>
                  <a:lnTo>
                    <a:pt x="998219" y="111252"/>
                  </a:lnTo>
                  <a:lnTo>
                    <a:pt x="992808" y="127691"/>
                  </a:lnTo>
                  <a:lnTo>
                    <a:pt x="951831" y="158152"/>
                  </a:lnTo>
                  <a:lnTo>
                    <a:pt x="875797" y="184241"/>
                  </a:lnTo>
                  <a:lnTo>
                    <a:pt x="826563" y="195215"/>
                  </a:lnTo>
                  <a:lnTo>
                    <a:pt x="770881" y="204580"/>
                  </a:lnTo>
                  <a:lnTo>
                    <a:pt x="709523" y="212163"/>
                  </a:lnTo>
                  <a:lnTo>
                    <a:pt x="643260" y="217793"/>
                  </a:lnTo>
                  <a:lnTo>
                    <a:pt x="572865" y="221297"/>
                  </a:lnTo>
                  <a:lnTo>
                    <a:pt x="499109" y="222504"/>
                  </a:lnTo>
                  <a:lnTo>
                    <a:pt x="425354" y="221297"/>
                  </a:lnTo>
                  <a:lnTo>
                    <a:pt x="354959" y="217793"/>
                  </a:lnTo>
                  <a:lnTo>
                    <a:pt x="288696" y="212163"/>
                  </a:lnTo>
                  <a:lnTo>
                    <a:pt x="227338" y="204580"/>
                  </a:lnTo>
                  <a:lnTo>
                    <a:pt x="171656" y="195215"/>
                  </a:lnTo>
                  <a:lnTo>
                    <a:pt x="122422" y="184241"/>
                  </a:lnTo>
                  <a:lnTo>
                    <a:pt x="80409" y="171829"/>
                  </a:lnTo>
                  <a:lnTo>
                    <a:pt x="21131" y="143382"/>
                  </a:lnTo>
                  <a:lnTo>
                    <a:pt x="0" y="111252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3" name="object 183"/>
          <p:cNvSpPr txBox="1"/>
          <p:nvPr/>
        </p:nvSpPr>
        <p:spPr>
          <a:xfrm>
            <a:off x="6042078" y="4932524"/>
            <a:ext cx="901065" cy="10229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-635" algn="ctr">
              <a:lnSpc>
                <a:spcPct val="136200"/>
              </a:lnSpc>
              <a:spcBef>
                <a:spcPts val="105"/>
              </a:spcBef>
            </a:pPr>
            <a:r>
              <a:rPr sz="1200" dirty="0">
                <a:latin typeface="Calibri"/>
                <a:cs typeface="Calibri"/>
              </a:rPr>
              <a:t>IFRS/GRI</a:t>
            </a:r>
            <a:r>
              <a:rPr sz="1200" spc="-45" dirty="0">
                <a:latin typeface="Calibri"/>
                <a:cs typeface="Calibri"/>
              </a:rPr>
              <a:t> </a:t>
            </a:r>
            <a:r>
              <a:rPr sz="1200" spc="-25" dirty="0">
                <a:latin typeface="Calibri"/>
                <a:cs typeface="Calibri"/>
              </a:rPr>
              <a:t>etc </a:t>
            </a:r>
            <a:r>
              <a:rPr sz="1200" dirty="0">
                <a:latin typeface="Calibri"/>
                <a:cs typeface="Calibri"/>
              </a:rPr>
              <a:t>ISO/IEC</a:t>
            </a:r>
            <a:r>
              <a:rPr sz="1200" spc="-40" dirty="0">
                <a:latin typeface="Calibri"/>
                <a:cs typeface="Calibri"/>
              </a:rPr>
              <a:t> </a:t>
            </a:r>
            <a:r>
              <a:rPr sz="1200" spc="-25" dirty="0">
                <a:latin typeface="Calibri"/>
                <a:cs typeface="Calibri"/>
              </a:rPr>
              <a:t>etc UNEP/FAO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25" dirty="0">
                <a:latin typeface="Calibri"/>
                <a:cs typeface="Calibri"/>
              </a:rPr>
              <a:t>etc </a:t>
            </a:r>
            <a:r>
              <a:rPr sz="1200" spc="-10" dirty="0">
                <a:latin typeface="Calibri"/>
                <a:cs typeface="Calibri"/>
              </a:rPr>
              <a:t>ESRS/SEC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25" dirty="0">
                <a:latin typeface="Calibri"/>
                <a:cs typeface="Calibri"/>
              </a:rPr>
              <a:t>etc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84" name="object 184"/>
          <p:cNvGrpSpPr/>
          <p:nvPr/>
        </p:nvGrpSpPr>
        <p:grpSpPr>
          <a:xfrm>
            <a:off x="5015674" y="4038790"/>
            <a:ext cx="3558540" cy="1887220"/>
            <a:chOff x="5015674" y="4038790"/>
            <a:chExt cx="3558540" cy="1887220"/>
          </a:xfrm>
        </p:grpSpPr>
        <p:sp>
          <p:nvSpPr>
            <p:cNvPr id="185" name="object 185"/>
            <p:cNvSpPr/>
            <p:nvPr/>
          </p:nvSpPr>
          <p:spPr>
            <a:xfrm>
              <a:off x="7027256" y="5407914"/>
              <a:ext cx="821690" cy="452755"/>
            </a:xfrm>
            <a:custGeom>
              <a:avLst/>
              <a:gdLst/>
              <a:ahLst/>
              <a:cxnLst/>
              <a:rect l="l" t="t" r="r" b="b"/>
              <a:pathLst>
                <a:path w="821690" h="452754">
                  <a:moveTo>
                    <a:pt x="821537" y="0"/>
                  </a:moveTo>
                  <a:lnTo>
                    <a:pt x="288505" y="0"/>
                  </a:lnTo>
                  <a:lnTo>
                    <a:pt x="288505" y="452691"/>
                  </a:lnTo>
                  <a:lnTo>
                    <a:pt x="0" y="452691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7027256" y="5810595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29">
                  <a:moveTo>
                    <a:pt x="85725" y="0"/>
                  </a:moveTo>
                  <a:lnTo>
                    <a:pt x="0" y="50012"/>
                  </a:lnTo>
                  <a:lnTo>
                    <a:pt x="85725" y="100012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5029961" y="5508498"/>
              <a:ext cx="942340" cy="353060"/>
            </a:xfrm>
            <a:custGeom>
              <a:avLst/>
              <a:gdLst/>
              <a:ahLst/>
              <a:cxnLst/>
              <a:rect l="l" t="t" r="r" b="b"/>
              <a:pathLst>
                <a:path w="942339" h="353060">
                  <a:moveTo>
                    <a:pt x="0" y="0"/>
                  </a:moveTo>
                  <a:lnTo>
                    <a:pt x="652399" y="0"/>
                  </a:lnTo>
                  <a:lnTo>
                    <a:pt x="652399" y="352844"/>
                  </a:lnTo>
                  <a:lnTo>
                    <a:pt x="942301" y="352844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5886546" y="5811328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29">
                  <a:moveTo>
                    <a:pt x="0" y="0"/>
                  </a:moveTo>
                  <a:lnTo>
                    <a:pt x="85725" y="50012"/>
                  </a:lnTo>
                  <a:lnTo>
                    <a:pt x="0" y="100012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8160257" y="4054600"/>
              <a:ext cx="349885" cy="942975"/>
            </a:xfrm>
            <a:custGeom>
              <a:avLst/>
              <a:gdLst/>
              <a:ahLst/>
              <a:cxnLst/>
              <a:rect l="l" t="t" r="r" b="b"/>
              <a:pathLst>
                <a:path w="349884" h="942975">
                  <a:moveTo>
                    <a:pt x="0" y="0"/>
                  </a:moveTo>
                  <a:lnTo>
                    <a:pt x="0" y="361340"/>
                  </a:lnTo>
                  <a:lnTo>
                    <a:pt x="349300" y="361340"/>
                  </a:lnTo>
                  <a:lnTo>
                    <a:pt x="349300" y="942746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8459542" y="4911621"/>
              <a:ext cx="100330" cy="85725"/>
            </a:xfrm>
            <a:custGeom>
              <a:avLst/>
              <a:gdLst/>
              <a:ahLst/>
              <a:cxnLst/>
              <a:rect l="l" t="t" r="r" b="b"/>
              <a:pathLst>
                <a:path w="100329" h="85725">
                  <a:moveTo>
                    <a:pt x="0" y="0"/>
                  </a:moveTo>
                  <a:lnTo>
                    <a:pt x="50012" y="85725"/>
                  </a:lnTo>
                  <a:lnTo>
                    <a:pt x="100012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6436613" y="4053078"/>
              <a:ext cx="2072639" cy="945515"/>
            </a:xfrm>
            <a:custGeom>
              <a:avLst/>
              <a:gdLst/>
              <a:ahLst/>
              <a:cxnLst/>
              <a:rect l="l" t="t" r="r" b="b"/>
              <a:pathLst>
                <a:path w="2072640" h="945514">
                  <a:moveTo>
                    <a:pt x="0" y="0"/>
                  </a:moveTo>
                  <a:lnTo>
                    <a:pt x="0" y="362470"/>
                  </a:lnTo>
                  <a:lnTo>
                    <a:pt x="2072271" y="362470"/>
                  </a:lnTo>
                  <a:lnTo>
                    <a:pt x="2072271" y="944994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8458876" y="4912355"/>
              <a:ext cx="100330" cy="85725"/>
            </a:xfrm>
            <a:custGeom>
              <a:avLst/>
              <a:gdLst/>
              <a:ahLst/>
              <a:cxnLst/>
              <a:rect l="l" t="t" r="r" b="b"/>
              <a:pathLst>
                <a:path w="100329" h="85725">
                  <a:moveTo>
                    <a:pt x="0" y="0"/>
                  </a:moveTo>
                  <a:lnTo>
                    <a:pt x="50012" y="85725"/>
                  </a:lnTo>
                  <a:lnTo>
                    <a:pt x="100012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3" name="object 193"/>
          <p:cNvSpPr txBox="1"/>
          <p:nvPr/>
        </p:nvSpPr>
        <p:spPr>
          <a:xfrm>
            <a:off x="1143525" y="6605916"/>
            <a:ext cx="4307840" cy="17399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000" spc="70" dirty="0">
                <a:solidFill>
                  <a:srgbClr val="7E7E7E"/>
                </a:solidFill>
                <a:latin typeface="Gill Sans MT"/>
                <a:cs typeface="Gill Sans MT"/>
              </a:rPr>
              <a:t>Sustainable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75" dirty="0">
                <a:solidFill>
                  <a:srgbClr val="7E7E7E"/>
                </a:solidFill>
                <a:latin typeface="Gill Sans MT"/>
                <a:cs typeface="Gill Sans MT"/>
              </a:rPr>
              <a:t>and</a:t>
            </a:r>
            <a:r>
              <a:rPr sz="1000" spc="-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Digital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Trade</a:t>
            </a:r>
            <a:r>
              <a:rPr sz="1000" spc="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45" dirty="0">
                <a:solidFill>
                  <a:srgbClr val="7E7E7E"/>
                </a:solidFill>
                <a:latin typeface="Gill Sans MT"/>
                <a:cs typeface="Gill Sans MT"/>
              </a:rPr>
              <a:t>Facilitation</a:t>
            </a:r>
            <a:r>
              <a:rPr sz="1000" spc="-2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Week</a:t>
            </a:r>
            <a:r>
              <a:rPr sz="1000" spc="30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7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85" dirty="0">
                <a:solidFill>
                  <a:srgbClr val="7E7E7E"/>
                </a:solidFill>
                <a:latin typeface="Gill Sans MT"/>
                <a:cs typeface="Gill Sans MT"/>
              </a:rPr>
              <a:t>8-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12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110" dirty="0">
                <a:solidFill>
                  <a:srgbClr val="7E7E7E"/>
                </a:solidFill>
                <a:latin typeface="Gill Sans MT"/>
                <a:cs typeface="Gill Sans MT"/>
              </a:rPr>
              <a:t>July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2024</a:t>
            </a:r>
            <a:r>
              <a:rPr sz="1000" spc="26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6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Geneva</a:t>
            </a:r>
            <a:endParaRPr sz="10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88060" cy="6858000"/>
            <a:chOff x="0" y="0"/>
            <a:chExt cx="98806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05255" cy="124053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2208" y="0"/>
              <a:ext cx="85343" cy="68579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344" y="6569964"/>
              <a:ext cx="737615" cy="225551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143524" y="299516"/>
            <a:ext cx="6753844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Lets</a:t>
            </a:r>
            <a:r>
              <a:rPr sz="36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look</a:t>
            </a:r>
            <a:r>
              <a:rPr sz="3600" spc="-3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sz="36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3600" spc="-3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UNTP</a:t>
            </a:r>
            <a:r>
              <a:rPr sz="3600" spc="-9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7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DATA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227853" y="967567"/>
            <a:ext cx="100380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The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core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idea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is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that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trustworthy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traceability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and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transparency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data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is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always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discoverable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from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product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IDs.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3700271" y="1674876"/>
            <a:ext cx="4874260" cy="666115"/>
            <a:chOff x="3700271" y="1674876"/>
            <a:chExt cx="4874260" cy="666115"/>
          </a:xfrm>
        </p:grpSpPr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868923" y="1674876"/>
              <a:ext cx="839711" cy="665987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199047" y="1842198"/>
              <a:ext cx="481352" cy="37665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700271" y="1824228"/>
              <a:ext cx="463295" cy="28498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085843" y="1847088"/>
              <a:ext cx="431291" cy="341375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106155" y="1822704"/>
              <a:ext cx="467867" cy="371855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2962163" y="1846277"/>
            <a:ext cx="7156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latin typeface="Calibri"/>
                <a:cs typeface="Calibri"/>
              </a:rPr>
              <a:t>Humans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663888" y="1862493"/>
            <a:ext cx="83820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latin typeface="Calibri"/>
                <a:cs typeface="Calibri"/>
              </a:rPr>
              <a:t>Machines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4503610" y="1945181"/>
            <a:ext cx="3616960" cy="129539"/>
            <a:chOff x="4503610" y="1945181"/>
            <a:chExt cx="3616960" cy="129539"/>
          </a:xfrm>
        </p:grpSpPr>
        <p:sp>
          <p:nvSpPr>
            <p:cNvPr id="17" name="object 17"/>
            <p:cNvSpPr/>
            <p:nvPr/>
          </p:nvSpPr>
          <p:spPr>
            <a:xfrm>
              <a:off x="4517897" y="2009599"/>
              <a:ext cx="1323340" cy="9525"/>
            </a:xfrm>
            <a:custGeom>
              <a:avLst/>
              <a:gdLst/>
              <a:ahLst/>
              <a:cxnLst/>
              <a:rect l="l" t="t" r="r" b="b"/>
              <a:pathLst>
                <a:path w="1323339" h="9525">
                  <a:moveTo>
                    <a:pt x="0" y="9334"/>
                  </a:moveTo>
                  <a:lnTo>
                    <a:pt x="1323035" y="0"/>
                  </a:lnTo>
                </a:path>
              </a:pathLst>
            </a:custGeom>
            <a:ln w="285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5754851" y="1960196"/>
              <a:ext cx="86360" cy="100330"/>
            </a:xfrm>
            <a:custGeom>
              <a:avLst/>
              <a:gdLst/>
              <a:ahLst/>
              <a:cxnLst/>
              <a:rect l="l" t="t" r="r" b="b"/>
              <a:pathLst>
                <a:path w="86360" h="100330">
                  <a:moveTo>
                    <a:pt x="711" y="100012"/>
                  </a:moveTo>
                  <a:lnTo>
                    <a:pt x="86080" y="49403"/>
                  </a:ln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737701" y="2009418"/>
              <a:ext cx="1369060" cy="1270"/>
            </a:xfrm>
            <a:custGeom>
              <a:avLst/>
              <a:gdLst/>
              <a:ahLst/>
              <a:cxnLst/>
              <a:rect l="l" t="t" r="r" b="b"/>
              <a:pathLst>
                <a:path w="1369059" h="1269">
                  <a:moveTo>
                    <a:pt x="1368488" y="914"/>
                  </a:move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737701" y="1959468"/>
              <a:ext cx="86360" cy="100330"/>
            </a:xfrm>
            <a:custGeom>
              <a:avLst/>
              <a:gdLst/>
              <a:ahLst/>
              <a:cxnLst/>
              <a:rect l="l" t="t" r="r" b="b"/>
              <a:pathLst>
                <a:path w="86359" h="100330">
                  <a:moveTo>
                    <a:pt x="85686" y="100012"/>
                  </a:moveTo>
                  <a:lnTo>
                    <a:pt x="0" y="49949"/>
                  </a:lnTo>
                  <a:lnTo>
                    <a:pt x="85763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4570671" y="1768608"/>
            <a:ext cx="985519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Calibri"/>
                <a:cs typeface="Calibri"/>
              </a:rPr>
              <a:t>Scan</a:t>
            </a:r>
            <a:r>
              <a:rPr sz="1400" spc="-3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barcode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872271" y="1775740"/>
            <a:ext cx="985519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Calibri"/>
                <a:cs typeface="Calibri"/>
              </a:rPr>
              <a:t>Scan</a:t>
            </a:r>
            <a:r>
              <a:rPr sz="1400" spc="-3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barcode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5720617" y="2327338"/>
            <a:ext cx="583565" cy="160655"/>
            <a:chOff x="5720617" y="2327338"/>
            <a:chExt cx="583565" cy="160655"/>
          </a:xfrm>
        </p:grpSpPr>
        <p:sp>
          <p:nvSpPr>
            <p:cNvPr id="24" name="object 24"/>
            <p:cNvSpPr/>
            <p:nvPr/>
          </p:nvSpPr>
          <p:spPr>
            <a:xfrm>
              <a:off x="5734904" y="2341626"/>
              <a:ext cx="554990" cy="81915"/>
            </a:xfrm>
            <a:custGeom>
              <a:avLst/>
              <a:gdLst/>
              <a:ahLst/>
              <a:cxnLst/>
              <a:rect l="l" t="t" r="r" b="b"/>
              <a:pathLst>
                <a:path w="554989" h="81914">
                  <a:moveTo>
                    <a:pt x="554710" y="0"/>
                  </a:moveTo>
                  <a:lnTo>
                    <a:pt x="554710" y="81711"/>
                  </a:lnTo>
                  <a:lnTo>
                    <a:pt x="0" y="81711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5734907" y="2373330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30">
                  <a:moveTo>
                    <a:pt x="85725" y="100012"/>
                  </a:moveTo>
                  <a:lnTo>
                    <a:pt x="0" y="49999"/>
                  </a:lnTo>
                  <a:lnTo>
                    <a:pt x="85725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4118455" y="2317942"/>
            <a:ext cx="93980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Calibri"/>
                <a:cs typeface="Calibri"/>
              </a:rPr>
              <a:t>Link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resolver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3568732" y="2661094"/>
            <a:ext cx="1913889" cy="1450340"/>
            <a:chOff x="3568732" y="2661094"/>
            <a:chExt cx="1913889" cy="1450340"/>
          </a:xfrm>
        </p:grpSpPr>
        <p:sp>
          <p:nvSpPr>
            <p:cNvPr id="28" name="object 28"/>
            <p:cNvSpPr/>
            <p:nvPr/>
          </p:nvSpPr>
          <p:spPr>
            <a:xfrm>
              <a:off x="5415533" y="2675382"/>
              <a:ext cx="3810" cy="336550"/>
            </a:xfrm>
            <a:custGeom>
              <a:avLst/>
              <a:gdLst/>
              <a:ahLst/>
              <a:cxnLst/>
              <a:rect l="l" t="t" r="r" b="b"/>
              <a:pathLst>
                <a:path w="3810" h="336550">
                  <a:moveTo>
                    <a:pt x="0" y="0"/>
                  </a:moveTo>
                  <a:lnTo>
                    <a:pt x="3543" y="336384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5368166" y="2925522"/>
              <a:ext cx="100330" cy="86360"/>
            </a:xfrm>
            <a:custGeom>
              <a:avLst/>
              <a:gdLst/>
              <a:ahLst/>
              <a:cxnLst/>
              <a:rect l="l" t="t" r="r" b="b"/>
              <a:pathLst>
                <a:path w="100329" h="86360">
                  <a:moveTo>
                    <a:pt x="100012" y="0"/>
                  </a:moveTo>
                  <a:lnTo>
                    <a:pt x="50901" y="86245"/>
                  </a:lnTo>
                  <a:lnTo>
                    <a:pt x="0" y="1041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3583020" y="4045817"/>
              <a:ext cx="751205" cy="10160"/>
            </a:xfrm>
            <a:custGeom>
              <a:avLst/>
              <a:gdLst/>
              <a:ahLst/>
              <a:cxnLst/>
              <a:rect l="l" t="t" r="r" b="b"/>
              <a:pathLst>
                <a:path w="751204" h="10160">
                  <a:moveTo>
                    <a:pt x="751039" y="9702"/>
                  </a:move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3583021" y="3996937"/>
              <a:ext cx="86360" cy="100330"/>
            </a:xfrm>
            <a:custGeom>
              <a:avLst/>
              <a:gdLst/>
              <a:ahLst/>
              <a:cxnLst/>
              <a:rect l="l" t="t" r="r" b="b"/>
              <a:pathLst>
                <a:path w="86360" h="100329">
                  <a:moveTo>
                    <a:pt x="85064" y="99999"/>
                  </a:moveTo>
                  <a:lnTo>
                    <a:pt x="0" y="48882"/>
                  </a:lnTo>
                  <a:lnTo>
                    <a:pt x="86359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 txBox="1"/>
          <p:nvPr/>
        </p:nvSpPr>
        <p:spPr>
          <a:xfrm>
            <a:off x="3653417" y="4107022"/>
            <a:ext cx="30353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Calibri"/>
                <a:cs typeface="Calibri"/>
              </a:rPr>
              <a:t>links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7324344" y="3061716"/>
            <a:ext cx="2433955" cy="2118360"/>
            <a:chOff x="7324344" y="3061716"/>
            <a:chExt cx="2433955" cy="2118360"/>
          </a:xfrm>
        </p:grpSpPr>
        <p:pic>
          <p:nvPicPr>
            <p:cNvPr id="34" name="object 3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324344" y="3061716"/>
              <a:ext cx="2433827" cy="2118359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7350251" y="3087626"/>
              <a:ext cx="2327275" cy="2011680"/>
            </a:xfrm>
            <a:custGeom>
              <a:avLst/>
              <a:gdLst/>
              <a:ahLst/>
              <a:cxnLst/>
              <a:rect l="l" t="t" r="r" b="b"/>
              <a:pathLst>
                <a:path w="2327275" h="2011679">
                  <a:moveTo>
                    <a:pt x="2237651" y="0"/>
                  </a:moveTo>
                  <a:lnTo>
                    <a:pt x="89496" y="0"/>
                  </a:lnTo>
                  <a:lnTo>
                    <a:pt x="54660" y="7033"/>
                  </a:lnTo>
                  <a:lnTo>
                    <a:pt x="26212" y="26212"/>
                  </a:lnTo>
                  <a:lnTo>
                    <a:pt x="7033" y="54660"/>
                  </a:lnTo>
                  <a:lnTo>
                    <a:pt x="0" y="89496"/>
                  </a:lnTo>
                  <a:lnTo>
                    <a:pt x="0" y="1922183"/>
                  </a:lnTo>
                  <a:lnTo>
                    <a:pt x="7033" y="1957019"/>
                  </a:lnTo>
                  <a:lnTo>
                    <a:pt x="26212" y="1985467"/>
                  </a:lnTo>
                  <a:lnTo>
                    <a:pt x="54660" y="2004646"/>
                  </a:lnTo>
                  <a:lnTo>
                    <a:pt x="89496" y="2011680"/>
                  </a:lnTo>
                  <a:lnTo>
                    <a:pt x="2237651" y="2011680"/>
                  </a:lnTo>
                  <a:lnTo>
                    <a:pt x="2272487" y="2004646"/>
                  </a:lnTo>
                  <a:lnTo>
                    <a:pt x="2300935" y="1985467"/>
                  </a:lnTo>
                  <a:lnTo>
                    <a:pt x="2320114" y="1957019"/>
                  </a:lnTo>
                  <a:lnTo>
                    <a:pt x="2327148" y="1922183"/>
                  </a:lnTo>
                  <a:lnTo>
                    <a:pt x="2327148" y="89496"/>
                  </a:lnTo>
                  <a:lnTo>
                    <a:pt x="2320114" y="54660"/>
                  </a:lnTo>
                  <a:lnTo>
                    <a:pt x="2300935" y="26212"/>
                  </a:lnTo>
                  <a:lnTo>
                    <a:pt x="2272487" y="7033"/>
                  </a:lnTo>
                  <a:lnTo>
                    <a:pt x="2237651" y="0"/>
                  </a:lnTo>
                  <a:close/>
                </a:path>
              </a:pathLst>
            </a:custGeom>
            <a:solidFill>
              <a:srgbClr val="BE9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667243" y="3785616"/>
              <a:ext cx="1691639" cy="262127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754112" y="3742944"/>
              <a:ext cx="1516379" cy="388619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7693152" y="3811529"/>
              <a:ext cx="1584960" cy="155575"/>
            </a:xfrm>
            <a:custGeom>
              <a:avLst/>
              <a:gdLst/>
              <a:ahLst/>
              <a:cxnLst/>
              <a:rect l="l" t="t" r="r" b="b"/>
              <a:pathLst>
                <a:path w="1584959" h="155575">
                  <a:moveTo>
                    <a:pt x="1580057" y="0"/>
                  </a:moveTo>
                  <a:lnTo>
                    <a:pt x="4902" y="0"/>
                  </a:lnTo>
                  <a:lnTo>
                    <a:pt x="0" y="4902"/>
                  </a:lnTo>
                  <a:lnTo>
                    <a:pt x="0" y="10947"/>
                  </a:lnTo>
                  <a:lnTo>
                    <a:pt x="0" y="150533"/>
                  </a:lnTo>
                  <a:lnTo>
                    <a:pt x="4902" y="155447"/>
                  </a:lnTo>
                  <a:lnTo>
                    <a:pt x="1580057" y="155447"/>
                  </a:lnTo>
                  <a:lnTo>
                    <a:pt x="1584960" y="150533"/>
                  </a:lnTo>
                  <a:lnTo>
                    <a:pt x="1584960" y="4902"/>
                  </a:lnTo>
                  <a:lnTo>
                    <a:pt x="158005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39"/>
          <p:cNvSpPr txBox="1"/>
          <p:nvPr/>
        </p:nvSpPr>
        <p:spPr>
          <a:xfrm>
            <a:off x="7693152" y="3787773"/>
            <a:ext cx="158496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68275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385622"/>
                </a:solidFill>
                <a:latin typeface="Calibri"/>
                <a:cs typeface="Calibri"/>
              </a:rPr>
              <a:t>Conformity</a:t>
            </a:r>
            <a:r>
              <a:rPr sz="1050" spc="-3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50" spc="-10" dirty="0">
                <a:solidFill>
                  <a:srgbClr val="385622"/>
                </a:solidFill>
                <a:latin typeface="Calibri"/>
                <a:cs typeface="Calibri"/>
              </a:rPr>
              <a:t>Attestation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40" name="object 40"/>
          <p:cNvGrpSpPr/>
          <p:nvPr/>
        </p:nvGrpSpPr>
        <p:grpSpPr>
          <a:xfrm>
            <a:off x="7897368" y="3936491"/>
            <a:ext cx="1461770" cy="388620"/>
            <a:chOff x="7897368" y="3936491"/>
            <a:chExt cx="1461770" cy="388620"/>
          </a:xfrm>
        </p:grpSpPr>
        <p:pic>
          <p:nvPicPr>
            <p:cNvPr id="41" name="object 4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897368" y="3979163"/>
              <a:ext cx="1461515" cy="262127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019288" y="3936491"/>
              <a:ext cx="1214627" cy="388619"/>
            </a:xfrm>
            <a:prstGeom prst="rect">
              <a:avLst/>
            </a:prstGeom>
          </p:spPr>
        </p:pic>
      </p:grpSp>
      <p:sp>
        <p:nvSpPr>
          <p:cNvPr id="43" name="object 43"/>
          <p:cNvSpPr txBox="1"/>
          <p:nvPr/>
        </p:nvSpPr>
        <p:spPr>
          <a:xfrm>
            <a:off x="7923276" y="4005077"/>
            <a:ext cx="1355090" cy="15557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203200">
              <a:lnSpc>
                <a:spcPts val="1180"/>
              </a:lnSpc>
            </a:pPr>
            <a:r>
              <a:rPr sz="1050" dirty="0">
                <a:solidFill>
                  <a:srgbClr val="385622"/>
                </a:solidFill>
                <a:latin typeface="Calibri"/>
                <a:cs typeface="Calibri"/>
              </a:rPr>
              <a:t>Assessment</a:t>
            </a:r>
            <a:r>
              <a:rPr sz="1050" spc="-4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50" spc="-20" dirty="0">
                <a:solidFill>
                  <a:srgbClr val="385622"/>
                </a:solidFill>
                <a:latin typeface="Calibri"/>
                <a:cs typeface="Calibri"/>
              </a:rPr>
              <a:t>Body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44" name="object 44"/>
          <p:cNvGrpSpPr/>
          <p:nvPr/>
        </p:nvGrpSpPr>
        <p:grpSpPr>
          <a:xfrm>
            <a:off x="7904988" y="3326891"/>
            <a:ext cx="1454150" cy="388620"/>
            <a:chOff x="7904988" y="3326891"/>
            <a:chExt cx="1454150" cy="388620"/>
          </a:xfrm>
        </p:grpSpPr>
        <p:pic>
          <p:nvPicPr>
            <p:cNvPr id="45" name="object 45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904988" y="3369563"/>
              <a:ext cx="1453895" cy="262127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8133588" y="3326891"/>
              <a:ext cx="996695" cy="388619"/>
            </a:xfrm>
            <a:prstGeom prst="rect">
              <a:avLst/>
            </a:prstGeom>
          </p:spPr>
        </p:pic>
      </p:grpSp>
      <p:sp>
        <p:nvSpPr>
          <p:cNvPr id="47" name="object 47"/>
          <p:cNvSpPr txBox="1"/>
          <p:nvPr/>
        </p:nvSpPr>
        <p:spPr>
          <a:xfrm>
            <a:off x="7930895" y="3395477"/>
            <a:ext cx="1347470" cy="15557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309245">
              <a:lnSpc>
                <a:spcPts val="1180"/>
              </a:lnSpc>
            </a:pPr>
            <a:r>
              <a:rPr sz="1050" spc="-10" dirty="0">
                <a:solidFill>
                  <a:srgbClr val="385622"/>
                </a:solidFill>
                <a:latin typeface="Calibri"/>
                <a:cs typeface="Calibri"/>
              </a:rPr>
              <a:t>Accreditation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48" name="object 48"/>
          <p:cNvGrpSpPr/>
          <p:nvPr/>
        </p:nvGrpSpPr>
        <p:grpSpPr>
          <a:xfrm>
            <a:off x="7903464" y="3534155"/>
            <a:ext cx="1455420" cy="388620"/>
            <a:chOff x="7903464" y="3534155"/>
            <a:chExt cx="1455420" cy="388620"/>
          </a:xfrm>
        </p:grpSpPr>
        <p:pic>
          <p:nvPicPr>
            <p:cNvPr id="49" name="object 4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904988" y="3576827"/>
              <a:ext cx="1453895" cy="262127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903464" y="3534155"/>
              <a:ext cx="1455419" cy="388619"/>
            </a:xfrm>
            <a:prstGeom prst="rect">
              <a:avLst/>
            </a:prstGeom>
          </p:spPr>
        </p:pic>
      </p:grpSp>
      <p:sp>
        <p:nvSpPr>
          <p:cNvPr id="51" name="object 51"/>
          <p:cNvSpPr txBox="1"/>
          <p:nvPr/>
        </p:nvSpPr>
        <p:spPr>
          <a:xfrm>
            <a:off x="7930895" y="3602740"/>
            <a:ext cx="1347470" cy="15557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78740">
              <a:lnSpc>
                <a:spcPts val="1175"/>
              </a:lnSpc>
            </a:pPr>
            <a:r>
              <a:rPr sz="1050" dirty="0">
                <a:solidFill>
                  <a:srgbClr val="385622"/>
                </a:solidFill>
                <a:latin typeface="Calibri"/>
                <a:cs typeface="Calibri"/>
              </a:rPr>
              <a:t>Scheme</a:t>
            </a:r>
            <a:r>
              <a:rPr sz="1050" spc="-1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50" dirty="0">
                <a:solidFill>
                  <a:srgbClr val="385622"/>
                </a:solidFill>
                <a:latin typeface="Calibri"/>
                <a:cs typeface="Calibri"/>
              </a:rPr>
              <a:t>or</a:t>
            </a:r>
            <a:r>
              <a:rPr sz="1050" spc="-2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50" spc="-10" dirty="0">
                <a:solidFill>
                  <a:srgbClr val="385622"/>
                </a:solidFill>
                <a:latin typeface="Calibri"/>
                <a:cs typeface="Calibri"/>
              </a:rPr>
              <a:t>Regulation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7578076" y="3141166"/>
            <a:ext cx="18707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Digital</a:t>
            </a:r>
            <a:r>
              <a:rPr sz="1200" b="1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Conformity</a:t>
            </a:r>
            <a:r>
              <a:rPr sz="1200" b="1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Credential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3" name="object 53"/>
          <p:cNvGrpSpPr/>
          <p:nvPr/>
        </p:nvGrpSpPr>
        <p:grpSpPr>
          <a:xfrm>
            <a:off x="7505743" y="3464433"/>
            <a:ext cx="1910080" cy="1703705"/>
            <a:chOff x="7505743" y="3464433"/>
            <a:chExt cx="1910080" cy="1703705"/>
          </a:xfrm>
        </p:grpSpPr>
        <p:sp>
          <p:nvSpPr>
            <p:cNvPr id="54" name="object 54"/>
            <p:cNvSpPr/>
            <p:nvPr/>
          </p:nvSpPr>
          <p:spPr>
            <a:xfrm>
              <a:off x="7797541" y="3473958"/>
              <a:ext cx="133985" cy="339090"/>
            </a:xfrm>
            <a:custGeom>
              <a:avLst/>
              <a:gdLst/>
              <a:ahLst/>
              <a:cxnLst/>
              <a:rect l="l" t="t" r="r" b="b"/>
              <a:pathLst>
                <a:path w="133984" h="339089">
                  <a:moveTo>
                    <a:pt x="133756" y="0"/>
                  </a:moveTo>
                  <a:lnTo>
                    <a:pt x="0" y="0"/>
                  </a:lnTo>
                  <a:lnTo>
                    <a:pt x="0" y="338556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7797541" y="3681222"/>
              <a:ext cx="133985" cy="155575"/>
            </a:xfrm>
            <a:custGeom>
              <a:avLst/>
              <a:gdLst/>
              <a:ahLst/>
              <a:cxnLst/>
              <a:rect l="l" t="t" r="r" b="b"/>
              <a:pathLst>
                <a:path w="133984" h="155575">
                  <a:moveTo>
                    <a:pt x="133756" y="0"/>
                  </a:moveTo>
                  <a:lnTo>
                    <a:pt x="0" y="0"/>
                  </a:lnTo>
                  <a:lnTo>
                    <a:pt x="0" y="155257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7788403" y="3929632"/>
              <a:ext cx="137160" cy="154940"/>
            </a:xfrm>
            <a:custGeom>
              <a:avLst/>
              <a:gdLst/>
              <a:ahLst/>
              <a:cxnLst/>
              <a:rect l="l" t="t" r="r" b="b"/>
              <a:pathLst>
                <a:path w="137159" h="154939">
                  <a:moveTo>
                    <a:pt x="136867" y="154317"/>
                  </a:moveTo>
                  <a:lnTo>
                    <a:pt x="0" y="154317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7788400" y="4409690"/>
              <a:ext cx="154305" cy="518159"/>
            </a:xfrm>
            <a:custGeom>
              <a:avLst/>
              <a:gdLst/>
              <a:ahLst/>
              <a:cxnLst/>
              <a:rect l="l" t="t" r="r" b="b"/>
              <a:pathLst>
                <a:path w="154304" h="518160">
                  <a:moveTo>
                    <a:pt x="153758" y="517728"/>
                  </a:moveTo>
                  <a:lnTo>
                    <a:pt x="0" y="517728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7808215" y="4392927"/>
              <a:ext cx="137160" cy="118110"/>
            </a:xfrm>
            <a:custGeom>
              <a:avLst/>
              <a:gdLst/>
              <a:ahLst/>
              <a:cxnLst/>
              <a:rect l="l" t="t" r="r" b="b"/>
              <a:pathLst>
                <a:path w="137159" h="118110">
                  <a:moveTo>
                    <a:pt x="136867" y="117754"/>
                  </a:moveTo>
                  <a:lnTo>
                    <a:pt x="0" y="117754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7515268" y="3890006"/>
              <a:ext cx="197485" cy="403225"/>
            </a:xfrm>
            <a:custGeom>
              <a:avLst/>
              <a:gdLst/>
              <a:ahLst/>
              <a:cxnLst/>
              <a:rect l="l" t="t" r="r" b="b"/>
              <a:pathLst>
                <a:path w="197484" h="403225">
                  <a:moveTo>
                    <a:pt x="197015" y="402793"/>
                  </a:moveTo>
                  <a:lnTo>
                    <a:pt x="0" y="402793"/>
                  </a:lnTo>
                  <a:lnTo>
                    <a:pt x="0" y="0"/>
                  </a:lnTo>
                  <a:lnTo>
                    <a:pt x="178650" y="0"/>
                  </a:lnTo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0" name="object 6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961376" y="4850892"/>
              <a:ext cx="1453895" cy="262127"/>
            </a:xfrm>
            <a:prstGeom prst="rect">
              <a:avLst/>
            </a:prstGeom>
          </p:spPr>
        </p:pic>
        <p:sp>
          <p:nvSpPr>
            <p:cNvPr id="61" name="object 61"/>
            <p:cNvSpPr/>
            <p:nvPr/>
          </p:nvSpPr>
          <p:spPr>
            <a:xfrm>
              <a:off x="7987284" y="4876805"/>
              <a:ext cx="1347470" cy="155575"/>
            </a:xfrm>
            <a:custGeom>
              <a:avLst/>
              <a:gdLst/>
              <a:ahLst/>
              <a:cxnLst/>
              <a:rect l="l" t="t" r="r" b="b"/>
              <a:pathLst>
                <a:path w="1347470" h="155575">
                  <a:moveTo>
                    <a:pt x="1342313" y="0"/>
                  </a:moveTo>
                  <a:lnTo>
                    <a:pt x="4902" y="0"/>
                  </a:lnTo>
                  <a:lnTo>
                    <a:pt x="0" y="4902"/>
                  </a:lnTo>
                  <a:lnTo>
                    <a:pt x="0" y="10947"/>
                  </a:lnTo>
                  <a:lnTo>
                    <a:pt x="0" y="150533"/>
                  </a:lnTo>
                  <a:lnTo>
                    <a:pt x="4902" y="155447"/>
                  </a:lnTo>
                  <a:lnTo>
                    <a:pt x="1342313" y="155447"/>
                  </a:lnTo>
                  <a:lnTo>
                    <a:pt x="1347216" y="150533"/>
                  </a:lnTo>
                  <a:lnTo>
                    <a:pt x="1347216" y="4902"/>
                  </a:lnTo>
                  <a:lnTo>
                    <a:pt x="13423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" name="object 6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914132" y="4821936"/>
              <a:ext cx="1453895" cy="262127"/>
            </a:xfrm>
            <a:prstGeom prst="rect">
              <a:avLst/>
            </a:prstGeom>
          </p:spPr>
        </p:pic>
        <p:pic>
          <p:nvPicPr>
            <p:cNvPr id="63" name="object 6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8072628" y="4779264"/>
              <a:ext cx="1133855" cy="388619"/>
            </a:xfrm>
            <a:prstGeom prst="rect">
              <a:avLst/>
            </a:prstGeom>
          </p:spPr>
        </p:pic>
        <p:sp>
          <p:nvSpPr>
            <p:cNvPr id="64" name="object 64"/>
            <p:cNvSpPr/>
            <p:nvPr/>
          </p:nvSpPr>
          <p:spPr>
            <a:xfrm>
              <a:off x="7940040" y="4847849"/>
              <a:ext cx="1347470" cy="155575"/>
            </a:xfrm>
            <a:custGeom>
              <a:avLst/>
              <a:gdLst/>
              <a:ahLst/>
              <a:cxnLst/>
              <a:rect l="l" t="t" r="r" b="b"/>
              <a:pathLst>
                <a:path w="1347470" h="155575">
                  <a:moveTo>
                    <a:pt x="1342313" y="0"/>
                  </a:moveTo>
                  <a:lnTo>
                    <a:pt x="4902" y="0"/>
                  </a:lnTo>
                  <a:lnTo>
                    <a:pt x="0" y="4902"/>
                  </a:lnTo>
                  <a:lnTo>
                    <a:pt x="0" y="10947"/>
                  </a:lnTo>
                  <a:lnTo>
                    <a:pt x="0" y="150533"/>
                  </a:lnTo>
                  <a:lnTo>
                    <a:pt x="4902" y="155447"/>
                  </a:lnTo>
                  <a:lnTo>
                    <a:pt x="1342313" y="155447"/>
                  </a:lnTo>
                  <a:lnTo>
                    <a:pt x="1347216" y="150533"/>
                  </a:lnTo>
                  <a:lnTo>
                    <a:pt x="1347216" y="4902"/>
                  </a:lnTo>
                  <a:lnTo>
                    <a:pt x="13423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5" name="object 6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7961377" y="4439412"/>
              <a:ext cx="1452371" cy="262127"/>
            </a:xfrm>
            <a:prstGeom prst="rect">
              <a:avLst/>
            </a:prstGeom>
          </p:spPr>
        </p:pic>
        <p:sp>
          <p:nvSpPr>
            <p:cNvPr id="66" name="object 66"/>
            <p:cNvSpPr/>
            <p:nvPr/>
          </p:nvSpPr>
          <p:spPr>
            <a:xfrm>
              <a:off x="7987284" y="4465325"/>
              <a:ext cx="1346200" cy="155575"/>
            </a:xfrm>
            <a:custGeom>
              <a:avLst/>
              <a:gdLst/>
              <a:ahLst/>
              <a:cxnLst/>
              <a:rect l="l" t="t" r="r" b="b"/>
              <a:pathLst>
                <a:path w="1346200" h="155575">
                  <a:moveTo>
                    <a:pt x="1340789" y="0"/>
                  </a:moveTo>
                  <a:lnTo>
                    <a:pt x="4902" y="0"/>
                  </a:lnTo>
                  <a:lnTo>
                    <a:pt x="0" y="4902"/>
                  </a:lnTo>
                  <a:lnTo>
                    <a:pt x="0" y="10947"/>
                  </a:lnTo>
                  <a:lnTo>
                    <a:pt x="0" y="150545"/>
                  </a:lnTo>
                  <a:lnTo>
                    <a:pt x="4902" y="155447"/>
                  </a:lnTo>
                  <a:lnTo>
                    <a:pt x="1340789" y="155447"/>
                  </a:lnTo>
                  <a:lnTo>
                    <a:pt x="1345692" y="150545"/>
                  </a:lnTo>
                  <a:lnTo>
                    <a:pt x="1345692" y="4902"/>
                  </a:lnTo>
                  <a:lnTo>
                    <a:pt x="13407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7" name="object 67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917180" y="4405884"/>
              <a:ext cx="1453895" cy="262127"/>
            </a:xfrm>
            <a:prstGeom prst="rect">
              <a:avLst/>
            </a:prstGeom>
          </p:spPr>
        </p:pic>
        <p:pic>
          <p:nvPicPr>
            <p:cNvPr id="68" name="object 68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7981189" y="4363212"/>
              <a:ext cx="1322831" cy="388619"/>
            </a:xfrm>
            <a:prstGeom prst="rect">
              <a:avLst/>
            </a:prstGeom>
          </p:spPr>
        </p:pic>
        <p:sp>
          <p:nvSpPr>
            <p:cNvPr id="69" name="object 69"/>
            <p:cNvSpPr/>
            <p:nvPr/>
          </p:nvSpPr>
          <p:spPr>
            <a:xfrm>
              <a:off x="7943088" y="4431797"/>
              <a:ext cx="1347470" cy="155575"/>
            </a:xfrm>
            <a:custGeom>
              <a:avLst/>
              <a:gdLst/>
              <a:ahLst/>
              <a:cxnLst/>
              <a:rect l="l" t="t" r="r" b="b"/>
              <a:pathLst>
                <a:path w="1347470" h="155575">
                  <a:moveTo>
                    <a:pt x="1342313" y="0"/>
                  </a:moveTo>
                  <a:lnTo>
                    <a:pt x="4902" y="0"/>
                  </a:lnTo>
                  <a:lnTo>
                    <a:pt x="0" y="4902"/>
                  </a:lnTo>
                  <a:lnTo>
                    <a:pt x="0" y="10947"/>
                  </a:lnTo>
                  <a:lnTo>
                    <a:pt x="0" y="150533"/>
                  </a:lnTo>
                  <a:lnTo>
                    <a:pt x="4902" y="155447"/>
                  </a:lnTo>
                  <a:lnTo>
                    <a:pt x="1342313" y="155447"/>
                  </a:lnTo>
                  <a:lnTo>
                    <a:pt x="1347216" y="150533"/>
                  </a:lnTo>
                  <a:lnTo>
                    <a:pt x="1347216" y="4902"/>
                  </a:lnTo>
                  <a:lnTo>
                    <a:pt x="13423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0" name="object 70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7728204" y="4219956"/>
              <a:ext cx="1680971" cy="262127"/>
            </a:xfrm>
            <a:prstGeom prst="rect">
              <a:avLst/>
            </a:prstGeom>
          </p:spPr>
        </p:pic>
        <p:sp>
          <p:nvSpPr>
            <p:cNvPr id="71" name="object 71"/>
            <p:cNvSpPr/>
            <p:nvPr/>
          </p:nvSpPr>
          <p:spPr>
            <a:xfrm>
              <a:off x="7754112" y="4245870"/>
              <a:ext cx="1574800" cy="155575"/>
            </a:xfrm>
            <a:custGeom>
              <a:avLst/>
              <a:gdLst/>
              <a:ahLst/>
              <a:cxnLst/>
              <a:rect l="l" t="t" r="r" b="b"/>
              <a:pathLst>
                <a:path w="1574800" h="155575">
                  <a:moveTo>
                    <a:pt x="1569389" y="0"/>
                  </a:moveTo>
                  <a:lnTo>
                    <a:pt x="4902" y="0"/>
                  </a:lnTo>
                  <a:lnTo>
                    <a:pt x="0" y="4902"/>
                  </a:lnTo>
                  <a:lnTo>
                    <a:pt x="0" y="10947"/>
                  </a:lnTo>
                  <a:lnTo>
                    <a:pt x="0" y="150533"/>
                  </a:lnTo>
                  <a:lnTo>
                    <a:pt x="4902" y="155447"/>
                  </a:lnTo>
                  <a:lnTo>
                    <a:pt x="1569389" y="155447"/>
                  </a:lnTo>
                  <a:lnTo>
                    <a:pt x="1574292" y="150533"/>
                  </a:lnTo>
                  <a:lnTo>
                    <a:pt x="1574292" y="4902"/>
                  </a:lnTo>
                  <a:lnTo>
                    <a:pt x="15693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2" name="object 72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7687056" y="4189476"/>
              <a:ext cx="1680971" cy="260603"/>
            </a:xfrm>
            <a:prstGeom prst="rect">
              <a:avLst/>
            </a:prstGeom>
          </p:spPr>
        </p:pic>
        <p:pic>
          <p:nvPicPr>
            <p:cNvPr id="73" name="object 73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7751064" y="4145280"/>
              <a:ext cx="1548383" cy="390143"/>
            </a:xfrm>
            <a:prstGeom prst="rect">
              <a:avLst/>
            </a:prstGeom>
          </p:spPr>
        </p:pic>
        <p:sp>
          <p:nvSpPr>
            <p:cNvPr id="74" name="object 74"/>
            <p:cNvSpPr/>
            <p:nvPr/>
          </p:nvSpPr>
          <p:spPr>
            <a:xfrm>
              <a:off x="7712964" y="4215382"/>
              <a:ext cx="1574800" cy="154305"/>
            </a:xfrm>
            <a:custGeom>
              <a:avLst/>
              <a:gdLst/>
              <a:ahLst/>
              <a:cxnLst/>
              <a:rect l="l" t="t" r="r" b="b"/>
              <a:pathLst>
                <a:path w="1574800" h="154304">
                  <a:moveTo>
                    <a:pt x="1569440" y="0"/>
                  </a:moveTo>
                  <a:lnTo>
                    <a:pt x="4851" y="0"/>
                  </a:lnTo>
                  <a:lnTo>
                    <a:pt x="0" y="4851"/>
                  </a:lnTo>
                  <a:lnTo>
                    <a:pt x="0" y="10845"/>
                  </a:lnTo>
                  <a:lnTo>
                    <a:pt x="0" y="149072"/>
                  </a:lnTo>
                  <a:lnTo>
                    <a:pt x="4851" y="153924"/>
                  </a:lnTo>
                  <a:lnTo>
                    <a:pt x="1569440" y="153924"/>
                  </a:lnTo>
                  <a:lnTo>
                    <a:pt x="1574292" y="149072"/>
                  </a:lnTo>
                  <a:lnTo>
                    <a:pt x="1574292" y="4851"/>
                  </a:lnTo>
                  <a:lnTo>
                    <a:pt x="15694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5" name="object 75"/>
          <p:cNvSpPr txBox="1"/>
          <p:nvPr/>
        </p:nvSpPr>
        <p:spPr>
          <a:xfrm>
            <a:off x="7712964" y="4190563"/>
            <a:ext cx="161544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5415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385622"/>
                </a:solidFill>
                <a:latin typeface="Calibri"/>
                <a:cs typeface="Calibri"/>
              </a:rPr>
              <a:t>Conformity</a:t>
            </a:r>
            <a:r>
              <a:rPr sz="1050" spc="-3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50" spc="-10" dirty="0">
                <a:solidFill>
                  <a:srgbClr val="385622"/>
                </a:solidFill>
                <a:latin typeface="Calibri"/>
                <a:cs typeface="Calibri"/>
              </a:rPr>
              <a:t>Assessment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76" name="object 76"/>
          <p:cNvGrpSpPr/>
          <p:nvPr/>
        </p:nvGrpSpPr>
        <p:grpSpPr>
          <a:xfrm>
            <a:off x="7920228" y="3671696"/>
            <a:ext cx="1537335" cy="1290955"/>
            <a:chOff x="7920228" y="3671696"/>
            <a:chExt cx="1537335" cy="1290955"/>
          </a:xfrm>
        </p:grpSpPr>
        <p:sp>
          <p:nvSpPr>
            <p:cNvPr id="77" name="object 77"/>
            <p:cNvSpPr/>
            <p:nvPr/>
          </p:nvSpPr>
          <p:spPr>
            <a:xfrm>
              <a:off x="9278874" y="3681221"/>
              <a:ext cx="169545" cy="1040130"/>
            </a:xfrm>
            <a:custGeom>
              <a:avLst/>
              <a:gdLst/>
              <a:ahLst/>
              <a:cxnLst/>
              <a:rect l="l" t="t" r="r" b="b"/>
              <a:pathLst>
                <a:path w="169545" h="1040129">
                  <a:moveTo>
                    <a:pt x="0" y="0"/>
                  </a:moveTo>
                  <a:lnTo>
                    <a:pt x="169125" y="0"/>
                  </a:lnTo>
                  <a:lnTo>
                    <a:pt x="169125" y="1039609"/>
                  </a:lnTo>
                  <a:lnTo>
                    <a:pt x="13563" y="1039609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8" name="object 78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7962900" y="4649723"/>
              <a:ext cx="1452371" cy="262127"/>
            </a:xfrm>
            <a:prstGeom prst="rect">
              <a:avLst/>
            </a:prstGeom>
          </p:spPr>
        </p:pic>
        <p:sp>
          <p:nvSpPr>
            <p:cNvPr id="79" name="object 79"/>
            <p:cNvSpPr/>
            <p:nvPr/>
          </p:nvSpPr>
          <p:spPr>
            <a:xfrm>
              <a:off x="7988807" y="4675636"/>
              <a:ext cx="1346200" cy="155575"/>
            </a:xfrm>
            <a:custGeom>
              <a:avLst/>
              <a:gdLst/>
              <a:ahLst/>
              <a:cxnLst/>
              <a:rect l="l" t="t" r="r" b="b"/>
              <a:pathLst>
                <a:path w="1346200" h="155575">
                  <a:moveTo>
                    <a:pt x="1340789" y="0"/>
                  </a:moveTo>
                  <a:lnTo>
                    <a:pt x="4902" y="0"/>
                  </a:lnTo>
                  <a:lnTo>
                    <a:pt x="0" y="4902"/>
                  </a:lnTo>
                  <a:lnTo>
                    <a:pt x="0" y="10947"/>
                  </a:lnTo>
                  <a:lnTo>
                    <a:pt x="0" y="150545"/>
                  </a:lnTo>
                  <a:lnTo>
                    <a:pt x="4902" y="155448"/>
                  </a:lnTo>
                  <a:lnTo>
                    <a:pt x="1340789" y="155448"/>
                  </a:lnTo>
                  <a:lnTo>
                    <a:pt x="1345692" y="150545"/>
                  </a:lnTo>
                  <a:lnTo>
                    <a:pt x="1345692" y="4902"/>
                  </a:lnTo>
                  <a:lnTo>
                    <a:pt x="13407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0" name="object 8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7920228" y="4616195"/>
              <a:ext cx="1452371" cy="262127"/>
            </a:xfrm>
            <a:prstGeom prst="rect">
              <a:avLst/>
            </a:prstGeom>
          </p:spPr>
        </p:pic>
        <p:pic>
          <p:nvPicPr>
            <p:cNvPr id="81" name="object 8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8051292" y="4573523"/>
              <a:ext cx="1188719" cy="388619"/>
            </a:xfrm>
            <a:prstGeom prst="rect">
              <a:avLst/>
            </a:prstGeom>
          </p:spPr>
        </p:pic>
        <p:sp>
          <p:nvSpPr>
            <p:cNvPr id="82" name="object 82"/>
            <p:cNvSpPr/>
            <p:nvPr/>
          </p:nvSpPr>
          <p:spPr>
            <a:xfrm>
              <a:off x="7946136" y="4642108"/>
              <a:ext cx="1346200" cy="155575"/>
            </a:xfrm>
            <a:custGeom>
              <a:avLst/>
              <a:gdLst/>
              <a:ahLst/>
              <a:cxnLst/>
              <a:rect l="l" t="t" r="r" b="b"/>
              <a:pathLst>
                <a:path w="1346200" h="155575">
                  <a:moveTo>
                    <a:pt x="1340789" y="0"/>
                  </a:moveTo>
                  <a:lnTo>
                    <a:pt x="4902" y="0"/>
                  </a:lnTo>
                  <a:lnTo>
                    <a:pt x="0" y="4902"/>
                  </a:lnTo>
                  <a:lnTo>
                    <a:pt x="0" y="10947"/>
                  </a:lnTo>
                  <a:lnTo>
                    <a:pt x="0" y="150545"/>
                  </a:lnTo>
                  <a:lnTo>
                    <a:pt x="4902" y="155447"/>
                  </a:lnTo>
                  <a:lnTo>
                    <a:pt x="1340789" y="155447"/>
                  </a:lnTo>
                  <a:lnTo>
                    <a:pt x="1345692" y="150545"/>
                  </a:lnTo>
                  <a:lnTo>
                    <a:pt x="1345692" y="4902"/>
                  </a:lnTo>
                  <a:lnTo>
                    <a:pt x="13407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3" name="object 83"/>
          <p:cNvSpPr txBox="1"/>
          <p:nvPr/>
        </p:nvSpPr>
        <p:spPr>
          <a:xfrm>
            <a:off x="8075950" y="4358911"/>
            <a:ext cx="1081405" cy="65214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marR="5080" algn="ctr">
              <a:lnSpc>
                <a:spcPct val="130000"/>
              </a:lnSpc>
              <a:spcBef>
                <a:spcPts val="114"/>
              </a:spcBef>
            </a:pPr>
            <a:r>
              <a:rPr sz="1050" dirty="0">
                <a:solidFill>
                  <a:srgbClr val="385622"/>
                </a:solidFill>
                <a:latin typeface="Calibri"/>
                <a:cs typeface="Calibri"/>
              </a:rPr>
              <a:t>Products</a:t>
            </a:r>
            <a:r>
              <a:rPr sz="1050" spc="-2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50" dirty="0">
                <a:solidFill>
                  <a:srgbClr val="385622"/>
                </a:solidFill>
                <a:latin typeface="Calibri"/>
                <a:cs typeface="Calibri"/>
              </a:rPr>
              <a:t>/</a:t>
            </a:r>
            <a:r>
              <a:rPr sz="1050" spc="-2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50" spc="-10" dirty="0">
                <a:solidFill>
                  <a:srgbClr val="385622"/>
                </a:solidFill>
                <a:latin typeface="Calibri"/>
                <a:cs typeface="Calibri"/>
              </a:rPr>
              <a:t>Facilities </a:t>
            </a:r>
            <a:r>
              <a:rPr sz="1050" dirty="0">
                <a:solidFill>
                  <a:srgbClr val="385622"/>
                </a:solidFill>
                <a:latin typeface="Calibri"/>
                <a:cs typeface="Calibri"/>
              </a:rPr>
              <a:t>Criteria</a:t>
            </a:r>
            <a:r>
              <a:rPr sz="1050" spc="-4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50" dirty="0">
                <a:solidFill>
                  <a:srgbClr val="385622"/>
                </a:solidFill>
                <a:latin typeface="Calibri"/>
                <a:cs typeface="Calibri"/>
              </a:rPr>
              <a:t>/</a:t>
            </a:r>
            <a:r>
              <a:rPr sz="1050" spc="-10" dirty="0">
                <a:solidFill>
                  <a:srgbClr val="385622"/>
                </a:solidFill>
                <a:latin typeface="Calibri"/>
                <a:cs typeface="Calibri"/>
              </a:rPr>
              <a:t> Metrics </a:t>
            </a:r>
            <a:r>
              <a:rPr sz="1050" dirty="0">
                <a:solidFill>
                  <a:srgbClr val="385622"/>
                </a:solidFill>
                <a:latin typeface="Calibri"/>
                <a:cs typeface="Calibri"/>
              </a:rPr>
              <a:t>Assessed</a:t>
            </a:r>
            <a:r>
              <a:rPr sz="1050" spc="-2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50" spc="-10" dirty="0">
                <a:solidFill>
                  <a:srgbClr val="385622"/>
                </a:solidFill>
                <a:latin typeface="Calibri"/>
                <a:cs typeface="Calibri"/>
              </a:rPr>
              <a:t>values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84" name="object 84"/>
          <p:cNvGrpSpPr/>
          <p:nvPr/>
        </p:nvGrpSpPr>
        <p:grpSpPr>
          <a:xfrm>
            <a:off x="6550342" y="4011225"/>
            <a:ext cx="3217545" cy="1148080"/>
            <a:chOff x="6550342" y="4011225"/>
            <a:chExt cx="3217545" cy="1148080"/>
          </a:xfrm>
        </p:grpSpPr>
        <p:sp>
          <p:nvSpPr>
            <p:cNvPr id="85" name="object 85"/>
            <p:cNvSpPr/>
            <p:nvPr/>
          </p:nvSpPr>
          <p:spPr>
            <a:xfrm>
              <a:off x="7800590" y="4380740"/>
              <a:ext cx="146685" cy="340360"/>
            </a:xfrm>
            <a:custGeom>
              <a:avLst/>
              <a:gdLst/>
              <a:ahLst/>
              <a:cxnLst/>
              <a:rect l="l" t="t" r="r" b="b"/>
              <a:pathLst>
                <a:path w="146684" h="340360">
                  <a:moveTo>
                    <a:pt x="146621" y="340194"/>
                  </a:moveTo>
                  <a:lnTo>
                    <a:pt x="0" y="340194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6" name="object 86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9447276" y="4907280"/>
              <a:ext cx="320039" cy="251459"/>
            </a:xfrm>
            <a:prstGeom prst="rect">
              <a:avLst/>
            </a:prstGeom>
          </p:spPr>
        </p:pic>
        <p:sp>
          <p:nvSpPr>
            <p:cNvPr id="87" name="object 87"/>
            <p:cNvSpPr/>
            <p:nvPr/>
          </p:nvSpPr>
          <p:spPr>
            <a:xfrm>
              <a:off x="6564630" y="4074414"/>
              <a:ext cx="755650" cy="1270"/>
            </a:xfrm>
            <a:custGeom>
              <a:avLst/>
              <a:gdLst/>
              <a:ahLst/>
              <a:cxnLst/>
              <a:rect l="l" t="t" r="r" b="b"/>
              <a:pathLst>
                <a:path w="755650" h="1270">
                  <a:moveTo>
                    <a:pt x="0" y="0"/>
                  </a:moveTo>
                  <a:lnTo>
                    <a:pt x="755497" y="1257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7234317" y="4025512"/>
              <a:ext cx="86360" cy="100330"/>
            </a:xfrm>
            <a:custGeom>
              <a:avLst/>
              <a:gdLst/>
              <a:ahLst/>
              <a:cxnLst/>
              <a:rect l="l" t="t" r="r" b="b"/>
              <a:pathLst>
                <a:path w="86359" h="100329">
                  <a:moveTo>
                    <a:pt x="165" y="0"/>
                  </a:moveTo>
                  <a:lnTo>
                    <a:pt x="85801" y="50152"/>
                  </a:lnTo>
                  <a:lnTo>
                    <a:pt x="0" y="100012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9" name="object 89"/>
          <p:cNvSpPr txBox="1"/>
          <p:nvPr/>
        </p:nvSpPr>
        <p:spPr>
          <a:xfrm>
            <a:off x="6637619" y="4120057"/>
            <a:ext cx="30353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Calibri"/>
                <a:cs typeface="Calibri"/>
              </a:rPr>
              <a:t>links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90" name="object 90"/>
          <p:cNvGrpSpPr/>
          <p:nvPr/>
        </p:nvGrpSpPr>
        <p:grpSpPr>
          <a:xfrm>
            <a:off x="4306824" y="3003804"/>
            <a:ext cx="2319655" cy="2156460"/>
            <a:chOff x="4306824" y="3003804"/>
            <a:chExt cx="2319655" cy="2156460"/>
          </a:xfrm>
        </p:grpSpPr>
        <p:pic>
          <p:nvPicPr>
            <p:cNvPr id="91" name="object 91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306824" y="3003804"/>
              <a:ext cx="2319527" cy="2156459"/>
            </a:xfrm>
            <a:prstGeom prst="rect">
              <a:avLst/>
            </a:prstGeom>
          </p:spPr>
        </p:pic>
        <p:sp>
          <p:nvSpPr>
            <p:cNvPr id="92" name="object 92"/>
            <p:cNvSpPr/>
            <p:nvPr/>
          </p:nvSpPr>
          <p:spPr>
            <a:xfrm>
              <a:off x="4332732" y="3029708"/>
              <a:ext cx="2212975" cy="2049780"/>
            </a:xfrm>
            <a:custGeom>
              <a:avLst/>
              <a:gdLst/>
              <a:ahLst/>
              <a:cxnLst/>
              <a:rect l="l" t="t" r="r" b="b"/>
              <a:pathLst>
                <a:path w="2212975" h="2049779">
                  <a:moveTo>
                    <a:pt x="2121649" y="0"/>
                  </a:moveTo>
                  <a:lnTo>
                    <a:pt x="91198" y="0"/>
                  </a:lnTo>
                  <a:lnTo>
                    <a:pt x="55699" y="7166"/>
                  </a:lnTo>
                  <a:lnTo>
                    <a:pt x="26711" y="26711"/>
                  </a:lnTo>
                  <a:lnTo>
                    <a:pt x="7166" y="55699"/>
                  </a:lnTo>
                  <a:lnTo>
                    <a:pt x="0" y="91198"/>
                  </a:lnTo>
                  <a:lnTo>
                    <a:pt x="0" y="1958593"/>
                  </a:lnTo>
                  <a:lnTo>
                    <a:pt x="7166" y="1994085"/>
                  </a:lnTo>
                  <a:lnTo>
                    <a:pt x="26711" y="2023070"/>
                  </a:lnTo>
                  <a:lnTo>
                    <a:pt x="55699" y="2042613"/>
                  </a:lnTo>
                  <a:lnTo>
                    <a:pt x="91198" y="2049779"/>
                  </a:lnTo>
                  <a:lnTo>
                    <a:pt x="2121649" y="2049779"/>
                  </a:lnTo>
                  <a:lnTo>
                    <a:pt x="2157148" y="2042613"/>
                  </a:lnTo>
                  <a:lnTo>
                    <a:pt x="2186136" y="2023070"/>
                  </a:lnTo>
                  <a:lnTo>
                    <a:pt x="2205681" y="1994085"/>
                  </a:lnTo>
                  <a:lnTo>
                    <a:pt x="2212848" y="1958593"/>
                  </a:lnTo>
                  <a:lnTo>
                    <a:pt x="2212848" y="91198"/>
                  </a:lnTo>
                  <a:lnTo>
                    <a:pt x="2205681" y="55699"/>
                  </a:lnTo>
                  <a:lnTo>
                    <a:pt x="2186136" y="26711"/>
                  </a:lnTo>
                  <a:lnTo>
                    <a:pt x="2157148" y="7166"/>
                  </a:lnTo>
                  <a:lnTo>
                    <a:pt x="2121649" y="0"/>
                  </a:lnTo>
                  <a:close/>
                </a:path>
              </a:pathLst>
            </a:custGeom>
            <a:solidFill>
              <a:srgbClr val="5382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3" name="object 93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4581143" y="3698748"/>
              <a:ext cx="1770887" cy="269747"/>
            </a:xfrm>
            <a:prstGeom prst="rect">
              <a:avLst/>
            </a:prstGeom>
          </p:spPr>
        </p:pic>
        <p:pic>
          <p:nvPicPr>
            <p:cNvPr id="94" name="object 94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4780788" y="3659123"/>
              <a:ext cx="1371599" cy="390143"/>
            </a:xfrm>
            <a:prstGeom prst="rect">
              <a:avLst/>
            </a:prstGeom>
          </p:spPr>
        </p:pic>
        <p:sp>
          <p:nvSpPr>
            <p:cNvPr id="95" name="object 95"/>
            <p:cNvSpPr/>
            <p:nvPr/>
          </p:nvSpPr>
          <p:spPr>
            <a:xfrm>
              <a:off x="4607052" y="3724652"/>
              <a:ext cx="1664335" cy="163195"/>
            </a:xfrm>
            <a:custGeom>
              <a:avLst/>
              <a:gdLst/>
              <a:ahLst/>
              <a:cxnLst/>
              <a:rect l="l" t="t" r="r" b="b"/>
              <a:pathLst>
                <a:path w="1664335" h="163195">
                  <a:moveTo>
                    <a:pt x="1659064" y="0"/>
                  </a:moveTo>
                  <a:lnTo>
                    <a:pt x="5143" y="0"/>
                  </a:lnTo>
                  <a:lnTo>
                    <a:pt x="0" y="5143"/>
                  </a:lnTo>
                  <a:lnTo>
                    <a:pt x="0" y="11493"/>
                  </a:lnTo>
                  <a:lnTo>
                    <a:pt x="0" y="157924"/>
                  </a:lnTo>
                  <a:lnTo>
                    <a:pt x="5143" y="163068"/>
                  </a:lnTo>
                  <a:lnTo>
                    <a:pt x="1659064" y="163068"/>
                  </a:lnTo>
                  <a:lnTo>
                    <a:pt x="1664208" y="157924"/>
                  </a:lnTo>
                  <a:lnTo>
                    <a:pt x="1664208" y="5143"/>
                  </a:lnTo>
                  <a:lnTo>
                    <a:pt x="16590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6" name="object 96"/>
          <p:cNvSpPr txBox="1"/>
          <p:nvPr/>
        </p:nvSpPr>
        <p:spPr>
          <a:xfrm>
            <a:off x="4607052" y="3704442"/>
            <a:ext cx="166433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0035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385622"/>
                </a:solidFill>
                <a:latin typeface="Calibri"/>
                <a:cs typeface="Calibri"/>
              </a:rPr>
              <a:t>Product</a:t>
            </a:r>
            <a:r>
              <a:rPr sz="1050" spc="-3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50" spc="-10" dirty="0">
                <a:solidFill>
                  <a:srgbClr val="385622"/>
                </a:solidFill>
                <a:latin typeface="Calibri"/>
                <a:cs typeface="Calibri"/>
              </a:rPr>
              <a:t>Information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97" name="object 97"/>
          <p:cNvGrpSpPr/>
          <p:nvPr/>
        </p:nvGrpSpPr>
        <p:grpSpPr>
          <a:xfrm>
            <a:off x="4821935" y="3863340"/>
            <a:ext cx="1530350" cy="388620"/>
            <a:chOff x="4821935" y="3863340"/>
            <a:chExt cx="1530350" cy="388620"/>
          </a:xfrm>
        </p:grpSpPr>
        <p:pic>
          <p:nvPicPr>
            <p:cNvPr id="98" name="object 98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4821935" y="3902964"/>
              <a:ext cx="1530095" cy="269747"/>
            </a:xfrm>
            <a:prstGeom prst="rect">
              <a:avLst/>
            </a:prstGeom>
          </p:spPr>
        </p:pic>
        <p:pic>
          <p:nvPicPr>
            <p:cNvPr id="99" name="object 99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4989575" y="3863340"/>
              <a:ext cx="1191767" cy="388619"/>
            </a:xfrm>
            <a:prstGeom prst="rect">
              <a:avLst/>
            </a:prstGeom>
          </p:spPr>
        </p:pic>
        <p:sp>
          <p:nvSpPr>
            <p:cNvPr id="100" name="object 100"/>
            <p:cNvSpPr/>
            <p:nvPr/>
          </p:nvSpPr>
          <p:spPr>
            <a:xfrm>
              <a:off x="4847843" y="3928868"/>
              <a:ext cx="1423670" cy="163195"/>
            </a:xfrm>
            <a:custGeom>
              <a:avLst/>
              <a:gdLst/>
              <a:ahLst/>
              <a:cxnLst/>
              <a:rect l="l" t="t" r="r" b="b"/>
              <a:pathLst>
                <a:path w="1423670" h="163195">
                  <a:moveTo>
                    <a:pt x="1418272" y="0"/>
                  </a:moveTo>
                  <a:lnTo>
                    <a:pt x="5143" y="0"/>
                  </a:lnTo>
                  <a:lnTo>
                    <a:pt x="0" y="5143"/>
                  </a:lnTo>
                  <a:lnTo>
                    <a:pt x="0" y="11493"/>
                  </a:lnTo>
                  <a:lnTo>
                    <a:pt x="0" y="157924"/>
                  </a:lnTo>
                  <a:lnTo>
                    <a:pt x="5143" y="163068"/>
                  </a:lnTo>
                  <a:lnTo>
                    <a:pt x="1418272" y="163068"/>
                  </a:lnTo>
                  <a:lnTo>
                    <a:pt x="1423416" y="157924"/>
                  </a:lnTo>
                  <a:lnTo>
                    <a:pt x="1423416" y="5143"/>
                  </a:lnTo>
                  <a:lnTo>
                    <a:pt x="14182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1" name="object 101"/>
          <p:cNvSpPr txBox="1"/>
          <p:nvPr/>
        </p:nvSpPr>
        <p:spPr>
          <a:xfrm>
            <a:off x="5084404" y="3908046"/>
            <a:ext cx="94996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385622"/>
                </a:solidFill>
                <a:latin typeface="Calibri"/>
                <a:cs typeface="Calibri"/>
              </a:rPr>
              <a:t>Provenance</a:t>
            </a:r>
            <a:r>
              <a:rPr sz="1050" spc="-4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50" spc="-20" dirty="0">
                <a:solidFill>
                  <a:srgbClr val="385622"/>
                </a:solidFill>
                <a:latin typeface="Calibri"/>
                <a:cs typeface="Calibri"/>
              </a:rPr>
              <a:t>Data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102" name="object 102"/>
          <p:cNvGrpSpPr/>
          <p:nvPr/>
        </p:nvGrpSpPr>
        <p:grpSpPr>
          <a:xfrm>
            <a:off x="4590288" y="4546092"/>
            <a:ext cx="1771014" cy="388620"/>
            <a:chOff x="4590288" y="4546092"/>
            <a:chExt cx="1771014" cy="388620"/>
          </a:xfrm>
        </p:grpSpPr>
        <p:pic>
          <p:nvPicPr>
            <p:cNvPr id="103" name="object 103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4590288" y="4584192"/>
              <a:ext cx="1770887" cy="271271"/>
            </a:xfrm>
            <a:prstGeom prst="rect">
              <a:avLst/>
            </a:prstGeom>
          </p:spPr>
        </p:pic>
        <p:pic>
          <p:nvPicPr>
            <p:cNvPr id="104" name="object 104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4893564" y="4546092"/>
              <a:ext cx="1162811" cy="388619"/>
            </a:xfrm>
            <a:prstGeom prst="rect">
              <a:avLst/>
            </a:prstGeom>
          </p:spPr>
        </p:pic>
        <p:sp>
          <p:nvSpPr>
            <p:cNvPr id="105" name="object 105"/>
            <p:cNvSpPr/>
            <p:nvPr/>
          </p:nvSpPr>
          <p:spPr>
            <a:xfrm>
              <a:off x="4616196" y="4610101"/>
              <a:ext cx="1664335" cy="165100"/>
            </a:xfrm>
            <a:custGeom>
              <a:avLst/>
              <a:gdLst/>
              <a:ahLst/>
              <a:cxnLst/>
              <a:rect l="l" t="t" r="r" b="b"/>
              <a:pathLst>
                <a:path w="1664335" h="165100">
                  <a:moveTo>
                    <a:pt x="1659013" y="0"/>
                  </a:moveTo>
                  <a:lnTo>
                    <a:pt x="5194" y="0"/>
                  </a:lnTo>
                  <a:lnTo>
                    <a:pt x="0" y="5194"/>
                  </a:lnTo>
                  <a:lnTo>
                    <a:pt x="0" y="11595"/>
                  </a:lnTo>
                  <a:lnTo>
                    <a:pt x="0" y="159397"/>
                  </a:lnTo>
                  <a:lnTo>
                    <a:pt x="5194" y="164592"/>
                  </a:lnTo>
                  <a:lnTo>
                    <a:pt x="1659013" y="164592"/>
                  </a:lnTo>
                  <a:lnTo>
                    <a:pt x="1664208" y="159397"/>
                  </a:lnTo>
                  <a:lnTo>
                    <a:pt x="1664208" y="5194"/>
                  </a:lnTo>
                  <a:lnTo>
                    <a:pt x="16590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6" name="object 106"/>
          <p:cNvSpPr txBox="1"/>
          <p:nvPr/>
        </p:nvSpPr>
        <p:spPr>
          <a:xfrm>
            <a:off x="4987512" y="4590522"/>
            <a:ext cx="92075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385622"/>
                </a:solidFill>
                <a:latin typeface="Calibri"/>
                <a:cs typeface="Calibri"/>
              </a:rPr>
              <a:t>Item/Batch</a:t>
            </a:r>
            <a:r>
              <a:rPr sz="1050" spc="-5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50" spc="-20" dirty="0">
                <a:solidFill>
                  <a:srgbClr val="385622"/>
                </a:solidFill>
                <a:latin typeface="Calibri"/>
                <a:cs typeface="Calibri"/>
              </a:rPr>
              <a:t>Data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107" name="object 107"/>
          <p:cNvGrpSpPr/>
          <p:nvPr/>
        </p:nvGrpSpPr>
        <p:grpSpPr>
          <a:xfrm>
            <a:off x="4829555" y="3221735"/>
            <a:ext cx="1522730" cy="388620"/>
            <a:chOff x="4829555" y="3221735"/>
            <a:chExt cx="1522730" cy="388620"/>
          </a:xfrm>
        </p:grpSpPr>
        <p:pic>
          <p:nvPicPr>
            <p:cNvPr id="108" name="object 108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4829555" y="3261359"/>
              <a:ext cx="1522475" cy="269747"/>
            </a:xfrm>
            <a:prstGeom prst="rect">
              <a:avLst/>
            </a:prstGeom>
          </p:spPr>
        </p:pic>
        <p:pic>
          <p:nvPicPr>
            <p:cNvPr id="109" name="object 109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5108447" y="3221735"/>
              <a:ext cx="961643" cy="388619"/>
            </a:xfrm>
            <a:prstGeom prst="rect">
              <a:avLst/>
            </a:prstGeom>
          </p:spPr>
        </p:pic>
      </p:grpSp>
      <p:sp>
        <p:nvSpPr>
          <p:cNvPr id="110" name="object 110"/>
          <p:cNvSpPr txBox="1"/>
          <p:nvPr/>
        </p:nvSpPr>
        <p:spPr>
          <a:xfrm>
            <a:off x="4855464" y="3287265"/>
            <a:ext cx="1416050" cy="16319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360045">
              <a:lnSpc>
                <a:spcPts val="1205"/>
              </a:lnSpc>
            </a:pPr>
            <a:r>
              <a:rPr sz="1050" spc="-10" dirty="0">
                <a:solidFill>
                  <a:srgbClr val="385622"/>
                </a:solidFill>
                <a:latin typeface="Calibri"/>
                <a:cs typeface="Calibri"/>
              </a:rPr>
              <a:t>Organisation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111" name="object 111"/>
          <p:cNvGrpSpPr/>
          <p:nvPr/>
        </p:nvGrpSpPr>
        <p:grpSpPr>
          <a:xfrm>
            <a:off x="4829555" y="3439667"/>
            <a:ext cx="1522730" cy="388620"/>
            <a:chOff x="4829555" y="3439667"/>
            <a:chExt cx="1522730" cy="388620"/>
          </a:xfrm>
        </p:grpSpPr>
        <p:pic>
          <p:nvPicPr>
            <p:cNvPr id="112" name="object 112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4829555" y="3479292"/>
              <a:ext cx="1522475" cy="269747"/>
            </a:xfrm>
            <a:prstGeom prst="rect">
              <a:avLst/>
            </a:prstGeom>
          </p:spPr>
        </p:pic>
        <p:pic>
          <p:nvPicPr>
            <p:cNvPr id="113" name="object 113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5123687" y="3439667"/>
              <a:ext cx="931163" cy="388619"/>
            </a:xfrm>
            <a:prstGeom prst="rect">
              <a:avLst/>
            </a:prstGeom>
          </p:spPr>
        </p:pic>
      </p:grpSp>
      <p:sp>
        <p:nvSpPr>
          <p:cNvPr id="114" name="object 114"/>
          <p:cNvSpPr txBox="1"/>
          <p:nvPr/>
        </p:nvSpPr>
        <p:spPr>
          <a:xfrm>
            <a:off x="4855464" y="3505197"/>
            <a:ext cx="1416050" cy="16319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375285">
              <a:lnSpc>
                <a:spcPts val="1205"/>
              </a:lnSpc>
            </a:pPr>
            <a:r>
              <a:rPr sz="1050" dirty="0">
                <a:solidFill>
                  <a:srgbClr val="385622"/>
                </a:solidFill>
                <a:latin typeface="Calibri"/>
                <a:cs typeface="Calibri"/>
              </a:rPr>
              <a:t>Facility</a:t>
            </a:r>
            <a:r>
              <a:rPr sz="1050" spc="-4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50" spc="-20" dirty="0">
                <a:solidFill>
                  <a:srgbClr val="385622"/>
                </a:solidFill>
                <a:latin typeface="Calibri"/>
                <a:cs typeface="Calibri"/>
              </a:rPr>
              <a:t>Data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4644600" y="3063549"/>
            <a:ext cx="15487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Digital</a:t>
            </a:r>
            <a:r>
              <a:rPr sz="1200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Product</a:t>
            </a:r>
            <a:r>
              <a:rPr sz="1200" b="1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Passport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16" name="object 116"/>
          <p:cNvGrpSpPr/>
          <p:nvPr/>
        </p:nvGrpSpPr>
        <p:grpSpPr>
          <a:xfrm>
            <a:off x="4409898" y="3359277"/>
            <a:ext cx="2000250" cy="1779905"/>
            <a:chOff x="4409898" y="3359277"/>
            <a:chExt cx="2000250" cy="1779905"/>
          </a:xfrm>
        </p:grpSpPr>
        <p:sp>
          <p:nvSpPr>
            <p:cNvPr id="117" name="object 117"/>
            <p:cNvSpPr/>
            <p:nvPr/>
          </p:nvSpPr>
          <p:spPr>
            <a:xfrm>
              <a:off x="4716018" y="3368802"/>
              <a:ext cx="140970" cy="356235"/>
            </a:xfrm>
            <a:custGeom>
              <a:avLst/>
              <a:gdLst/>
              <a:ahLst/>
              <a:cxnLst/>
              <a:rect l="l" t="t" r="r" b="b"/>
              <a:pathLst>
                <a:path w="140970" h="356235">
                  <a:moveTo>
                    <a:pt x="140436" y="0"/>
                  </a:moveTo>
                  <a:lnTo>
                    <a:pt x="0" y="0"/>
                  </a:lnTo>
                  <a:lnTo>
                    <a:pt x="0" y="356196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4716018" y="3586734"/>
              <a:ext cx="140970" cy="163830"/>
            </a:xfrm>
            <a:custGeom>
              <a:avLst/>
              <a:gdLst/>
              <a:ahLst/>
              <a:cxnLst/>
              <a:rect l="l" t="t" r="r" b="b"/>
              <a:pathLst>
                <a:path w="140970" h="163829">
                  <a:moveTo>
                    <a:pt x="140436" y="0"/>
                  </a:moveTo>
                  <a:lnTo>
                    <a:pt x="0" y="0"/>
                  </a:lnTo>
                  <a:lnTo>
                    <a:pt x="0" y="16336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4705348" y="3848863"/>
              <a:ext cx="144145" cy="162560"/>
            </a:xfrm>
            <a:custGeom>
              <a:avLst/>
              <a:gdLst/>
              <a:ahLst/>
              <a:cxnLst/>
              <a:rect l="l" t="t" r="r" b="b"/>
              <a:pathLst>
                <a:path w="144145" h="162560">
                  <a:moveTo>
                    <a:pt x="143713" y="162356"/>
                  </a:moveTo>
                  <a:lnTo>
                    <a:pt x="0" y="162356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4419423" y="3807716"/>
              <a:ext cx="197485" cy="886460"/>
            </a:xfrm>
            <a:custGeom>
              <a:avLst/>
              <a:gdLst/>
              <a:ahLst/>
              <a:cxnLst/>
              <a:rect l="l" t="t" r="r" b="b"/>
              <a:pathLst>
                <a:path w="197485" h="886460">
                  <a:moveTo>
                    <a:pt x="197256" y="886079"/>
                  </a:moveTo>
                  <a:lnTo>
                    <a:pt x="0" y="886079"/>
                  </a:lnTo>
                  <a:lnTo>
                    <a:pt x="0" y="0"/>
                  </a:lnTo>
                  <a:lnTo>
                    <a:pt x="188391" y="0"/>
                  </a:lnTo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4723643" y="4734309"/>
              <a:ext cx="144145" cy="163830"/>
            </a:xfrm>
            <a:custGeom>
              <a:avLst/>
              <a:gdLst/>
              <a:ahLst/>
              <a:cxnLst/>
              <a:rect l="l" t="t" r="r" b="b"/>
              <a:pathLst>
                <a:path w="144145" h="163829">
                  <a:moveTo>
                    <a:pt x="143992" y="163347"/>
                  </a:moveTo>
                  <a:lnTo>
                    <a:pt x="0" y="163347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4726684" y="4336540"/>
              <a:ext cx="144145" cy="124460"/>
            </a:xfrm>
            <a:custGeom>
              <a:avLst/>
              <a:gdLst/>
              <a:ahLst/>
              <a:cxnLst/>
              <a:rect l="l" t="t" r="r" b="b"/>
              <a:pathLst>
                <a:path w="144145" h="124460">
                  <a:moveTo>
                    <a:pt x="143713" y="123888"/>
                  </a:moveTo>
                  <a:lnTo>
                    <a:pt x="0" y="123888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4420231" y="3807720"/>
              <a:ext cx="207010" cy="424180"/>
            </a:xfrm>
            <a:custGeom>
              <a:avLst/>
              <a:gdLst/>
              <a:ahLst/>
              <a:cxnLst/>
              <a:rect l="l" t="t" r="r" b="b"/>
              <a:pathLst>
                <a:path w="207010" h="424179">
                  <a:moveTo>
                    <a:pt x="206870" y="423773"/>
                  </a:moveTo>
                  <a:lnTo>
                    <a:pt x="0" y="423773"/>
                  </a:lnTo>
                  <a:lnTo>
                    <a:pt x="0" y="0"/>
                  </a:lnTo>
                  <a:lnTo>
                    <a:pt x="187578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4" name="object 124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4888992" y="4818888"/>
              <a:ext cx="1520951" cy="269747"/>
            </a:xfrm>
            <a:prstGeom prst="rect">
              <a:avLst/>
            </a:prstGeom>
          </p:spPr>
        </p:pic>
        <p:sp>
          <p:nvSpPr>
            <p:cNvPr id="125" name="object 125"/>
            <p:cNvSpPr/>
            <p:nvPr/>
          </p:nvSpPr>
          <p:spPr>
            <a:xfrm>
              <a:off x="4914900" y="4844792"/>
              <a:ext cx="1414780" cy="163195"/>
            </a:xfrm>
            <a:custGeom>
              <a:avLst/>
              <a:gdLst/>
              <a:ahLst/>
              <a:cxnLst/>
              <a:rect l="l" t="t" r="r" b="b"/>
              <a:pathLst>
                <a:path w="1414779" h="163195">
                  <a:moveTo>
                    <a:pt x="1409128" y="0"/>
                  </a:moveTo>
                  <a:lnTo>
                    <a:pt x="5143" y="0"/>
                  </a:lnTo>
                  <a:lnTo>
                    <a:pt x="0" y="5143"/>
                  </a:lnTo>
                  <a:lnTo>
                    <a:pt x="0" y="11493"/>
                  </a:lnTo>
                  <a:lnTo>
                    <a:pt x="0" y="157924"/>
                  </a:lnTo>
                  <a:lnTo>
                    <a:pt x="5143" y="163068"/>
                  </a:lnTo>
                  <a:lnTo>
                    <a:pt x="1409128" y="163068"/>
                  </a:lnTo>
                  <a:lnTo>
                    <a:pt x="1414272" y="157924"/>
                  </a:lnTo>
                  <a:lnTo>
                    <a:pt x="1414272" y="5143"/>
                  </a:lnTo>
                  <a:lnTo>
                    <a:pt x="14091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6" name="object 126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4840224" y="4788408"/>
              <a:ext cx="1520951" cy="271271"/>
            </a:xfrm>
            <a:prstGeom prst="rect">
              <a:avLst/>
            </a:prstGeom>
          </p:spPr>
        </p:pic>
        <p:pic>
          <p:nvPicPr>
            <p:cNvPr id="127" name="object 127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4957572" y="4750308"/>
              <a:ext cx="1284731" cy="388619"/>
            </a:xfrm>
            <a:prstGeom prst="rect">
              <a:avLst/>
            </a:prstGeom>
          </p:spPr>
        </p:pic>
        <p:sp>
          <p:nvSpPr>
            <p:cNvPr id="128" name="object 128"/>
            <p:cNvSpPr/>
            <p:nvPr/>
          </p:nvSpPr>
          <p:spPr>
            <a:xfrm>
              <a:off x="4866132" y="4814317"/>
              <a:ext cx="1414780" cy="165100"/>
            </a:xfrm>
            <a:custGeom>
              <a:avLst/>
              <a:gdLst/>
              <a:ahLst/>
              <a:cxnLst/>
              <a:rect l="l" t="t" r="r" b="b"/>
              <a:pathLst>
                <a:path w="1414779" h="165100">
                  <a:moveTo>
                    <a:pt x="1409077" y="0"/>
                  </a:moveTo>
                  <a:lnTo>
                    <a:pt x="5194" y="0"/>
                  </a:lnTo>
                  <a:lnTo>
                    <a:pt x="0" y="5194"/>
                  </a:lnTo>
                  <a:lnTo>
                    <a:pt x="0" y="11595"/>
                  </a:lnTo>
                  <a:lnTo>
                    <a:pt x="0" y="159397"/>
                  </a:lnTo>
                  <a:lnTo>
                    <a:pt x="5194" y="164591"/>
                  </a:lnTo>
                  <a:lnTo>
                    <a:pt x="1409077" y="164591"/>
                  </a:lnTo>
                  <a:lnTo>
                    <a:pt x="1414272" y="159397"/>
                  </a:lnTo>
                  <a:lnTo>
                    <a:pt x="1414272" y="5194"/>
                  </a:lnTo>
                  <a:lnTo>
                    <a:pt x="140907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9" name="object 129"/>
          <p:cNvSpPr txBox="1"/>
          <p:nvPr/>
        </p:nvSpPr>
        <p:spPr>
          <a:xfrm>
            <a:off x="5052141" y="4794853"/>
            <a:ext cx="104330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385622"/>
                </a:solidFill>
                <a:latin typeface="Calibri"/>
                <a:cs typeface="Calibri"/>
              </a:rPr>
              <a:t>Traceability</a:t>
            </a:r>
            <a:r>
              <a:rPr sz="1050" spc="-6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50" spc="-10" dirty="0">
                <a:solidFill>
                  <a:srgbClr val="385622"/>
                </a:solidFill>
                <a:latin typeface="Calibri"/>
                <a:cs typeface="Calibri"/>
              </a:rPr>
              <a:t>Events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130" name="object 130"/>
          <p:cNvGrpSpPr/>
          <p:nvPr/>
        </p:nvGrpSpPr>
        <p:grpSpPr>
          <a:xfrm>
            <a:off x="4843271" y="4312920"/>
            <a:ext cx="1565275" cy="388620"/>
            <a:chOff x="4843271" y="4312920"/>
            <a:chExt cx="1565275" cy="388620"/>
          </a:xfrm>
        </p:grpSpPr>
        <p:pic>
          <p:nvPicPr>
            <p:cNvPr id="131" name="object 131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4888991" y="4386072"/>
              <a:ext cx="1519427" cy="269747"/>
            </a:xfrm>
            <a:prstGeom prst="rect">
              <a:avLst/>
            </a:prstGeom>
          </p:spPr>
        </p:pic>
        <p:sp>
          <p:nvSpPr>
            <p:cNvPr id="132" name="object 132"/>
            <p:cNvSpPr/>
            <p:nvPr/>
          </p:nvSpPr>
          <p:spPr>
            <a:xfrm>
              <a:off x="4914899" y="4411976"/>
              <a:ext cx="1412875" cy="163195"/>
            </a:xfrm>
            <a:custGeom>
              <a:avLst/>
              <a:gdLst/>
              <a:ahLst/>
              <a:cxnLst/>
              <a:rect l="l" t="t" r="r" b="b"/>
              <a:pathLst>
                <a:path w="1412875" h="163195">
                  <a:moveTo>
                    <a:pt x="1407604" y="0"/>
                  </a:moveTo>
                  <a:lnTo>
                    <a:pt x="5143" y="0"/>
                  </a:lnTo>
                  <a:lnTo>
                    <a:pt x="0" y="5143"/>
                  </a:lnTo>
                  <a:lnTo>
                    <a:pt x="0" y="11493"/>
                  </a:lnTo>
                  <a:lnTo>
                    <a:pt x="0" y="157924"/>
                  </a:lnTo>
                  <a:lnTo>
                    <a:pt x="5143" y="163068"/>
                  </a:lnTo>
                  <a:lnTo>
                    <a:pt x="1407604" y="163068"/>
                  </a:lnTo>
                  <a:lnTo>
                    <a:pt x="1412748" y="157924"/>
                  </a:lnTo>
                  <a:lnTo>
                    <a:pt x="1412748" y="5143"/>
                  </a:lnTo>
                  <a:lnTo>
                    <a:pt x="14076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3" name="object 133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4843271" y="4351020"/>
              <a:ext cx="1520951" cy="269747"/>
            </a:xfrm>
            <a:prstGeom prst="rect">
              <a:avLst/>
            </a:prstGeom>
          </p:spPr>
        </p:pic>
        <p:pic>
          <p:nvPicPr>
            <p:cNvPr id="134" name="object 134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4998719" y="4312920"/>
              <a:ext cx="1207007" cy="388619"/>
            </a:xfrm>
            <a:prstGeom prst="rect">
              <a:avLst/>
            </a:prstGeom>
          </p:spPr>
        </p:pic>
        <p:sp>
          <p:nvSpPr>
            <p:cNvPr id="135" name="object 135"/>
            <p:cNvSpPr/>
            <p:nvPr/>
          </p:nvSpPr>
          <p:spPr>
            <a:xfrm>
              <a:off x="4869179" y="4376924"/>
              <a:ext cx="1414780" cy="163195"/>
            </a:xfrm>
            <a:custGeom>
              <a:avLst/>
              <a:gdLst/>
              <a:ahLst/>
              <a:cxnLst/>
              <a:rect l="l" t="t" r="r" b="b"/>
              <a:pathLst>
                <a:path w="1414779" h="163195">
                  <a:moveTo>
                    <a:pt x="1409128" y="0"/>
                  </a:moveTo>
                  <a:lnTo>
                    <a:pt x="5143" y="0"/>
                  </a:lnTo>
                  <a:lnTo>
                    <a:pt x="0" y="5143"/>
                  </a:lnTo>
                  <a:lnTo>
                    <a:pt x="0" y="11493"/>
                  </a:lnTo>
                  <a:lnTo>
                    <a:pt x="0" y="157924"/>
                  </a:lnTo>
                  <a:lnTo>
                    <a:pt x="5143" y="163068"/>
                  </a:lnTo>
                  <a:lnTo>
                    <a:pt x="1409128" y="163068"/>
                  </a:lnTo>
                  <a:lnTo>
                    <a:pt x="1414272" y="157924"/>
                  </a:lnTo>
                  <a:lnTo>
                    <a:pt x="1414272" y="5143"/>
                  </a:lnTo>
                  <a:lnTo>
                    <a:pt x="14091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6" name="object 136"/>
          <p:cNvSpPr txBox="1"/>
          <p:nvPr/>
        </p:nvSpPr>
        <p:spPr>
          <a:xfrm>
            <a:off x="5093371" y="4357131"/>
            <a:ext cx="96456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385622"/>
                </a:solidFill>
                <a:latin typeface="Calibri"/>
                <a:cs typeface="Calibri"/>
              </a:rPr>
              <a:t>ESG</a:t>
            </a:r>
            <a:r>
              <a:rPr sz="1050" spc="-2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50" dirty="0">
                <a:solidFill>
                  <a:srgbClr val="385622"/>
                </a:solidFill>
                <a:latin typeface="Calibri"/>
                <a:cs typeface="Calibri"/>
              </a:rPr>
              <a:t>Metric</a:t>
            </a:r>
            <a:r>
              <a:rPr sz="1050" spc="-1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50" spc="-10" dirty="0">
                <a:solidFill>
                  <a:srgbClr val="385622"/>
                </a:solidFill>
                <a:latin typeface="Calibri"/>
                <a:cs typeface="Calibri"/>
              </a:rPr>
              <a:t>Value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137" name="object 137"/>
          <p:cNvGrpSpPr/>
          <p:nvPr/>
        </p:nvGrpSpPr>
        <p:grpSpPr>
          <a:xfrm>
            <a:off x="4600955" y="4082796"/>
            <a:ext cx="1803400" cy="390525"/>
            <a:chOff x="4600955" y="4082796"/>
            <a:chExt cx="1803400" cy="390525"/>
          </a:xfrm>
        </p:grpSpPr>
        <p:pic>
          <p:nvPicPr>
            <p:cNvPr id="138" name="object 138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4643627" y="4154424"/>
              <a:ext cx="1760219" cy="271271"/>
            </a:xfrm>
            <a:prstGeom prst="rect">
              <a:avLst/>
            </a:prstGeom>
          </p:spPr>
        </p:pic>
        <p:sp>
          <p:nvSpPr>
            <p:cNvPr id="139" name="object 139"/>
            <p:cNvSpPr/>
            <p:nvPr/>
          </p:nvSpPr>
          <p:spPr>
            <a:xfrm>
              <a:off x="4669535" y="4180334"/>
              <a:ext cx="1653539" cy="165100"/>
            </a:xfrm>
            <a:custGeom>
              <a:avLst/>
              <a:gdLst/>
              <a:ahLst/>
              <a:cxnLst/>
              <a:rect l="l" t="t" r="r" b="b"/>
              <a:pathLst>
                <a:path w="1653539" h="165100">
                  <a:moveTo>
                    <a:pt x="1648345" y="0"/>
                  </a:moveTo>
                  <a:lnTo>
                    <a:pt x="5194" y="0"/>
                  </a:lnTo>
                  <a:lnTo>
                    <a:pt x="0" y="5194"/>
                  </a:lnTo>
                  <a:lnTo>
                    <a:pt x="0" y="11595"/>
                  </a:lnTo>
                  <a:lnTo>
                    <a:pt x="0" y="159397"/>
                  </a:lnTo>
                  <a:lnTo>
                    <a:pt x="5194" y="164591"/>
                  </a:lnTo>
                  <a:lnTo>
                    <a:pt x="1648345" y="164591"/>
                  </a:lnTo>
                  <a:lnTo>
                    <a:pt x="1653539" y="159397"/>
                  </a:lnTo>
                  <a:lnTo>
                    <a:pt x="1653539" y="5194"/>
                  </a:lnTo>
                  <a:lnTo>
                    <a:pt x="164834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0" name="object 140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4600955" y="4122420"/>
              <a:ext cx="1760219" cy="269747"/>
            </a:xfrm>
            <a:prstGeom prst="rect">
              <a:avLst/>
            </a:prstGeom>
          </p:spPr>
        </p:pic>
        <p:pic>
          <p:nvPicPr>
            <p:cNvPr id="141" name="object 141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4792980" y="4082796"/>
              <a:ext cx="1374647" cy="390143"/>
            </a:xfrm>
            <a:prstGeom prst="rect">
              <a:avLst/>
            </a:prstGeom>
          </p:spPr>
        </p:pic>
        <p:sp>
          <p:nvSpPr>
            <p:cNvPr id="142" name="object 142"/>
            <p:cNvSpPr/>
            <p:nvPr/>
          </p:nvSpPr>
          <p:spPr>
            <a:xfrm>
              <a:off x="4626863" y="4148324"/>
              <a:ext cx="1653539" cy="163195"/>
            </a:xfrm>
            <a:custGeom>
              <a:avLst/>
              <a:gdLst/>
              <a:ahLst/>
              <a:cxnLst/>
              <a:rect l="l" t="t" r="r" b="b"/>
              <a:pathLst>
                <a:path w="1653539" h="163195">
                  <a:moveTo>
                    <a:pt x="1648396" y="0"/>
                  </a:moveTo>
                  <a:lnTo>
                    <a:pt x="5143" y="0"/>
                  </a:lnTo>
                  <a:lnTo>
                    <a:pt x="0" y="5143"/>
                  </a:lnTo>
                  <a:lnTo>
                    <a:pt x="0" y="11493"/>
                  </a:lnTo>
                  <a:lnTo>
                    <a:pt x="0" y="157924"/>
                  </a:lnTo>
                  <a:lnTo>
                    <a:pt x="5143" y="163068"/>
                  </a:lnTo>
                  <a:lnTo>
                    <a:pt x="1648396" y="163068"/>
                  </a:lnTo>
                  <a:lnTo>
                    <a:pt x="1653539" y="157924"/>
                  </a:lnTo>
                  <a:lnTo>
                    <a:pt x="1653539" y="5143"/>
                  </a:lnTo>
                  <a:lnTo>
                    <a:pt x="16483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3" name="object 143"/>
          <p:cNvSpPr txBox="1"/>
          <p:nvPr/>
        </p:nvSpPr>
        <p:spPr>
          <a:xfrm>
            <a:off x="4887027" y="4128222"/>
            <a:ext cx="113347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" dirty="0">
                <a:solidFill>
                  <a:srgbClr val="385622"/>
                </a:solidFill>
                <a:latin typeface="Calibri"/>
                <a:cs typeface="Calibri"/>
              </a:rPr>
              <a:t>Sustainability</a:t>
            </a:r>
            <a:r>
              <a:rPr sz="1050" spc="7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50" spc="-10" dirty="0">
                <a:solidFill>
                  <a:srgbClr val="385622"/>
                </a:solidFill>
                <a:latin typeface="Calibri"/>
                <a:cs typeface="Calibri"/>
              </a:rPr>
              <a:t>Claims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144" name="object 144"/>
          <p:cNvGrpSpPr/>
          <p:nvPr/>
        </p:nvGrpSpPr>
        <p:grpSpPr>
          <a:xfrm>
            <a:off x="1498092" y="3035808"/>
            <a:ext cx="5213985" cy="2136775"/>
            <a:chOff x="1498092" y="3035808"/>
            <a:chExt cx="5213985" cy="2136775"/>
          </a:xfrm>
        </p:grpSpPr>
        <p:sp>
          <p:nvSpPr>
            <p:cNvPr id="145" name="object 145"/>
            <p:cNvSpPr/>
            <p:nvPr/>
          </p:nvSpPr>
          <p:spPr>
            <a:xfrm>
              <a:off x="6276593" y="3605022"/>
              <a:ext cx="182880" cy="615315"/>
            </a:xfrm>
            <a:custGeom>
              <a:avLst/>
              <a:gdLst/>
              <a:ahLst/>
              <a:cxnLst/>
              <a:rect l="l" t="t" r="r" b="b"/>
              <a:pathLst>
                <a:path w="182879" h="615314">
                  <a:moveTo>
                    <a:pt x="0" y="0"/>
                  </a:moveTo>
                  <a:lnTo>
                    <a:pt x="182626" y="0"/>
                  </a:lnTo>
                  <a:lnTo>
                    <a:pt x="182626" y="614959"/>
                  </a:lnTo>
                  <a:lnTo>
                    <a:pt x="47802" y="614959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6" name="object 146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6339839" y="4913376"/>
              <a:ext cx="371854" cy="259079"/>
            </a:xfrm>
            <a:prstGeom prst="rect">
              <a:avLst/>
            </a:prstGeom>
          </p:spPr>
        </p:pic>
        <p:pic>
          <p:nvPicPr>
            <p:cNvPr id="147" name="object 147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1498092" y="3035808"/>
              <a:ext cx="2136647" cy="2072639"/>
            </a:xfrm>
            <a:prstGeom prst="rect">
              <a:avLst/>
            </a:prstGeom>
          </p:spPr>
        </p:pic>
        <p:sp>
          <p:nvSpPr>
            <p:cNvPr id="148" name="object 148"/>
            <p:cNvSpPr/>
            <p:nvPr/>
          </p:nvSpPr>
          <p:spPr>
            <a:xfrm>
              <a:off x="1524000" y="3061717"/>
              <a:ext cx="2030095" cy="1965960"/>
            </a:xfrm>
            <a:custGeom>
              <a:avLst/>
              <a:gdLst/>
              <a:ahLst/>
              <a:cxnLst/>
              <a:rect l="l" t="t" r="r" b="b"/>
              <a:pathLst>
                <a:path w="2030095" h="1965960">
                  <a:moveTo>
                    <a:pt x="1942503" y="0"/>
                  </a:moveTo>
                  <a:lnTo>
                    <a:pt x="87464" y="0"/>
                  </a:lnTo>
                  <a:lnTo>
                    <a:pt x="53417" y="6872"/>
                  </a:lnTo>
                  <a:lnTo>
                    <a:pt x="25615" y="25615"/>
                  </a:lnTo>
                  <a:lnTo>
                    <a:pt x="6872" y="53417"/>
                  </a:lnTo>
                  <a:lnTo>
                    <a:pt x="0" y="87464"/>
                  </a:lnTo>
                  <a:lnTo>
                    <a:pt x="0" y="1878495"/>
                  </a:lnTo>
                  <a:lnTo>
                    <a:pt x="6872" y="1912537"/>
                  </a:lnTo>
                  <a:lnTo>
                    <a:pt x="25615" y="1940339"/>
                  </a:lnTo>
                  <a:lnTo>
                    <a:pt x="53417" y="1959085"/>
                  </a:lnTo>
                  <a:lnTo>
                    <a:pt x="87464" y="1965960"/>
                  </a:lnTo>
                  <a:lnTo>
                    <a:pt x="1942503" y="1965960"/>
                  </a:lnTo>
                  <a:lnTo>
                    <a:pt x="1976550" y="1959085"/>
                  </a:lnTo>
                  <a:lnTo>
                    <a:pt x="2004352" y="1940339"/>
                  </a:lnTo>
                  <a:lnTo>
                    <a:pt x="2023095" y="1912537"/>
                  </a:lnTo>
                  <a:lnTo>
                    <a:pt x="2029968" y="1878495"/>
                  </a:lnTo>
                  <a:lnTo>
                    <a:pt x="2029968" y="87464"/>
                  </a:lnTo>
                  <a:lnTo>
                    <a:pt x="2023095" y="53417"/>
                  </a:lnTo>
                  <a:lnTo>
                    <a:pt x="2004352" y="25615"/>
                  </a:lnTo>
                  <a:lnTo>
                    <a:pt x="1976550" y="6872"/>
                  </a:lnTo>
                  <a:lnTo>
                    <a:pt x="1942503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9" name="object 149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1653539" y="4806695"/>
              <a:ext cx="1278635" cy="254507"/>
            </a:xfrm>
            <a:prstGeom prst="rect">
              <a:avLst/>
            </a:prstGeom>
          </p:spPr>
        </p:pic>
        <p:pic>
          <p:nvPicPr>
            <p:cNvPr id="150" name="object 150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1958340" y="4765548"/>
              <a:ext cx="667511" cy="373379"/>
            </a:xfrm>
            <a:prstGeom prst="rect">
              <a:avLst/>
            </a:prstGeom>
          </p:spPr>
        </p:pic>
        <p:sp>
          <p:nvSpPr>
            <p:cNvPr id="151" name="object 151"/>
            <p:cNvSpPr/>
            <p:nvPr/>
          </p:nvSpPr>
          <p:spPr>
            <a:xfrm>
              <a:off x="1679447" y="4832606"/>
              <a:ext cx="1172210" cy="147955"/>
            </a:xfrm>
            <a:custGeom>
              <a:avLst/>
              <a:gdLst/>
              <a:ahLst/>
              <a:cxnLst/>
              <a:rect l="l" t="t" r="r" b="b"/>
              <a:pathLst>
                <a:path w="1172210" h="147954">
                  <a:moveTo>
                    <a:pt x="1167295" y="0"/>
                  </a:moveTo>
                  <a:lnTo>
                    <a:pt x="4660" y="0"/>
                  </a:lnTo>
                  <a:lnTo>
                    <a:pt x="0" y="4660"/>
                  </a:lnTo>
                  <a:lnTo>
                    <a:pt x="0" y="10413"/>
                  </a:lnTo>
                  <a:lnTo>
                    <a:pt x="0" y="143167"/>
                  </a:lnTo>
                  <a:lnTo>
                    <a:pt x="4660" y="147827"/>
                  </a:lnTo>
                  <a:lnTo>
                    <a:pt x="1167295" y="147827"/>
                  </a:lnTo>
                  <a:lnTo>
                    <a:pt x="1171956" y="143167"/>
                  </a:lnTo>
                  <a:lnTo>
                    <a:pt x="1171956" y="4660"/>
                  </a:lnTo>
                  <a:lnTo>
                    <a:pt x="116729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2" name="object 152"/>
          <p:cNvSpPr txBox="1"/>
          <p:nvPr/>
        </p:nvSpPr>
        <p:spPr>
          <a:xfrm>
            <a:off x="2048214" y="4809919"/>
            <a:ext cx="4343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85622"/>
                </a:solidFill>
                <a:latin typeface="Calibri"/>
                <a:cs typeface="Calibri"/>
              </a:rPr>
              <a:t>Party</a:t>
            </a:r>
            <a:r>
              <a:rPr sz="1000" spc="-2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00" spc="-25" dirty="0">
                <a:solidFill>
                  <a:srgbClr val="385622"/>
                </a:solidFill>
                <a:latin typeface="Calibri"/>
                <a:cs typeface="Calibri"/>
              </a:rPr>
              <a:t>ID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53" name="object 153"/>
          <p:cNvGrpSpPr/>
          <p:nvPr/>
        </p:nvGrpSpPr>
        <p:grpSpPr>
          <a:xfrm>
            <a:off x="1647444" y="4363211"/>
            <a:ext cx="1286510" cy="373380"/>
            <a:chOff x="1647444" y="4363211"/>
            <a:chExt cx="1286510" cy="373380"/>
          </a:xfrm>
        </p:grpSpPr>
        <p:pic>
          <p:nvPicPr>
            <p:cNvPr id="154" name="object 154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1647444" y="4404359"/>
              <a:ext cx="1286255" cy="254507"/>
            </a:xfrm>
            <a:prstGeom prst="rect">
              <a:avLst/>
            </a:prstGeom>
          </p:spPr>
        </p:pic>
        <p:pic>
          <p:nvPicPr>
            <p:cNvPr id="155" name="object 155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1888236" y="4363211"/>
              <a:ext cx="803147" cy="373379"/>
            </a:xfrm>
            <a:prstGeom prst="rect">
              <a:avLst/>
            </a:prstGeom>
          </p:spPr>
        </p:pic>
        <p:sp>
          <p:nvSpPr>
            <p:cNvPr id="156" name="object 156"/>
            <p:cNvSpPr/>
            <p:nvPr/>
          </p:nvSpPr>
          <p:spPr>
            <a:xfrm>
              <a:off x="1673351" y="4430269"/>
              <a:ext cx="1179830" cy="147955"/>
            </a:xfrm>
            <a:custGeom>
              <a:avLst/>
              <a:gdLst/>
              <a:ahLst/>
              <a:cxnLst/>
              <a:rect l="l" t="t" r="r" b="b"/>
              <a:pathLst>
                <a:path w="1179830" h="147954">
                  <a:moveTo>
                    <a:pt x="1174915" y="0"/>
                  </a:moveTo>
                  <a:lnTo>
                    <a:pt x="4660" y="0"/>
                  </a:lnTo>
                  <a:lnTo>
                    <a:pt x="0" y="4660"/>
                  </a:lnTo>
                  <a:lnTo>
                    <a:pt x="0" y="10413"/>
                  </a:lnTo>
                  <a:lnTo>
                    <a:pt x="0" y="143167"/>
                  </a:lnTo>
                  <a:lnTo>
                    <a:pt x="4660" y="147827"/>
                  </a:lnTo>
                  <a:lnTo>
                    <a:pt x="1174915" y="147827"/>
                  </a:lnTo>
                  <a:lnTo>
                    <a:pt x="1179576" y="143167"/>
                  </a:lnTo>
                  <a:lnTo>
                    <a:pt x="1179576" y="4660"/>
                  </a:lnTo>
                  <a:lnTo>
                    <a:pt x="11749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7" name="object 157"/>
          <p:cNvSpPr txBox="1"/>
          <p:nvPr/>
        </p:nvSpPr>
        <p:spPr>
          <a:xfrm>
            <a:off x="1978281" y="4407672"/>
            <a:ext cx="57023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85622"/>
                </a:solidFill>
                <a:latin typeface="Calibri"/>
                <a:cs typeface="Calibri"/>
              </a:rPr>
              <a:t>Product</a:t>
            </a:r>
            <a:r>
              <a:rPr sz="1000" spc="-5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00" spc="-25" dirty="0">
                <a:solidFill>
                  <a:srgbClr val="385622"/>
                </a:solidFill>
                <a:latin typeface="Calibri"/>
                <a:cs typeface="Calibri"/>
              </a:rPr>
              <a:t>ID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58" name="object 158"/>
          <p:cNvGrpSpPr/>
          <p:nvPr/>
        </p:nvGrpSpPr>
        <p:grpSpPr>
          <a:xfrm>
            <a:off x="1653540" y="4564379"/>
            <a:ext cx="1287780" cy="373380"/>
            <a:chOff x="1653540" y="4564379"/>
            <a:chExt cx="1287780" cy="373380"/>
          </a:xfrm>
        </p:grpSpPr>
        <p:pic>
          <p:nvPicPr>
            <p:cNvPr id="159" name="object 159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1653540" y="4605527"/>
              <a:ext cx="1287779" cy="254507"/>
            </a:xfrm>
            <a:prstGeom prst="rect">
              <a:avLst/>
            </a:prstGeom>
          </p:spPr>
        </p:pic>
        <p:pic>
          <p:nvPicPr>
            <p:cNvPr id="160" name="object 160"/>
            <p:cNvPicPr/>
            <p:nvPr/>
          </p:nvPicPr>
          <p:blipFill>
            <a:blip r:embed="rId51" cstate="print"/>
            <a:stretch>
              <a:fillRect/>
            </a:stretch>
          </p:blipFill>
          <p:spPr>
            <a:xfrm>
              <a:off x="1879092" y="4564379"/>
              <a:ext cx="836675" cy="373379"/>
            </a:xfrm>
            <a:prstGeom prst="rect">
              <a:avLst/>
            </a:prstGeom>
          </p:spPr>
        </p:pic>
      </p:grpSp>
      <p:sp>
        <p:nvSpPr>
          <p:cNvPr id="161" name="object 161"/>
          <p:cNvSpPr txBox="1"/>
          <p:nvPr/>
        </p:nvSpPr>
        <p:spPr>
          <a:xfrm>
            <a:off x="1679448" y="4631438"/>
            <a:ext cx="1181100" cy="14795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301625">
              <a:lnSpc>
                <a:spcPts val="1120"/>
              </a:lnSpc>
            </a:pPr>
            <a:r>
              <a:rPr sz="1000" dirty="0">
                <a:solidFill>
                  <a:srgbClr val="385622"/>
                </a:solidFill>
                <a:latin typeface="Calibri"/>
                <a:cs typeface="Calibri"/>
              </a:rPr>
              <a:t>Location</a:t>
            </a:r>
            <a:r>
              <a:rPr sz="1000" spc="-5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00" spc="-25" dirty="0">
                <a:solidFill>
                  <a:srgbClr val="385622"/>
                </a:solidFill>
                <a:latin typeface="Calibri"/>
                <a:cs typeface="Calibri"/>
              </a:rPr>
              <a:t>ID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62" name="object 162"/>
          <p:cNvSpPr txBox="1"/>
          <p:nvPr/>
        </p:nvSpPr>
        <p:spPr>
          <a:xfrm>
            <a:off x="1746123" y="3111797"/>
            <a:ext cx="158432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Digital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Traceability</a:t>
            </a:r>
            <a:r>
              <a:rPr sz="12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20" dirty="0">
                <a:solidFill>
                  <a:srgbClr val="FFFFFF"/>
                </a:solidFill>
                <a:latin typeface="Calibri"/>
                <a:cs typeface="Calibri"/>
              </a:rPr>
              <a:t>Event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63" name="object 163"/>
          <p:cNvGrpSpPr/>
          <p:nvPr/>
        </p:nvGrpSpPr>
        <p:grpSpPr>
          <a:xfrm>
            <a:off x="1612391" y="3534156"/>
            <a:ext cx="1889760" cy="1181735"/>
            <a:chOff x="1612391" y="3534156"/>
            <a:chExt cx="1889760" cy="1181735"/>
          </a:xfrm>
        </p:grpSpPr>
        <p:sp>
          <p:nvSpPr>
            <p:cNvPr id="164" name="object 164"/>
            <p:cNvSpPr/>
            <p:nvPr/>
          </p:nvSpPr>
          <p:spPr>
            <a:xfrm>
              <a:off x="2861309" y="4345686"/>
              <a:ext cx="294005" cy="360680"/>
            </a:xfrm>
            <a:custGeom>
              <a:avLst/>
              <a:gdLst/>
              <a:ahLst/>
              <a:cxnLst/>
              <a:rect l="l" t="t" r="r" b="b"/>
              <a:pathLst>
                <a:path w="294005" h="360679">
                  <a:moveTo>
                    <a:pt x="0" y="360680"/>
                  </a:moveTo>
                  <a:lnTo>
                    <a:pt x="293497" y="360680"/>
                  </a:lnTo>
                  <a:lnTo>
                    <a:pt x="293497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2853689" y="4356357"/>
              <a:ext cx="201930" cy="149225"/>
            </a:xfrm>
            <a:custGeom>
              <a:avLst/>
              <a:gdLst/>
              <a:ahLst/>
              <a:cxnLst/>
              <a:rect l="l" t="t" r="r" b="b"/>
              <a:pathLst>
                <a:path w="201930" h="149225">
                  <a:moveTo>
                    <a:pt x="0" y="149199"/>
                  </a:moveTo>
                  <a:lnTo>
                    <a:pt x="201574" y="149199"/>
                  </a:lnTo>
                  <a:lnTo>
                    <a:pt x="201574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6" name="object 166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1612391" y="3534156"/>
              <a:ext cx="1889759" cy="923543"/>
            </a:xfrm>
            <a:prstGeom prst="rect">
              <a:avLst/>
            </a:prstGeom>
          </p:spPr>
        </p:pic>
        <p:pic>
          <p:nvPicPr>
            <p:cNvPr id="167" name="object 167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2196084" y="3558540"/>
              <a:ext cx="719327" cy="320039"/>
            </a:xfrm>
            <a:prstGeom prst="rect">
              <a:avLst/>
            </a:prstGeom>
          </p:spPr>
        </p:pic>
        <p:sp>
          <p:nvSpPr>
            <p:cNvPr id="168" name="object 168"/>
            <p:cNvSpPr/>
            <p:nvPr/>
          </p:nvSpPr>
          <p:spPr>
            <a:xfrm>
              <a:off x="1638299" y="3560061"/>
              <a:ext cx="1783080" cy="817244"/>
            </a:xfrm>
            <a:custGeom>
              <a:avLst/>
              <a:gdLst/>
              <a:ahLst/>
              <a:cxnLst/>
              <a:rect l="l" t="t" r="r" b="b"/>
              <a:pathLst>
                <a:path w="1783079" h="817245">
                  <a:moveTo>
                    <a:pt x="1751228" y="0"/>
                  </a:moveTo>
                  <a:lnTo>
                    <a:pt x="31851" y="0"/>
                  </a:lnTo>
                  <a:lnTo>
                    <a:pt x="19454" y="2503"/>
                  </a:lnTo>
                  <a:lnTo>
                    <a:pt x="9329" y="9329"/>
                  </a:lnTo>
                  <a:lnTo>
                    <a:pt x="2503" y="19454"/>
                  </a:lnTo>
                  <a:lnTo>
                    <a:pt x="0" y="31851"/>
                  </a:lnTo>
                  <a:lnTo>
                    <a:pt x="0" y="785012"/>
                  </a:lnTo>
                  <a:lnTo>
                    <a:pt x="2503" y="797409"/>
                  </a:lnTo>
                  <a:lnTo>
                    <a:pt x="9329" y="807534"/>
                  </a:lnTo>
                  <a:lnTo>
                    <a:pt x="19454" y="814360"/>
                  </a:lnTo>
                  <a:lnTo>
                    <a:pt x="31851" y="816863"/>
                  </a:lnTo>
                  <a:lnTo>
                    <a:pt x="1751228" y="816863"/>
                  </a:lnTo>
                  <a:lnTo>
                    <a:pt x="1763625" y="814360"/>
                  </a:lnTo>
                  <a:lnTo>
                    <a:pt x="1773750" y="807534"/>
                  </a:lnTo>
                  <a:lnTo>
                    <a:pt x="1780576" y="797409"/>
                  </a:lnTo>
                  <a:lnTo>
                    <a:pt x="1783080" y="785012"/>
                  </a:lnTo>
                  <a:lnTo>
                    <a:pt x="1783080" y="31851"/>
                  </a:lnTo>
                  <a:lnTo>
                    <a:pt x="1780576" y="19454"/>
                  </a:lnTo>
                  <a:lnTo>
                    <a:pt x="1773750" y="9329"/>
                  </a:lnTo>
                  <a:lnTo>
                    <a:pt x="1763625" y="2503"/>
                  </a:lnTo>
                  <a:lnTo>
                    <a:pt x="1751228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9" name="object 169"/>
          <p:cNvSpPr txBox="1"/>
          <p:nvPr/>
        </p:nvSpPr>
        <p:spPr>
          <a:xfrm>
            <a:off x="2270879" y="3594430"/>
            <a:ext cx="516255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dirty="0">
                <a:solidFill>
                  <a:srgbClr val="385622"/>
                </a:solidFill>
                <a:latin typeface="Calibri"/>
                <a:cs typeface="Calibri"/>
              </a:rPr>
              <a:t>Event</a:t>
            </a:r>
            <a:r>
              <a:rPr sz="800" b="1" spc="-2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800" b="1" spc="-10" dirty="0">
                <a:solidFill>
                  <a:srgbClr val="385622"/>
                </a:solidFill>
                <a:latin typeface="Calibri"/>
                <a:cs typeface="Calibri"/>
              </a:rPr>
              <a:t>types</a:t>
            </a:r>
            <a:endParaRPr sz="800">
              <a:latin typeface="Calibri"/>
              <a:cs typeface="Calibri"/>
            </a:endParaRPr>
          </a:p>
        </p:txBody>
      </p:sp>
      <p:grpSp>
        <p:nvGrpSpPr>
          <p:cNvPr id="170" name="object 170"/>
          <p:cNvGrpSpPr/>
          <p:nvPr/>
        </p:nvGrpSpPr>
        <p:grpSpPr>
          <a:xfrm>
            <a:off x="1639823" y="3887723"/>
            <a:ext cx="2028825" cy="1196340"/>
            <a:chOff x="1639823" y="3887723"/>
            <a:chExt cx="2028825" cy="1196340"/>
          </a:xfrm>
        </p:grpSpPr>
        <p:pic>
          <p:nvPicPr>
            <p:cNvPr id="171" name="object 171"/>
            <p:cNvPicPr/>
            <p:nvPr/>
          </p:nvPicPr>
          <p:blipFill>
            <a:blip r:embed="rId54" cstate="print"/>
            <a:stretch>
              <a:fillRect/>
            </a:stretch>
          </p:blipFill>
          <p:spPr>
            <a:xfrm>
              <a:off x="3377184" y="4893563"/>
              <a:ext cx="291083" cy="190499"/>
            </a:xfrm>
            <a:prstGeom prst="rect">
              <a:avLst/>
            </a:prstGeom>
          </p:spPr>
        </p:pic>
        <p:sp>
          <p:nvSpPr>
            <p:cNvPr id="172" name="object 172"/>
            <p:cNvSpPr/>
            <p:nvPr/>
          </p:nvSpPr>
          <p:spPr>
            <a:xfrm>
              <a:off x="2852165" y="4356356"/>
              <a:ext cx="414020" cy="551815"/>
            </a:xfrm>
            <a:custGeom>
              <a:avLst/>
              <a:gdLst/>
              <a:ahLst/>
              <a:cxnLst/>
              <a:rect l="l" t="t" r="r" b="b"/>
              <a:pathLst>
                <a:path w="414020" h="551814">
                  <a:moveTo>
                    <a:pt x="0" y="551446"/>
                  </a:moveTo>
                  <a:lnTo>
                    <a:pt x="413575" y="551446"/>
                  </a:lnTo>
                  <a:lnTo>
                    <a:pt x="413575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3" name="object 173"/>
            <p:cNvPicPr/>
            <p:nvPr/>
          </p:nvPicPr>
          <p:blipFill>
            <a:blip r:embed="rId55" cstate="print"/>
            <a:stretch>
              <a:fillRect/>
            </a:stretch>
          </p:blipFill>
          <p:spPr>
            <a:xfrm>
              <a:off x="1671827" y="3933443"/>
              <a:ext cx="1769364" cy="222503"/>
            </a:xfrm>
            <a:prstGeom prst="rect">
              <a:avLst/>
            </a:prstGeom>
          </p:spPr>
        </p:pic>
        <p:pic>
          <p:nvPicPr>
            <p:cNvPr id="174" name="object 174"/>
            <p:cNvPicPr/>
            <p:nvPr/>
          </p:nvPicPr>
          <p:blipFill>
            <a:blip r:embed="rId56" cstate="print"/>
            <a:stretch>
              <a:fillRect/>
            </a:stretch>
          </p:blipFill>
          <p:spPr>
            <a:xfrm>
              <a:off x="1639823" y="3887723"/>
              <a:ext cx="1772411" cy="345947"/>
            </a:xfrm>
            <a:prstGeom prst="rect">
              <a:avLst/>
            </a:prstGeom>
          </p:spPr>
        </p:pic>
        <p:sp>
          <p:nvSpPr>
            <p:cNvPr id="175" name="object 175"/>
            <p:cNvSpPr/>
            <p:nvPr/>
          </p:nvSpPr>
          <p:spPr>
            <a:xfrm>
              <a:off x="1697735" y="3959346"/>
              <a:ext cx="1663064" cy="116205"/>
            </a:xfrm>
            <a:custGeom>
              <a:avLst/>
              <a:gdLst/>
              <a:ahLst/>
              <a:cxnLst/>
              <a:rect l="l" t="t" r="r" b="b"/>
              <a:pathLst>
                <a:path w="1663064" h="116204">
                  <a:moveTo>
                    <a:pt x="1659026" y="0"/>
                  </a:moveTo>
                  <a:lnTo>
                    <a:pt x="3657" y="0"/>
                  </a:lnTo>
                  <a:lnTo>
                    <a:pt x="0" y="3657"/>
                  </a:lnTo>
                  <a:lnTo>
                    <a:pt x="0" y="8166"/>
                  </a:lnTo>
                  <a:lnTo>
                    <a:pt x="0" y="112179"/>
                  </a:lnTo>
                  <a:lnTo>
                    <a:pt x="3657" y="115824"/>
                  </a:lnTo>
                  <a:lnTo>
                    <a:pt x="1659026" y="115824"/>
                  </a:lnTo>
                  <a:lnTo>
                    <a:pt x="1662683" y="112179"/>
                  </a:lnTo>
                  <a:lnTo>
                    <a:pt x="1662683" y="3657"/>
                  </a:lnTo>
                  <a:lnTo>
                    <a:pt x="16590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6" name="object 176"/>
          <p:cNvSpPr txBox="1"/>
          <p:nvPr/>
        </p:nvSpPr>
        <p:spPr>
          <a:xfrm>
            <a:off x="1722818" y="3927964"/>
            <a:ext cx="155384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0" dirty="0">
                <a:solidFill>
                  <a:srgbClr val="385622"/>
                </a:solidFill>
                <a:latin typeface="Calibri"/>
                <a:cs typeface="Calibri"/>
              </a:rPr>
              <a:t>T</a:t>
            </a:r>
            <a:r>
              <a:rPr sz="900" b="1" spc="-10" dirty="0">
                <a:solidFill>
                  <a:srgbClr val="385622"/>
                </a:solidFill>
                <a:latin typeface="Calibri"/>
                <a:cs typeface="Calibri"/>
              </a:rPr>
              <a:t>ransformation</a:t>
            </a:r>
            <a:r>
              <a:rPr sz="900" b="1" spc="8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900" i="1" spc="-10" dirty="0">
                <a:solidFill>
                  <a:srgbClr val="385622"/>
                </a:solidFill>
                <a:latin typeface="Calibri"/>
                <a:cs typeface="Calibri"/>
              </a:rPr>
              <a:t>(manufacture,..)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77" name="object 177"/>
          <p:cNvGrpSpPr/>
          <p:nvPr/>
        </p:nvGrpSpPr>
        <p:grpSpPr>
          <a:xfrm>
            <a:off x="1644395" y="3750564"/>
            <a:ext cx="1809114" cy="347980"/>
            <a:chOff x="1644395" y="3750564"/>
            <a:chExt cx="1809114" cy="347980"/>
          </a:xfrm>
        </p:grpSpPr>
        <p:pic>
          <p:nvPicPr>
            <p:cNvPr id="178" name="object 178"/>
            <p:cNvPicPr/>
            <p:nvPr/>
          </p:nvPicPr>
          <p:blipFill>
            <a:blip r:embed="rId55" cstate="print"/>
            <a:stretch>
              <a:fillRect/>
            </a:stretch>
          </p:blipFill>
          <p:spPr>
            <a:xfrm>
              <a:off x="1674875" y="3796284"/>
              <a:ext cx="1769363" cy="222503"/>
            </a:xfrm>
            <a:prstGeom prst="rect">
              <a:avLst/>
            </a:prstGeom>
          </p:spPr>
        </p:pic>
        <p:pic>
          <p:nvPicPr>
            <p:cNvPr id="179" name="object 179"/>
            <p:cNvPicPr/>
            <p:nvPr/>
          </p:nvPicPr>
          <p:blipFill>
            <a:blip r:embed="rId57" cstate="print"/>
            <a:stretch>
              <a:fillRect/>
            </a:stretch>
          </p:blipFill>
          <p:spPr>
            <a:xfrm>
              <a:off x="1644395" y="3750564"/>
              <a:ext cx="1808987" cy="347471"/>
            </a:xfrm>
            <a:prstGeom prst="rect">
              <a:avLst/>
            </a:prstGeom>
          </p:spPr>
        </p:pic>
        <p:sp>
          <p:nvSpPr>
            <p:cNvPr id="180" name="object 180"/>
            <p:cNvSpPr/>
            <p:nvPr/>
          </p:nvSpPr>
          <p:spPr>
            <a:xfrm>
              <a:off x="1700783" y="3822187"/>
              <a:ext cx="1663064" cy="116205"/>
            </a:xfrm>
            <a:custGeom>
              <a:avLst/>
              <a:gdLst/>
              <a:ahLst/>
              <a:cxnLst/>
              <a:rect l="l" t="t" r="r" b="b"/>
              <a:pathLst>
                <a:path w="1663064" h="116204">
                  <a:moveTo>
                    <a:pt x="1659026" y="0"/>
                  </a:moveTo>
                  <a:lnTo>
                    <a:pt x="3657" y="0"/>
                  </a:lnTo>
                  <a:lnTo>
                    <a:pt x="0" y="3657"/>
                  </a:lnTo>
                  <a:lnTo>
                    <a:pt x="0" y="8166"/>
                  </a:lnTo>
                  <a:lnTo>
                    <a:pt x="0" y="112179"/>
                  </a:lnTo>
                  <a:lnTo>
                    <a:pt x="3657" y="115823"/>
                  </a:lnTo>
                  <a:lnTo>
                    <a:pt x="1659026" y="115823"/>
                  </a:lnTo>
                  <a:lnTo>
                    <a:pt x="1662683" y="112179"/>
                  </a:lnTo>
                  <a:lnTo>
                    <a:pt x="1662683" y="3657"/>
                  </a:lnTo>
                  <a:lnTo>
                    <a:pt x="16590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1" name="object 181"/>
          <p:cNvSpPr txBox="1"/>
          <p:nvPr/>
        </p:nvSpPr>
        <p:spPr>
          <a:xfrm>
            <a:off x="1700783" y="3791574"/>
            <a:ext cx="1663064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900" b="1" spc="-10" dirty="0">
                <a:solidFill>
                  <a:srgbClr val="385622"/>
                </a:solidFill>
                <a:latin typeface="Calibri"/>
                <a:cs typeface="Calibri"/>
              </a:rPr>
              <a:t>Transaction</a:t>
            </a:r>
            <a:r>
              <a:rPr sz="900" b="1" spc="2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85622"/>
                </a:solidFill>
                <a:latin typeface="Calibri"/>
                <a:cs typeface="Calibri"/>
              </a:rPr>
              <a:t>(sell,</a:t>
            </a:r>
            <a:r>
              <a:rPr sz="900" spc="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85622"/>
                </a:solidFill>
                <a:latin typeface="Calibri"/>
                <a:cs typeface="Calibri"/>
              </a:rPr>
              <a:t>ship,</a:t>
            </a:r>
            <a:r>
              <a:rPr sz="900" spc="-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385622"/>
                </a:solidFill>
                <a:latin typeface="Calibri"/>
                <a:cs typeface="Calibri"/>
              </a:rPr>
              <a:t>transfer,..)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82" name="object 182"/>
          <p:cNvGrpSpPr/>
          <p:nvPr/>
        </p:nvGrpSpPr>
        <p:grpSpPr>
          <a:xfrm>
            <a:off x="1639823" y="3614928"/>
            <a:ext cx="1800225" cy="346075"/>
            <a:chOff x="1639823" y="3614928"/>
            <a:chExt cx="1800225" cy="346075"/>
          </a:xfrm>
        </p:grpSpPr>
        <p:pic>
          <p:nvPicPr>
            <p:cNvPr id="183" name="object 183"/>
            <p:cNvPicPr/>
            <p:nvPr/>
          </p:nvPicPr>
          <p:blipFill>
            <a:blip r:embed="rId55" cstate="print"/>
            <a:stretch>
              <a:fillRect/>
            </a:stretch>
          </p:blipFill>
          <p:spPr>
            <a:xfrm>
              <a:off x="1670303" y="3660648"/>
              <a:ext cx="1769363" cy="222503"/>
            </a:xfrm>
            <a:prstGeom prst="rect">
              <a:avLst/>
            </a:prstGeom>
          </p:spPr>
        </p:pic>
        <p:pic>
          <p:nvPicPr>
            <p:cNvPr id="184" name="object 184"/>
            <p:cNvPicPr/>
            <p:nvPr/>
          </p:nvPicPr>
          <p:blipFill>
            <a:blip r:embed="rId58" cstate="print"/>
            <a:stretch>
              <a:fillRect/>
            </a:stretch>
          </p:blipFill>
          <p:spPr>
            <a:xfrm>
              <a:off x="1639823" y="3614928"/>
              <a:ext cx="1321307" cy="345947"/>
            </a:xfrm>
            <a:prstGeom prst="rect">
              <a:avLst/>
            </a:prstGeom>
          </p:spPr>
        </p:pic>
        <p:sp>
          <p:nvSpPr>
            <p:cNvPr id="185" name="object 185"/>
            <p:cNvSpPr/>
            <p:nvPr/>
          </p:nvSpPr>
          <p:spPr>
            <a:xfrm>
              <a:off x="1696211" y="3686551"/>
              <a:ext cx="1663064" cy="116205"/>
            </a:xfrm>
            <a:custGeom>
              <a:avLst/>
              <a:gdLst/>
              <a:ahLst/>
              <a:cxnLst/>
              <a:rect l="l" t="t" r="r" b="b"/>
              <a:pathLst>
                <a:path w="1663064" h="116204">
                  <a:moveTo>
                    <a:pt x="1659026" y="0"/>
                  </a:moveTo>
                  <a:lnTo>
                    <a:pt x="3657" y="0"/>
                  </a:lnTo>
                  <a:lnTo>
                    <a:pt x="0" y="3657"/>
                  </a:lnTo>
                  <a:lnTo>
                    <a:pt x="0" y="8166"/>
                  </a:lnTo>
                  <a:lnTo>
                    <a:pt x="0" y="112179"/>
                  </a:lnTo>
                  <a:lnTo>
                    <a:pt x="3657" y="115824"/>
                  </a:lnTo>
                  <a:lnTo>
                    <a:pt x="1659026" y="115824"/>
                  </a:lnTo>
                  <a:lnTo>
                    <a:pt x="1662683" y="112179"/>
                  </a:lnTo>
                  <a:lnTo>
                    <a:pt x="1662683" y="3657"/>
                  </a:lnTo>
                  <a:lnTo>
                    <a:pt x="16590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6" name="object 186"/>
          <p:cNvSpPr txBox="1"/>
          <p:nvPr/>
        </p:nvSpPr>
        <p:spPr>
          <a:xfrm>
            <a:off x="1722531" y="3655184"/>
            <a:ext cx="110299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385622"/>
                </a:solidFill>
                <a:latin typeface="Calibri"/>
                <a:cs typeface="Calibri"/>
              </a:rPr>
              <a:t>Object</a:t>
            </a:r>
            <a:r>
              <a:rPr sz="900" b="1" spc="-2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85622"/>
                </a:solidFill>
                <a:latin typeface="Calibri"/>
                <a:cs typeface="Calibri"/>
              </a:rPr>
              <a:t>(inspect,</a:t>
            </a:r>
            <a:r>
              <a:rPr sz="900" i="1" spc="-3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85622"/>
                </a:solidFill>
                <a:latin typeface="Calibri"/>
                <a:cs typeface="Calibri"/>
              </a:rPr>
              <a:t>test,</a:t>
            </a:r>
            <a:r>
              <a:rPr sz="900" i="1" spc="-3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900" i="1" spc="-25" dirty="0">
                <a:solidFill>
                  <a:srgbClr val="385622"/>
                </a:solidFill>
                <a:latin typeface="Calibri"/>
                <a:cs typeface="Calibri"/>
              </a:rPr>
              <a:t>..)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87" name="object 187"/>
          <p:cNvGrpSpPr/>
          <p:nvPr/>
        </p:nvGrpSpPr>
        <p:grpSpPr>
          <a:xfrm>
            <a:off x="1644395" y="4023359"/>
            <a:ext cx="1800225" cy="347980"/>
            <a:chOff x="1644395" y="4023359"/>
            <a:chExt cx="1800225" cy="347980"/>
          </a:xfrm>
        </p:grpSpPr>
        <p:pic>
          <p:nvPicPr>
            <p:cNvPr id="188" name="object 188"/>
            <p:cNvPicPr/>
            <p:nvPr/>
          </p:nvPicPr>
          <p:blipFill>
            <a:blip r:embed="rId55" cstate="print"/>
            <a:stretch>
              <a:fillRect/>
            </a:stretch>
          </p:blipFill>
          <p:spPr>
            <a:xfrm>
              <a:off x="1674875" y="4069079"/>
              <a:ext cx="1769363" cy="222503"/>
            </a:xfrm>
            <a:prstGeom prst="rect">
              <a:avLst/>
            </a:prstGeom>
          </p:spPr>
        </p:pic>
        <p:pic>
          <p:nvPicPr>
            <p:cNvPr id="189" name="object 189"/>
            <p:cNvPicPr/>
            <p:nvPr/>
          </p:nvPicPr>
          <p:blipFill>
            <a:blip r:embed="rId59" cstate="print"/>
            <a:stretch>
              <a:fillRect/>
            </a:stretch>
          </p:blipFill>
          <p:spPr>
            <a:xfrm>
              <a:off x="1644395" y="4023359"/>
              <a:ext cx="1562099" cy="347471"/>
            </a:xfrm>
            <a:prstGeom prst="rect">
              <a:avLst/>
            </a:prstGeom>
          </p:spPr>
        </p:pic>
        <p:sp>
          <p:nvSpPr>
            <p:cNvPr id="190" name="object 190"/>
            <p:cNvSpPr/>
            <p:nvPr/>
          </p:nvSpPr>
          <p:spPr>
            <a:xfrm>
              <a:off x="1700783" y="4094982"/>
              <a:ext cx="1663064" cy="116205"/>
            </a:xfrm>
            <a:custGeom>
              <a:avLst/>
              <a:gdLst/>
              <a:ahLst/>
              <a:cxnLst/>
              <a:rect l="l" t="t" r="r" b="b"/>
              <a:pathLst>
                <a:path w="1663064" h="116204">
                  <a:moveTo>
                    <a:pt x="1659026" y="0"/>
                  </a:moveTo>
                  <a:lnTo>
                    <a:pt x="3657" y="0"/>
                  </a:lnTo>
                  <a:lnTo>
                    <a:pt x="0" y="3657"/>
                  </a:lnTo>
                  <a:lnTo>
                    <a:pt x="0" y="8166"/>
                  </a:lnTo>
                  <a:lnTo>
                    <a:pt x="0" y="112179"/>
                  </a:lnTo>
                  <a:lnTo>
                    <a:pt x="3657" y="115823"/>
                  </a:lnTo>
                  <a:lnTo>
                    <a:pt x="1659026" y="115823"/>
                  </a:lnTo>
                  <a:lnTo>
                    <a:pt x="1662683" y="112179"/>
                  </a:lnTo>
                  <a:lnTo>
                    <a:pt x="1662683" y="3657"/>
                  </a:lnTo>
                  <a:lnTo>
                    <a:pt x="16590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1" name="object 191"/>
          <p:cNvSpPr txBox="1"/>
          <p:nvPr/>
        </p:nvSpPr>
        <p:spPr>
          <a:xfrm>
            <a:off x="1700783" y="4064354"/>
            <a:ext cx="1663064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385622"/>
                </a:solidFill>
                <a:latin typeface="Calibri"/>
                <a:cs typeface="Calibri"/>
              </a:rPr>
              <a:t>Aggregation</a:t>
            </a:r>
            <a:r>
              <a:rPr sz="900" b="1" spc="1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900" i="1" spc="-10" dirty="0">
                <a:solidFill>
                  <a:srgbClr val="385622"/>
                </a:solidFill>
                <a:latin typeface="Calibri"/>
                <a:cs typeface="Calibri"/>
              </a:rPr>
              <a:t>(consolidate,</a:t>
            </a:r>
            <a:r>
              <a:rPr sz="900" i="1" spc="1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900" i="1" spc="-25" dirty="0">
                <a:solidFill>
                  <a:srgbClr val="385622"/>
                </a:solidFill>
                <a:latin typeface="Calibri"/>
                <a:cs typeface="Calibri"/>
              </a:rPr>
              <a:t>..)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92" name="object 192"/>
          <p:cNvGrpSpPr/>
          <p:nvPr/>
        </p:nvGrpSpPr>
        <p:grpSpPr>
          <a:xfrm>
            <a:off x="1644395" y="4160520"/>
            <a:ext cx="1853564" cy="346075"/>
            <a:chOff x="1644395" y="4160520"/>
            <a:chExt cx="1853564" cy="346075"/>
          </a:xfrm>
        </p:grpSpPr>
        <p:pic>
          <p:nvPicPr>
            <p:cNvPr id="193" name="object 193"/>
            <p:cNvPicPr/>
            <p:nvPr/>
          </p:nvPicPr>
          <p:blipFill>
            <a:blip r:embed="rId55" cstate="print"/>
            <a:stretch>
              <a:fillRect/>
            </a:stretch>
          </p:blipFill>
          <p:spPr>
            <a:xfrm>
              <a:off x="1674875" y="4206240"/>
              <a:ext cx="1769363" cy="222503"/>
            </a:xfrm>
            <a:prstGeom prst="rect">
              <a:avLst/>
            </a:prstGeom>
          </p:spPr>
        </p:pic>
        <p:pic>
          <p:nvPicPr>
            <p:cNvPr id="194" name="object 194"/>
            <p:cNvPicPr/>
            <p:nvPr/>
          </p:nvPicPr>
          <p:blipFill>
            <a:blip r:embed="rId60" cstate="print"/>
            <a:stretch>
              <a:fillRect/>
            </a:stretch>
          </p:blipFill>
          <p:spPr>
            <a:xfrm>
              <a:off x="1644395" y="4160520"/>
              <a:ext cx="1853183" cy="345947"/>
            </a:xfrm>
            <a:prstGeom prst="rect">
              <a:avLst/>
            </a:prstGeom>
          </p:spPr>
        </p:pic>
      </p:grpSp>
      <p:sp>
        <p:nvSpPr>
          <p:cNvPr id="195" name="object 195"/>
          <p:cNvSpPr txBox="1"/>
          <p:nvPr/>
        </p:nvSpPr>
        <p:spPr>
          <a:xfrm>
            <a:off x="1700783" y="4232142"/>
            <a:ext cx="1663064" cy="11620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910"/>
              </a:lnSpc>
            </a:pPr>
            <a:r>
              <a:rPr sz="900" b="1" spc="-10" dirty="0">
                <a:solidFill>
                  <a:srgbClr val="385622"/>
                </a:solidFill>
                <a:latin typeface="Calibri"/>
                <a:cs typeface="Calibri"/>
              </a:rPr>
              <a:t>Association</a:t>
            </a:r>
            <a:r>
              <a:rPr sz="900" b="1" spc="4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85622"/>
                </a:solidFill>
                <a:latin typeface="Calibri"/>
                <a:cs typeface="Calibri"/>
              </a:rPr>
              <a:t>(assemble,</a:t>
            </a:r>
            <a:r>
              <a:rPr sz="900" i="1" spc="-1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900" i="1" spc="-10" dirty="0">
                <a:solidFill>
                  <a:srgbClr val="385622"/>
                </a:solidFill>
                <a:latin typeface="Calibri"/>
                <a:cs typeface="Calibri"/>
              </a:rPr>
              <a:t>package,..)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96" name="object 196"/>
          <p:cNvGrpSpPr/>
          <p:nvPr/>
        </p:nvGrpSpPr>
        <p:grpSpPr>
          <a:xfrm>
            <a:off x="1731264" y="3272028"/>
            <a:ext cx="1320800" cy="320040"/>
            <a:chOff x="1731264" y="3272028"/>
            <a:chExt cx="1320800" cy="320040"/>
          </a:xfrm>
        </p:grpSpPr>
        <p:sp>
          <p:nvSpPr>
            <p:cNvPr id="197" name="object 197"/>
            <p:cNvSpPr/>
            <p:nvPr/>
          </p:nvSpPr>
          <p:spPr>
            <a:xfrm>
              <a:off x="2850640" y="3390140"/>
              <a:ext cx="191770" cy="170180"/>
            </a:xfrm>
            <a:custGeom>
              <a:avLst/>
              <a:gdLst/>
              <a:ahLst/>
              <a:cxnLst/>
              <a:rect l="l" t="t" r="r" b="b"/>
              <a:pathLst>
                <a:path w="191769" h="170179">
                  <a:moveTo>
                    <a:pt x="191655" y="170141"/>
                  </a:moveTo>
                  <a:lnTo>
                    <a:pt x="191655" y="0"/>
                  </a:lnTo>
                  <a:lnTo>
                    <a:pt x="0" y="0"/>
                  </a:lnTo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8" name="object 198"/>
            <p:cNvPicPr/>
            <p:nvPr/>
          </p:nvPicPr>
          <p:blipFill>
            <a:blip r:embed="rId61" cstate="print"/>
            <a:stretch>
              <a:fillRect/>
            </a:stretch>
          </p:blipFill>
          <p:spPr>
            <a:xfrm>
              <a:off x="1731264" y="3294888"/>
              <a:ext cx="1199387" cy="243839"/>
            </a:xfrm>
            <a:prstGeom prst="rect">
              <a:avLst/>
            </a:prstGeom>
          </p:spPr>
        </p:pic>
        <p:pic>
          <p:nvPicPr>
            <p:cNvPr id="199" name="object 199"/>
            <p:cNvPicPr/>
            <p:nvPr/>
          </p:nvPicPr>
          <p:blipFill>
            <a:blip r:embed="rId62" cstate="print"/>
            <a:stretch>
              <a:fillRect/>
            </a:stretch>
          </p:blipFill>
          <p:spPr>
            <a:xfrm>
              <a:off x="1967484" y="3272028"/>
              <a:ext cx="723899" cy="320039"/>
            </a:xfrm>
            <a:prstGeom prst="rect">
              <a:avLst/>
            </a:prstGeom>
          </p:spPr>
        </p:pic>
        <p:sp>
          <p:nvSpPr>
            <p:cNvPr id="200" name="object 200"/>
            <p:cNvSpPr/>
            <p:nvPr/>
          </p:nvSpPr>
          <p:spPr>
            <a:xfrm>
              <a:off x="1757172" y="3320794"/>
              <a:ext cx="1092835" cy="137160"/>
            </a:xfrm>
            <a:custGeom>
              <a:avLst/>
              <a:gdLst/>
              <a:ahLst/>
              <a:cxnLst/>
              <a:rect l="l" t="t" r="r" b="b"/>
              <a:pathLst>
                <a:path w="1092835" h="137160">
                  <a:moveTo>
                    <a:pt x="1088377" y="0"/>
                  </a:moveTo>
                  <a:lnTo>
                    <a:pt x="4330" y="0"/>
                  </a:lnTo>
                  <a:lnTo>
                    <a:pt x="0" y="4330"/>
                  </a:lnTo>
                  <a:lnTo>
                    <a:pt x="0" y="9664"/>
                  </a:lnTo>
                  <a:lnTo>
                    <a:pt x="0" y="132829"/>
                  </a:lnTo>
                  <a:lnTo>
                    <a:pt x="4330" y="137160"/>
                  </a:lnTo>
                  <a:lnTo>
                    <a:pt x="1088377" y="137160"/>
                  </a:lnTo>
                  <a:lnTo>
                    <a:pt x="1092708" y="132829"/>
                  </a:lnTo>
                  <a:lnTo>
                    <a:pt x="1092708" y="4330"/>
                  </a:lnTo>
                  <a:lnTo>
                    <a:pt x="108837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1" name="object 201"/>
          <p:cNvSpPr txBox="1"/>
          <p:nvPr/>
        </p:nvSpPr>
        <p:spPr>
          <a:xfrm>
            <a:off x="2055233" y="3346496"/>
            <a:ext cx="495934" cy="102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65"/>
              </a:lnSpc>
            </a:pPr>
            <a:r>
              <a:rPr sz="800" dirty="0">
                <a:solidFill>
                  <a:srgbClr val="385622"/>
                </a:solidFill>
                <a:latin typeface="Calibri"/>
                <a:cs typeface="Calibri"/>
              </a:rPr>
              <a:t>Sensor</a:t>
            </a:r>
            <a:r>
              <a:rPr sz="800" spc="-3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800" spc="-20" dirty="0">
                <a:solidFill>
                  <a:srgbClr val="385622"/>
                </a:solidFill>
                <a:latin typeface="Calibri"/>
                <a:cs typeface="Calibri"/>
              </a:rPr>
              <a:t>Data</a:t>
            </a:r>
            <a:endParaRPr sz="800">
              <a:latin typeface="Calibri"/>
              <a:cs typeface="Calibri"/>
            </a:endParaRPr>
          </a:p>
        </p:txBody>
      </p:sp>
      <p:grpSp>
        <p:nvGrpSpPr>
          <p:cNvPr id="202" name="object 202"/>
          <p:cNvGrpSpPr/>
          <p:nvPr/>
        </p:nvGrpSpPr>
        <p:grpSpPr>
          <a:xfrm>
            <a:off x="1668779" y="3284220"/>
            <a:ext cx="1199515" cy="373380"/>
            <a:chOff x="1668779" y="3284220"/>
            <a:chExt cx="1199515" cy="373380"/>
          </a:xfrm>
        </p:grpSpPr>
        <p:pic>
          <p:nvPicPr>
            <p:cNvPr id="203" name="object 203"/>
            <p:cNvPicPr/>
            <p:nvPr/>
          </p:nvPicPr>
          <p:blipFill>
            <a:blip r:embed="rId61" cstate="print"/>
            <a:stretch>
              <a:fillRect/>
            </a:stretch>
          </p:blipFill>
          <p:spPr>
            <a:xfrm>
              <a:off x="1668779" y="3331464"/>
              <a:ext cx="1199387" cy="243839"/>
            </a:xfrm>
            <a:prstGeom prst="rect">
              <a:avLst/>
            </a:prstGeom>
          </p:spPr>
        </p:pic>
        <p:pic>
          <p:nvPicPr>
            <p:cNvPr id="204" name="object 204"/>
            <p:cNvPicPr/>
            <p:nvPr/>
          </p:nvPicPr>
          <p:blipFill>
            <a:blip r:embed="rId63" cstate="print"/>
            <a:stretch>
              <a:fillRect/>
            </a:stretch>
          </p:blipFill>
          <p:spPr>
            <a:xfrm>
              <a:off x="1833372" y="3284220"/>
              <a:ext cx="868679" cy="373379"/>
            </a:xfrm>
            <a:prstGeom prst="rect">
              <a:avLst/>
            </a:prstGeom>
          </p:spPr>
        </p:pic>
        <p:sp>
          <p:nvSpPr>
            <p:cNvPr id="205" name="object 205"/>
            <p:cNvSpPr/>
            <p:nvPr/>
          </p:nvSpPr>
          <p:spPr>
            <a:xfrm>
              <a:off x="1694687" y="3357370"/>
              <a:ext cx="1092835" cy="137160"/>
            </a:xfrm>
            <a:custGeom>
              <a:avLst/>
              <a:gdLst/>
              <a:ahLst/>
              <a:cxnLst/>
              <a:rect l="l" t="t" r="r" b="b"/>
              <a:pathLst>
                <a:path w="1092835" h="137160">
                  <a:moveTo>
                    <a:pt x="1088377" y="0"/>
                  </a:moveTo>
                  <a:lnTo>
                    <a:pt x="4330" y="0"/>
                  </a:lnTo>
                  <a:lnTo>
                    <a:pt x="0" y="4330"/>
                  </a:lnTo>
                  <a:lnTo>
                    <a:pt x="0" y="9664"/>
                  </a:lnTo>
                  <a:lnTo>
                    <a:pt x="0" y="132829"/>
                  </a:lnTo>
                  <a:lnTo>
                    <a:pt x="4330" y="137160"/>
                  </a:lnTo>
                  <a:lnTo>
                    <a:pt x="1088377" y="137160"/>
                  </a:lnTo>
                  <a:lnTo>
                    <a:pt x="1092708" y="132829"/>
                  </a:lnTo>
                  <a:lnTo>
                    <a:pt x="1092708" y="4330"/>
                  </a:lnTo>
                  <a:lnTo>
                    <a:pt x="108837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6" name="object 206"/>
          <p:cNvSpPr txBox="1"/>
          <p:nvPr/>
        </p:nvSpPr>
        <p:spPr>
          <a:xfrm>
            <a:off x="1923502" y="3329092"/>
            <a:ext cx="6350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85622"/>
                </a:solidFill>
                <a:latin typeface="Calibri"/>
                <a:cs typeface="Calibri"/>
              </a:rPr>
              <a:t>Sensor</a:t>
            </a:r>
            <a:r>
              <a:rPr sz="1000" spc="-4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00" spc="-20" dirty="0">
                <a:solidFill>
                  <a:srgbClr val="385622"/>
                </a:solidFill>
                <a:latin typeface="Calibri"/>
                <a:cs typeface="Calibri"/>
              </a:rPr>
              <a:t>data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207" name="object 207"/>
          <p:cNvGrpSpPr/>
          <p:nvPr/>
        </p:nvGrpSpPr>
        <p:grpSpPr>
          <a:xfrm>
            <a:off x="5123688" y="2171700"/>
            <a:ext cx="2319655" cy="4291965"/>
            <a:chOff x="5123688" y="2171700"/>
            <a:chExt cx="2319655" cy="4291965"/>
          </a:xfrm>
        </p:grpSpPr>
        <p:pic>
          <p:nvPicPr>
            <p:cNvPr id="208" name="object 208"/>
            <p:cNvPicPr/>
            <p:nvPr/>
          </p:nvPicPr>
          <p:blipFill>
            <a:blip r:embed="rId64" cstate="print"/>
            <a:stretch>
              <a:fillRect/>
            </a:stretch>
          </p:blipFill>
          <p:spPr>
            <a:xfrm>
              <a:off x="5123688" y="2171700"/>
              <a:ext cx="582167" cy="502919"/>
            </a:xfrm>
            <a:prstGeom prst="rect">
              <a:avLst/>
            </a:prstGeom>
          </p:spPr>
        </p:pic>
        <p:pic>
          <p:nvPicPr>
            <p:cNvPr id="209" name="object 209"/>
            <p:cNvPicPr/>
            <p:nvPr/>
          </p:nvPicPr>
          <p:blipFill>
            <a:blip r:embed="rId65" cstate="print"/>
            <a:stretch>
              <a:fillRect/>
            </a:stretch>
          </p:blipFill>
          <p:spPr>
            <a:xfrm>
              <a:off x="5747004" y="5344667"/>
              <a:ext cx="1696211" cy="1118615"/>
            </a:xfrm>
            <a:prstGeom prst="rect">
              <a:avLst/>
            </a:prstGeom>
          </p:spPr>
        </p:pic>
        <p:sp>
          <p:nvSpPr>
            <p:cNvPr id="210" name="object 210"/>
            <p:cNvSpPr/>
            <p:nvPr/>
          </p:nvSpPr>
          <p:spPr>
            <a:xfrm>
              <a:off x="5772912" y="5370576"/>
              <a:ext cx="1590040" cy="1012190"/>
            </a:xfrm>
            <a:custGeom>
              <a:avLst/>
              <a:gdLst/>
              <a:ahLst/>
              <a:cxnLst/>
              <a:rect l="l" t="t" r="r" b="b"/>
              <a:pathLst>
                <a:path w="1590040" h="1012189">
                  <a:moveTo>
                    <a:pt x="1544510" y="0"/>
                  </a:moveTo>
                  <a:lnTo>
                    <a:pt x="45021" y="0"/>
                  </a:lnTo>
                  <a:lnTo>
                    <a:pt x="27496" y="3537"/>
                  </a:lnTo>
                  <a:lnTo>
                    <a:pt x="13185" y="13185"/>
                  </a:lnTo>
                  <a:lnTo>
                    <a:pt x="3537" y="27496"/>
                  </a:lnTo>
                  <a:lnTo>
                    <a:pt x="0" y="45021"/>
                  </a:lnTo>
                  <a:lnTo>
                    <a:pt x="0" y="966914"/>
                  </a:lnTo>
                  <a:lnTo>
                    <a:pt x="3537" y="984439"/>
                  </a:lnTo>
                  <a:lnTo>
                    <a:pt x="13185" y="998750"/>
                  </a:lnTo>
                  <a:lnTo>
                    <a:pt x="27496" y="1008398"/>
                  </a:lnTo>
                  <a:lnTo>
                    <a:pt x="45021" y="1011936"/>
                  </a:lnTo>
                  <a:lnTo>
                    <a:pt x="1544510" y="1011936"/>
                  </a:lnTo>
                  <a:lnTo>
                    <a:pt x="1562035" y="1008398"/>
                  </a:lnTo>
                  <a:lnTo>
                    <a:pt x="1576346" y="998750"/>
                  </a:lnTo>
                  <a:lnTo>
                    <a:pt x="1585994" y="984439"/>
                  </a:lnTo>
                  <a:lnTo>
                    <a:pt x="1589532" y="966914"/>
                  </a:lnTo>
                  <a:lnTo>
                    <a:pt x="1589532" y="45021"/>
                  </a:lnTo>
                  <a:lnTo>
                    <a:pt x="1585994" y="27496"/>
                  </a:lnTo>
                  <a:lnTo>
                    <a:pt x="1576346" y="13185"/>
                  </a:lnTo>
                  <a:lnTo>
                    <a:pt x="1562035" y="3537"/>
                  </a:lnTo>
                  <a:lnTo>
                    <a:pt x="1544510" y="0"/>
                  </a:lnTo>
                  <a:close/>
                </a:path>
              </a:pathLst>
            </a:custGeom>
            <a:solidFill>
              <a:srgbClr val="C55A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1" name="object 211"/>
          <p:cNvSpPr txBox="1"/>
          <p:nvPr/>
        </p:nvSpPr>
        <p:spPr>
          <a:xfrm>
            <a:off x="5908728" y="5370191"/>
            <a:ext cx="133921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Digital</a:t>
            </a:r>
            <a:r>
              <a:rPr sz="1100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b="1" dirty="0">
                <a:solidFill>
                  <a:srgbClr val="FFFFFF"/>
                </a:solidFill>
                <a:latin typeface="Calibri"/>
                <a:cs typeface="Calibri"/>
              </a:rPr>
              <a:t>Identity</a:t>
            </a:r>
            <a:r>
              <a:rPr sz="11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b="1" spc="-10" dirty="0">
                <a:solidFill>
                  <a:srgbClr val="FFFFFF"/>
                </a:solidFill>
                <a:latin typeface="Calibri"/>
                <a:cs typeface="Calibri"/>
              </a:rPr>
              <a:t>Anchor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212" name="object 212"/>
          <p:cNvGrpSpPr/>
          <p:nvPr/>
        </p:nvGrpSpPr>
        <p:grpSpPr>
          <a:xfrm>
            <a:off x="5710428" y="5477255"/>
            <a:ext cx="1629410" cy="932815"/>
            <a:chOff x="5710428" y="5477255"/>
            <a:chExt cx="1629410" cy="932815"/>
          </a:xfrm>
        </p:grpSpPr>
        <p:pic>
          <p:nvPicPr>
            <p:cNvPr id="213" name="object 213"/>
            <p:cNvPicPr/>
            <p:nvPr/>
          </p:nvPicPr>
          <p:blipFill>
            <a:blip r:embed="rId66" cstate="print"/>
            <a:stretch>
              <a:fillRect/>
            </a:stretch>
          </p:blipFill>
          <p:spPr>
            <a:xfrm>
              <a:off x="5710428" y="6152388"/>
              <a:ext cx="371855" cy="257555"/>
            </a:xfrm>
            <a:prstGeom prst="rect">
              <a:avLst/>
            </a:prstGeom>
          </p:spPr>
        </p:pic>
        <p:pic>
          <p:nvPicPr>
            <p:cNvPr id="214" name="object 214"/>
            <p:cNvPicPr/>
            <p:nvPr/>
          </p:nvPicPr>
          <p:blipFill>
            <a:blip r:embed="rId67" cstate="print"/>
            <a:stretch>
              <a:fillRect/>
            </a:stretch>
          </p:blipFill>
          <p:spPr>
            <a:xfrm>
              <a:off x="6280404" y="5843015"/>
              <a:ext cx="1027174" cy="236219"/>
            </a:xfrm>
            <a:prstGeom prst="rect">
              <a:avLst/>
            </a:prstGeom>
          </p:spPr>
        </p:pic>
        <p:pic>
          <p:nvPicPr>
            <p:cNvPr id="215" name="object 215"/>
            <p:cNvPicPr/>
            <p:nvPr/>
          </p:nvPicPr>
          <p:blipFill>
            <a:blip r:embed="rId68" cstate="print"/>
            <a:stretch>
              <a:fillRect/>
            </a:stretch>
          </p:blipFill>
          <p:spPr>
            <a:xfrm>
              <a:off x="6246876" y="5786627"/>
              <a:ext cx="1092707" cy="390143"/>
            </a:xfrm>
            <a:prstGeom prst="rect">
              <a:avLst/>
            </a:prstGeom>
          </p:spPr>
        </p:pic>
        <p:sp>
          <p:nvSpPr>
            <p:cNvPr id="216" name="object 216"/>
            <p:cNvSpPr/>
            <p:nvPr/>
          </p:nvSpPr>
          <p:spPr>
            <a:xfrm>
              <a:off x="6306312" y="5868920"/>
              <a:ext cx="920750" cy="129539"/>
            </a:xfrm>
            <a:custGeom>
              <a:avLst/>
              <a:gdLst/>
              <a:ahLst/>
              <a:cxnLst/>
              <a:rect l="l" t="t" r="r" b="b"/>
              <a:pathLst>
                <a:path w="920750" h="129539">
                  <a:moveTo>
                    <a:pt x="916406" y="0"/>
                  </a:moveTo>
                  <a:lnTo>
                    <a:pt x="4089" y="0"/>
                  </a:lnTo>
                  <a:lnTo>
                    <a:pt x="0" y="4089"/>
                  </a:lnTo>
                  <a:lnTo>
                    <a:pt x="0" y="9131"/>
                  </a:lnTo>
                  <a:lnTo>
                    <a:pt x="0" y="125463"/>
                  </a:lnTo>
                  <a:lnTo>
                    <a:pt x="4089" y="129539"/>
                  </a:lnTo>
                  <a:lnTo>
                    <a:pt x="916406" y="129539"/>
                  </a:lnTo>
                  <a:lnTo>
                    <a:pt x="920496" y="125463"/>
                  </a:lnTo>
                  <a:lnTo>
                    <a:pt x="920496" y="4089"/>
                  </a:lnTo>
                  <a:lnTo>
                    <a:pt x="91640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7" name="object 217"/>
            <p:cNvPicPr/>
            <p:nvPr/>
          </p:nvPicPr>
          <p:blipFill>
            <a:blip r:embed="rId69" cstate="print"/>
            <a:stretch>
              <a:fillRect/>
            </a:stretch>
          </p:blipFill>
          <p:spPr>
            <a:xfrm>
              <a:off x="5961888" y="5533644"/>
              <a:ext cx="1351787" cy="236219"/>
            </a:xfrm>
            <a:prstGeom prst="rect">
              <a:avLst/>
            </a:prstGeom>
          </p:spPr>
        </p:pic>
        <p:pic>
          <p:nvPicPr>
            <p:cNvPr id="218" name="object 218"/>
            <p:cNvPicPr/>
            <p:nvPr/>
          </p:nvPicPr>
          <p:blipFill>
            <a:blip r:embed="rId70" cstate="print"/>
            <a:stretch>
              <a:fillRect/>
            </a:stretch>
          </p:blipFill>
          <p:spPr>
            <a:xfrm>
              <a:off x="6033515" y="5477255"/>
              <a:ext cx="1208531" cy="390143"/>
            </a:xfrm>
            <a:prstGeom prst="rect">
              <a:avLst/>
            </a:prstGeom>
          </p:spPr>
        </p:pic>
        <p:sp>
          <p:nvSpPr>
            <p:cNvPr id="219" name="object 219"/>
            <p:cNvSpPr/>
            <p:nvPr/>
          </p:nvSpPr>
          <p:spPr>
            <a:xfrm>
              <a:off x="5987795" y="5559548"/>
              <a:ext cx="1245235" cy="129539"/>
            </a:xfrm>
            <a:custGeom>
              <a:avLst/>
              <a:gdLst/>
              <a:ahLst/>
              <a:cxnLst/>
              <a:rect l="l" t="t" r="r" b="b"/>
              <a:pathLst>
                <a:path w="1245234" h="129539">
                  <a:moveTo>
                    <a:pt x="1241018" y="0"/>
                  </a:moveTo>
                  <a:lnTo>
                    <a:pt x="4089" y="0"/>
                  </a:lnTo>
                  <a:lnTo>
                    <a:pt x="0" y="4089"/>
                  </a:lnTo>
                  <a:lnTo>
                    <a:pt x="0" y="9131"/>
                  </a:lnTo>
                  <a:lnTo>
                    <a:pt x="0" y="125463"/>
                  </a:lnTo>
                  <a:lnTo>
                    <a:pt x="4089" y="129539"/>
                  </a:lnTo>
                  <a:lnTo>
                    <a:pt x="1241018" y="129539"/>
                  </a:lnTo>
                  <a:lnTo>
                    <a:pt x="1245108" y="125463"/>
                  </a:lnTo>
                  <a:lnTo>
                    <a:pt x="1245108" y="4089"/>
                  </a:lnTo>
                  <a:lnTo>
                    <a:pt x="12410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0" name="object 220"/>
          <p:cNvSpPr txBox="1"/>
          <p:nvPr/>
        </p:nvSpPr>
        <p:spPr>
          <a:xfrm>
            <a:off x="6046713" y="5522248"/>
            <a:ext cx="118681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93345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385622"/>
                </a:solidFill>
                <a:latin typeface="Calibri"/>
                <a:cs typeface="Calibri"/>
              </a:rPr>
              <a:t>Trust</a:t>
            </a:r>
            <a:r>
              <a:rPr sz="1050" spc="-3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50" dirty="0">
                <a:solidFill>
                  <a:srgbClr val="385622"/>
                </a:solidFill>
                <a:latin typeface="Calibri"/>
                <a:cs typeface="Calibri"/>
              </a:rPr>
              <a:t>Registrar</a:t>
            </a:r>
            <a:r>
              <a:rPr sz="1050" spc="-3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50" spc="-25" dirty="0">
                <a:solidFill>
                  <a:srgbClr val="385622"/>
                </a:solidFill>
                <a:latin typeface="Calibri"/>
                <a:cs typeface="Calibri"/>
              </a:rPr>
              <a:t>ID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221" name="object 221"/>
          <p:cNvGrpSpPr/>
          <p:nvPr/>
        </p:nvGrpSpPr>
        <p:grpSpPr>
          <a:xfrm>
            <a:off x="6111240" y="5632703"/>
            <a:ext cx="1202690" cy="390525"/>
            <a:chOff x="6111240" y="5632703"/>
            <a:chExt cx="1202690" cy="390525"/>
          </a:xfrm>
        </p:grpSpPr>
        <p:pic>
          <p:nvPicPr>
            <p:cNvPr id="222" name="object 222"/>
            <p:cNvPicPr/>
            <p:nvPr/>
          </p:nvPicPr>
          <p:blipFill>
            <a:blip r:embed="rId71" cstate="print"/>
            <a:stretch>
              <a:fillRect/>
            </a:stretch>
          </p:blipFill>
          <p:spPr>
            <a:xfrm>
              <a:off x="6111240" y="5689092"/>
              <a:ext cx="1202435" cy="236219"/>
            </a:xfrm>
            <a:prstGeom prst="rect">
              <a:avLst/>
            </a:prstGeom>
          </p:spPr>
        </p:pic>
        <p:pic>
          <p:nvPicPr>
            <p:cNvPr id="223" name="object 223"/>
            <p:cNvPicPr/>
            <p:nvPr/>
          </p:nvPicPr>
          <p:blipFill>
            <a:blip r:embed="rId72" cstate="print"/>
            <a:stretch>
              <a:fillRect/>
            </a:stretch>
          </p:blipFill>
          <p:spPr>
            <a:xfrm>
              <a:off x="6271260" y="5632703"/>
              <a:ext cx="883919" cy="390143"/>
            </a:xfrm>
            <a:prstGeom prst="rect">
              <a:avLst/>
            </a:prstGeom>
          </p:spPr>
        </p:pic>
        <p:sp>
          <p:nvSpPr>
            <p:cNvPr id="224" name="object 224"/>
            <p:cNvSpPr/>
            <p:nvPr/>
          </p:nvSpPr>
          <p:spPr>
            <a:xfrm>
              <a:off x="6137148" y="5714996"/>
              <a:ext cx="1096010" cy="129539"/>
            </a:xfrm>
            <a:custGeom>
              <a:avLst/>
              <a:gdLst/>
              <a:ahLst/>
              <a:cxnLst/>
              <a:rect l="l" t="t" r="r" b="b"/>
              <a:pathLst>
                <a:path w="1096009" h="129539">
                  <a:moveTo>
                    <a:pt x="1091666" y="0"/>
                  </a:moveTo>
                  <a:lnTo>
                    <a:pt x="4089" y="0"/>
                  </a:lnTo>
                  <a:lnTo>
                    <a:pt x="0" y="4089"/>
                  </a:lnTo>
                  <a:lnTo>
                    <a:pt x="0" y="9131"/>
                  </a:lnTo>
                  <a:lnTo>
                    <a:pt x="0" y="125463"/>
                  </a:lnTo>
                  <a:lnTo>
                    <a:pt x="4089" y="129539"/>
                  </a:lnTo>
                  <a:lnTo>
                    <a:pt x="1091666" y="129539"/>
                  </a:lnTo>
                  <a:lnTo>
                    <a:pt x="1095756" y="125463"/>
                  </a:lnTo>
                  <a:lnTo>
                    <a:pt x="1095756" y="4089"/>
                  </a:lnTo>
                  <a:lnTo>
                    <a:pt x="109166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5" name="object 225"/>
          <p:cNvSpPr txBox="1"/>
          <p:nvPr/>
        </p:nvSpPr>
        <p:spPr>
          <a:xfrm>
            <a:off x="6252584" y="5678182"/>
            <a:ext cx="980440" cy="34036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00965" marR="46990" indent="24130">
              <a:lnSpc>
                <a:spcPts val="1210"/>
              </a:lnSpc>
              <a:spcBef>
                <a:spcPts val="185"/>
              </a:spcBef>
            </a:pPr>
            <a:r>
              <a:rPr sz="1050" dirty="0">
                <a:solidFill>
                  <a:srgbClr val="385622"/>
                </a:solidFill>
                <a:latin typeface="Calibri"/>
                <a:cs typeface="Calibri"/>
              </a:rPr>
              <a:t>Member</a:t>
            </a:r>
            <a:r>
              <a:rPr sz="1050" spc="-3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50" spc="-25" dirty="0">
                <a:solidFill>
                  <a:srgbClr val="385622"/>
                </a:solidFill>
                <a:latin typeface="Calibri"/>
                <a:cs typeface="Calibri"/>
              </a:rPr>
              <a:t>ID </a:t>
            </a:r>
            <a:r>
              <a:rPr sz="1050" dirty="0">
                <a:solidFill>
                  <a:srgbClr val="385622"/>
                </a:solidFill>
                <a:latin typeface="Calibri"/>
                <a:cs typeface="Calibri"/>
              </a:rPr>
              <a:t>Member</a:t>
            </a:r>
            <a:r>
              <a:rPr sz="1050" spc="-3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50" spc="-20" dirty="0">
                <a:solidFill>
                  <a:srgbClr val="385622"/>
                </a:solidFill>
                <a:latin typeface="Calibri"/>
                <a:cs typeface="Calibri"/>
              </a:rPr>
              <a:t>Name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226" name="object 226"/>
          <p:cNvGrpSpPr/>
          <p:nvPr/>
        </p:nvGrpSpPr>
        <p:grpSpPr>
          <a:xfrm>
            <a:off x="5979035" y="5614799"/>
            <a:ext cx="1329055" cy="723900"/>
            <a:chOff x="5979035" y="5614799"/>
            <a:chExt cx="1329055" cy="723900"/>
          </a:xfrm>
        </p:grpSpPr>
        <p:sp>
          <p:nvSpPr>
            <p:cNvPr id="227" name="object 227"/>
            <p:cNvSpPr/>
            <p:nvPr/>
          </p:nvSpPr>
          <p:spPr>
            <a:xfrm>
              <a:off x="5988560" y="5624324"/>
              <a:ext cx="150495" cy="156210"/>
            </a:xfrm>
            <a:custGeom>
              <a:avLst/>
              <a:gdLst/>
              <a:ahLst/>
              <a:cxnLst/>
              <a:rect l="l" t="t" r="r" b="b"/>
              <a:pathLst>
                <a:path w="150495" h="156210">
                  <a:moveTo>
                    <a:pt x="150152" y="155930"/>
                  </a:moveTo>
                  <a:lnTo>
                    <a:pt x="48628" y="155930"/>
                  </a:lnTo>
                  <a:lnTo>
                    <a:pt x="48628" y="0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8" name="object 228"/>
            <p:cNvPicPr/>
            <p:nvPr/>
          </p:nvPicPr>
          <p:blipFill>
            <a:blip r:embed="rId67" cstate="print"/>
            <a:stretch>
              <a:fillRect/>
            </a:stretch>
          </p:blipFill>
          <p:spPr>
            <a:xfrm>
              <a:off x="6280403" y="6004559"/>
              <a:ext cx="1027174" cy="236219"/>
            </a:xfrm>
            <a:prstGeom prst="rect">
              <a:avLst/>
            </a:prstGeom>
          </p:spPr>
        </p:pic>
        <p:pic>
          <p:nvPicPr>
            <p:cNvPr id="229" name="object 229"/>
            <p:cNvPicPr/>
            <p:nvPr/>
          </p:nvPicPr>
          <p:blipFill>
            <a:blip r:embed="rId73" cstate="print"/>
            <a:stretch>
              <a:fillRect/>
            </a:stretch>
          </p:blipFill>
          <p:spPr>
            <a:xfrm>
              <a:off x="6342888" y="5948171"/>
              <a:ext cx="900683" cy="390143"/>
            </a:xfrm>
            <a:prstGeom prst="rect">
              <a:avLst/>
            </a:prstGeom>
          </p:spPr>
        </p:pic>
        <p:sp>
          <p:nvSpPr>
            <p:cNvPr id="230" name="object 230"/>
            <p:cNvSpPr/>
            <p:nvPr/>
          </p:nvSpPr>
          <p:spPr>
            <a:xfrm>
              <a:off x="6306311" y="6030464"/>
              <a:ext cx="920750" cy="129539"/>
            </a:xfrm>
            <a:custGeom>
              <a:avLst/>
              <a:gdLst/>
              <a:ahLst/>
              <a:cxnLst/>
              <a:rect l="l" t="t" r="r" b="b"/>
              <a:pathLst>
                <a:path w="920750" h="129539">
                  <a:moveTo>
                    <a:pt x="916406" y="0"/>
                  </a:moveTo>
                  <a:lnTo>
                    <a:pt x="4089" y="0"/>
                  </a:lnTo>
                  <a:lnTo>
                    <a:pt x="0" y="4089"/>
                  </a:lnTo>
                  <a:lnTo>
                    <a:pt x="0" y="9131"/>
                  </a:lnTo>
                  <a:lnTo>
                    <a:pt x="0" y="125463"/>
                  </a:lnTo>
                  <a:lnTo>
                    <a:pt x="4089" y="129540"/>
                  </a:lnTo>
                  <a:lnTo>
                    <a:pt x="916406" y="129540"/>
                  </a:lnTo>
                  <a:lnTo>
                    <a:pt x="920496" y="125463"/>
                  </a:lnTo>
                  <a:lnTo>
                    <a:pt x="920496" y="4089"/>
                  </a:lnTo>
                  <a:lnTo>
                    <a:pt x="91640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1" name="object 231"/>
          <p:cNvSpPr txBox="1"/>
          <p:nvPr/>
        </p:nvSpPr>
        <p:spPr>
          <a:xfrm>
            <a:off x="6437028" y="5993729"/>
            <a:ext cx="65913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385622"/>
                </a:solidFill>
                <a:latin typeface="Calibri"/>
                <a:cs typeface="Calibri"/>
              </a:rPr>
              <a:t>Linked</a:t>
            </a:r>
            <a:r>
              <a:rPr sz="1050" spc="-2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050" spc="-20" dirty="0">
                <a:solidFill>
                  <a:srgbClr val="385622"/>
                </a:solidFill>
                <a:latin typeface="Calibri"/>
                <a:cs typeface="Calibri"/>
              </a:rPr>
              <a:t>DIDs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232" name="object 232"/>
          <p:cNvGrpSpPr/>
          <p:nvPr/>
        </p:nvGrpSpPr>
        <p:grpSpPr>
          <a:xfrm>
            <a:off x="6288023" y="6111240"/>
            <a:ext cx="1027430" cy="390525"/>
            <a:chOff x="6288023" y="6111240"/>
            <a:chExt cx="1027430" cy="390525"/>
          </a:xfrm>
        </p:grpSpPr>
        <p:pic>
          <p:nvPicPr>
            <p:cNvPr id="233" name="object 233"/>
            <p:cNvPicPr/>
            <p:nvPr/>
          </p:nvPicPr>
          <p:blipFill>
            <a:blip r:embed="rId67" cstate="print"/>
            <a:stretch>
              <a:fillRect/>
            </a:stretch>
          </p:blipFill>
          <p:spPr>
            <a:xfrm>
              <a:off x="6288023" y="6167628"/>
              <a:ext cx="1027175" cy="236219"/>
            </a:xfrm>
            <a:prstGeom prst="rect">
              <a:avLst/>
            </a:prstGeom>
          </p:spPr>
        </p:pic>
        <p:pic>
          <p:nvPicPr>
            <p:cNvPr id="234" name="object 234"/>
            <p:cNvPicPr/>
            <p:nvPr/>
          </p:nvPicPr>
          <p:blipFill>
            <a:blip r:embed="rId74" cstate="print"/>
            <a:stretch>
              <a:fillRect/>
            </a:stretch>
          </p:blipFill>
          <p:spPr>
            <a:xfrm>
              <a:off x="6504431" y="6111240"/>
              <a:ext cx="592835" cy="390143"/>
            </a:xfrm>
            <a:prstGeom prst="rect">
              <a:avLst/>
            </a:prstGeom>
          </p:spPr>
        </p:pic>
        <p:sp>
          <p:nvSpPr>
            <p:cNvPr id="235" name="object 235"/>
            <p:cNvSpPr/>
            <p:nvPr/>
          </p:nvSpPr>
          <p:spPr>
            <a:xfrm>
              <a:off x="6313931" y="6193532"/>
              <a:ext cx="920750" cy="129539"/>
            </a:xfrm>
            <a:custGeom>
              <a:avLst/>
              <a:gdLst/>
              <a:ahLst/>
              <a:cxnLst/>
              <a:rect l="l" t="t" r="r" b="b"/>
              <a:pathLst>
                <a:path w="920750" h="129539">
                  <a:moveTo>
                    <a:pt x="916406" y="0"/>
                  </a:moveTo>
                  <a:lnTo>
                    <a:pt x="4089" y="0"/>
                  </a:lnTo>
                  <a:lnTo>
                    <a:pt x="0" y="4089"/>
                  </a:lnTo>
                  <a:lnTo>
                    <a:pt x="0" y="9131"/>
                  </a:lnTo>
                  <a:lnTo>
                    <a:pt x="0" y="125463"/>
                  </a:lnTo>
                  <a:lnTo>
                    <a:pt x="4089" y="129539"/>
                  </a:lnTo>
                  <a:lnTo>
                    <a:pt x="916406" y="129539"/>
                  </a:lnTo>
                  <a:lnTo>
                    <a:pt x="920496" y="125463"/>
                  </a:lnTo>
                  <a:lnTo>
                    <a:pt x="920496" y="4089"/>
                  </a:lnTo>
                  <a:lnTo>
                    <a:pt x="91640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6" name="object 236"/>
          <p:cNvSpPr txBox="1"/>
          <p:nvPr/>
        </p:nvSpPr>
        <p:spPr>
          <a:xfrm>
            <a:off x="6598419" y="6156399"/>
            <a:ext cx="34988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" dirty="0">
                <a:solidFill>
                  <a:srgbClr val="385622"/>
                </a:solidFill>
                <a:latin typeface="Calibri"/>
                <a:cs typeface="Calibri"/>
              </a:rPr>
              <a:t>Scope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237" name="object 237"/>
          <p:cNvGrpSpPr/>
          <p:nvPr/>
        </p:nvGrpSpPr>
        <p:grpSpPr>
          <a:xfrm>
            <a:off x="6233534" y="5085778"/>
            <a:ext cx="3485515" cy="1183640"/>
            <a:chOff x="6233534" y="5085778"/>
            <a:chExt cx="3485515" cy="1183640"/>
          </a:xfrm>
        </p:grpSpPr>
        <p:sp>
          <p:nvSpPr>
            <p:cNvPr id="238" name="object 238"/>
            <p:cNvSpPr/>
            <p:nvPr/>
          </p:nvSpPr>
          <p:spPr>
            <a:xfrm>
              <a:off x="6243060" y="5778248"/>
              <a:ext cx="65405" cy="156210"/>
            </a:xfrm>
            <a:custGeom>
              <a:avLst/>
              <a:gdLst/>
              <a:ahLst/>
              <a:cxnLst/>
              <a:rect l="l" t="t" r="r" b="b"/>
              <a:pathLst>
                <a:path w="65404" h="156210">
                  <a:moveTo>
                    <a:pt x="64795" y="155930"/>
                  </a:moveTo>
                  <a:lnTo>
                    <a:pt x="0" y="155930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9"/>
            <p:cNvSpPr/>
            <p:nvPr/>
          </p:nvSpPr>
          <p:spPr>
            <a:xfrm>
              <a:off x="6243060" y="5837688"/>
              <a:ext cx="65405" cy="259715"/>
            </a:xfrm>
            <a:custGeom>
              <a:avLst/>
              <a:gdLst/>
              <a:ahLst/>
              <a:cxnLst/>
              <a:rect l="l" t="t" r="r" b="b"/>
              <a:pathLst>
                <a:path w="65404" h="259714">
                  <a:moveTo>
                    <a:pt x="64795" y="259245"/>
                  </a:moveTo>
                  <a:lnTo>
                    <a:pt x="0" y="259245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0"/>
            <p:cNvSpPr/>
            <p:nvPr/>
          </p:nvSpPr>
          <p:spPr>
            <a:xfrm>
              <a:off x="6243059" y="5837684"/>
              <a:ext cx="72390" cy="422275"/>
            </a:xfrm>
            <a:custGeom>
              <a:avLst/>
              <a:gdLst/>
              <a:ahLst/>
              <a:cxnLst/>
              <a:rect l="l" t="t" r="r" b="b"/>
              <a:pathLst>
                <a:path w="72389" h="422275">
                  <a:moveTo>
                    <a:pt x="72262" y="421919"/>
                  </a:moveTo>
                  <a:lnTo>
                    <a:pt x="0" y="421919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1" name="object 241"/>
            <p:cNvPicPr/>
            <p:nvPr/>
          </p:nvPicPr>
          <p:blipFill>
            <a:blip r:embed="rId75" cstate="print"/>
            <a:stretch>
              <a:fillRect/>
            </a:stretch>
          </p:blipFill>
          <p:spPr>
            <a:xfrm>
              <a:off x="9055607" y="5605271"/>
              <a:ext cx="662939" cy="563879"/>
            </a:xfrm>
            <a:prstGeom prst="rect">
              <a:avLst/>
            </a:prstGeom>
          </p:spPr>
        </p:pic>
        <p:sp>
          <p:nvSpPr>
            <p:cNvPr id="242" name="object 242"/>
            <p:cNvSpPr/>
            <p:nvPr/>
          </p:nvSpPr>
          <p:spPr>
            <a:xfrm>
              <a:off x="7379304" y="5100065"/>
              <a:ext cx="1135380" cy="393065"/>
            </a:xfrm>
            <a:custGeom>
              <a:avLst/>
              <a:gdLst/>
              <a:ahLst/>
              <a:cxnLst/>
              <a:rect l="l" t="t" r="r" b="b"/>
              <a:pathLst>
                <a:path w="1135379" h="393064">
                  <a:moveTo>
                    <a:pt x="1135354" y="0"/>
                  </a:moveTo>
                  <a:lnTo>
                    <a:pt x="1135354" y="392595"/>
                  </a:lnTo>
                  <a:lnTo>
                    <a:pt x="0" y="392595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3"/>
            <p:cNvSpPr/>
            <p:nvPr/>
          </p:nvSpPr>
          <p:spPr>
            <a:xfrm>
              <a:off x="7379301" y="5442652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29">
                  <a:moveTo>
                    <a:pt x="85725" y="100012"/>
                  </a:moveTo>
                  <a:lnTo>
                    <a:pt x="0" y="49999"/>
                  </a:lnTo>
                  <a:lnTo>
                    <a:pt x="85725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4" name="object 244"/>
          <p:cNvSpPr txBox="1"/>
          <p:nvPr/>
        </p:nvSpPr>
        <p:spPr>
          <a:xfrm>
            <a:off x="7474425" y="5518725"/>
            <a:ext cx="12319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Calibri"/>
                <a:cs typeface="Calibri"/>
              </a:rPr>
              <a:t>Verify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accreditation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245" name="object 245"/>
          <p:cNvGrpSpPr/>
          <p:nvPr/>
        </p:nvGrpSpPr>
        <p:grpSpPr>
          <a:xfrm>
            <a:off x="5119306" y="5088826"/>
            <a:ext cx="651510" cy="461645"/>
            <a:chOff x="5119306" y="5088826"/>
            <a:chExt cx="651510" cy="461645"/>
          </a:xfrm>
        </p:grpSpPr>
        <p:sp>
          <p:nvSpPr>
            <p:cNvPr id="246" name="object 246"/>
            <p:cNvSpPr/>
            <p:nvPr/>
          </p:nvSpPr>
          <p:spPr>
            <a:xfrm>
              <a:off x="5133594" y="5103114"/>
              <a:ext cx="622935" cy="382905"/>
            </a:xfrm>
            <a:custGeom>
              <a:avLst/>
              <a:gdLst/>
              <a:ahLst/>
              <a:cxnLst/>
              <a:rect l="l" t="t" r="r" b="b"/>
              <a:pathLst>
                <a:path w="622935" h="382904">
                  <a:moveTo>
                    <a:pt x="0" y="0"/>
                  </a:moveTo>
                  <a:lnTo>
                    <a:pt x="0" y="382460"/>
                  </a:lnTo>
                  <a:lnTo>
                    <a:pt x="622338" y="38246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7"/>
            <p:cNvSpPr/>
            <p:nvPr/>
          </p:nvSpPr>
          <p:spPr>
            <a:xfrm>
              <a:off x="5670205" y="5435565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29">
                  <a:moveTo>
                    <a:pt x="0" y="100012"/>
                  </a:moveTo>
                  <a:lnTo>
                    <a:pt x="85725" y="49999"/>
                  </a:ln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8" name="object 248"/>
          <p:cNvSpPr txBox="1"/>
          <p:nvPr/>
        </p:nvSpPr>
        <p:spPr>
          <a:xfrm>
            <a:off x="4689368" y="5526902"/>
            <a:ext cx="89661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Calibri"/>
                <a:cs typeface="Calibri"/>
              </a:rPr>
              <a:t>Verify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identity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249" name="object 249"/>
          <p:cNvGrpSpPr/>
          <p:nvPr/>
        </p:nvGrpSpPr>
        <p:grpSpPr>
          <a:xfrm>
            <a:off x="2525458" y="5014150"/>
            <a:ext cx="3227070" cy="1031240"/>
            <a:chOff x="2525458" y="5014150"/>
            <a:chExt cx="3227070" cy="1031240"/>
          </a:xfrm>
        </p:grpSpPr>
        <p:sp>
          <p:nvSpPr>
            <p:cNvPr id="250" name="object 250"/>
            <p:cNvSpPr/>
            <p:nvPr/>
          </p:nvSpPr>
          <p:spPr>
            <a:xfrm>
              <a:off x="2539745" y="5028438"/>
              <a:ext cx="3198495" cy="952500"/>
            </a:xfrm>
            <a:custGeom>
              <a:avLst/>
              <a:gdLst/>
              <a:ahLst/>
              <a:cxnLst/>
              <a:rect l="l" t="t" r="r" b="b"/>
              <a:pathLst>
                <a:path w="3198495" h="952500">
                  <a:moveTo>
                    <a:pt x="0" y="0"/>
                  </a:moveTo>
                  <a:lnTo>
                    <a:pt x="0" y="952207"/>
                  </a:lnTo>
                  <a:lnTo>
                    <a:pt x="3198025" y="952207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51"/>
            <p:cNvSpPr/>
            <p:nvPr/>
          </p:nvSpPr>
          <p:spPr>
            <a:xfrm>
              <a:off x="5652048" y="5930638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29">
                  <a:moveTo>
                    <a:pt x="0" y="100012"/>
                  </a:moveTo>
                  <a:lnTo>
                    <a:pt x="85725" y="49999"/>
                  </a:ln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2" name="object 252"/>
          <p:cNvSpPr txBox="1"/>
          <p:nvPr/>
        </p:nvSpPr>
        <p:spPr>
          <a:xfrm>
            <a:off x="4446840" y="5991689"/>
            <a:ext cx="106934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Calibri"/>
                <a:cs typeface="Calibri"/>
              </a:rPr>
              <a:t>Verify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ownership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253" name="object 253"/>
          <p:cNvGrpSpPr/>
          <p:nvPr/>
        </p:nvGrpSpPr>
        <p:grpSpPr>
          <a:xfrm>
            <a:off x="1326070" y="1582099"/>
            <a:ext cx="9864725" cy="4893310"/>
            <a:chOff x="1326070" y="1582099"/>
            <a:chExt cx="9864725" cy="4893310"/>
          </a:xfrm>
        </p:grpSpPr>
        <p:sp>
          <p:nvSpPr>
            <p:cNvPr id="254" name="object 254"/>
            <p:cNvSpPr/>
            <p:nvPr/>
          </p:nvSpPr>
          <p:spPr>
            <a:xfrm>
              <a:off x="1340358" y="1596387"/>
              <a:ext cx="9836150" cy="1306195"/>
            </a:xfrm>
            <a:custGeom>
              <a:avLst/>
              <a:gdLst/>
              <a:ahLst/>
              <a:cxnLst/>
              <a:rect l="l" t="t" r="r" b="b"/>
              <a:pathLst>
                <a:path w="9836150" h="1306195">
                  <a:moveTo>
                    <a:pt x="0" y="125145"/>
                  </a:moveTo>
                  <a:lnTo>
                    <a:pt x="9834" y="76434"/>
                  </a:lnTo>
                  <a:lnTo>
                    <a:pt x="36655" y="36655"/>
                  </a:lnTo>
                  <a:lnTo>
                    <a:pt x="76434" y="9834"/>
                  </a:lnTo>
                  <a:lnTo>
                    <a:pt x="125145" y="0"/>
                  </a:lnTo>
                  <a:lnTo>
                    <a:pt x="9710750" y="0"/>
                  </a:lnTo>
                  <a:lnTo>
                    <a:pt x="9759461" y="9834"/>
                  </a:lnTo>
                  <a:lnTo>
                    <a:pt x="9799240" y="36655"/>
                  </a:lnTo>
                  <a:lnTo>
                    <a:pt x="9826061" y="76434"/>
                  </a:lnTo>
                  <a:lnTo>
                    <a:pt x="9835896" y="125145"/>
                  </a:lnTo>
                  <a:lnTo>
                    <a:pt x="9835896" y="1180922"/>
                  </a:lnTo>
                  <a:lnTo>
                    <a:pt x="9826061" y="1229633"/>
                  </a:lnTo>
                  <a:lnTo>
                    <a:pt x="9799240" y="1269412"/>
                  </a:lnTo>
                  <a:lnTo>
                    <a:pt x="9759461" y="1296233"/>
                  </a:lnTo>
                  <a:lnTo>
                    <a:pt x="9710750" y="1306067"/>
                  </a:lnTo>
                  <a:lnTo>
                    <a:pt x="125145" y="1306067"/>
                  </a:lnTo>
                  <a:lnTo>
                    <a:pt x="76434" y="1296233"/>
                  </a:lnTo>
                  <a:lnTo>
                    <a:pt x="36655" y="1269412"/>
                  </a:lnTo>
                  <a:lnTo>
                    <a:pt x="9834" y="1229633"/>
                  </a:lnTo>
                  <a:lnTo>
                    <a:pt x="0" y="1180922"/>
                  </a:lnTo>
                  <a:lnTo>
                    <a:pt x="0" y="125145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5"/>
            <p:cNvSpPr/>
            <p:nvPr/>
          </p:nvSpPr>
          <p:spPr>
            <a:xfrm>
              <a:off x="1340358" y="2974089"/>
              <a:ext cx="9836150" cy="2226945"/>
            </a:xfrm>
            <a:custGeom>
              <a:avLst/>
              <a:gdLst/>
              <a:ahLst/>
              <a:cxnLst/>
              <a:rect l="l" t="t" r="r" b="b"/>
              <a:pathLst>
                <a:path w="9836150" h="2226945">
                  <a:moveTo>
                    <a:pt x="0" y="191325"/>
                  </a:moveTo>
                  <a:lnTo>
                    <a:pt x="5053" y="147456"/>
                  </a:lnTo>
                  <a:lnTo>
                    <a:pt x="19446" y="107186"/>
                  </a:lnTo>
                  <a:lnTo>
                    <a:pt x="42032" y="71662"/>
                  </a:lnTo>
                  <a:lnTo>
                    <a:pt x="71662" y="42032"/>
                  </a:lnTo>
                  <a:lnTo>
                    <a:pt x="107186" y="19446"/>
                  </a:lnTo>
                  <a:lnTo>
                    <a:pt x="147456" y="5053"/>
                  </a:lnTo>
                  <a:lnTo>
                    <a:pt x="191325" y="0"/>
                  </a:lnTo>
                  <a:lnTo>
                    <a:pt x="9644570" y="0"/>
                  </a:lnTo>
                  <a:lnTo>
                    <a:pt x="9688439" y="5053"/>
                  </a:lnTo>
                  <a:lnTo>
                    <a:pt x="9728709" y="19446"/>
                  </a:lnTo>
                  <a:lnTo>
                    <a:pt x="9764233" y="42032"/>
                  </a:lnTo>
                  <a:lnTo>
                    <a:pt x="9793863" y="71662"/>
                  </a:lnTo>
                  <a:lnTo>
                    <a:pt x="9816449" y="107186"/>
                  </a:lnTo>
                  <a:lnTo>
                    <a:pt x="9830842" y="147456"/>
                  </a:lnTo>
                  <a:lnTo>
                    <a:pt x="9835896" y="191325"/>
                  </a:lnTo>
                  <a:lnTo>
                    <a:pt x="9835896" y="2035225"/>
                  </a:lnTo>
                  <a:lnTo>
                    <a:pt x="9830842" y="2079099"/>
                  </a:lnTo>
                  <a:lnTo>
                    <a:pt x="9816449" y="2119373"/>
                  </a:lnTo>
                  <a:lnTo>
                    <a:pt x="9793863" y="2154899"/>
                  </a:lnTo>
                  <a:lnTo>
                    <a:pt x="9764233" y="2184530"/>
                  </a:lnTo>
                  <a:lnTo>
                    <a:pt x="9728709" y="2207116"/>
                  </a:lnTo>
                  <a:lnTo>
                    <a:pt x="9688439" y="2221510"/>
                  </a:lnTo>
                  <a:lnTo>
                    <a:pt x="9644570" y="2226564"/>
                  </a:lnTo>
                  <a:lnTo>
                    <a:pt x="191325" y="2226564"/>
                  </a:lnTo>
                  <a:lnTo>
                    <a:pt x="147456" y="2221510"/>
                  </a:lnTo>
                  <a:lnTo>
                    <a:pt x="107186" y="2207116"/>
                  </a:lnTo>
                  <a:lnTo>
                    <a:pt x="71662" y="2184530"/>
                  </a:lnTo>
                  <a:lnTo>
                    <a:pt x="42032" y="2154899"/>
                  </a:lnTo>
                  <a:lnTo>
                    <a:pt x="19446" y="2119373"/>
                  </a:lnTo>
                  <a:lnTo>
                    <a:pt x="5053" y="2079099"/>
                  </a:lnTo>
                  <a:lnTo>
                    <a:pt x="0" y="2035225"/>
                  </a:lnTo>
                  <a:lnTo>
                    <a:pt x="0" y="191325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6"/>
            <p:cNvSpPr/>
            <p:nvPr/>
          </p:nvSpPr>
          <p:spPr>
            <a:xfrm>
              <a:off x="1340358" y="5270755"/>
              <a:ext cx="9836150" cy="1190625"/>
            </a:xfrm>
            <a:custGeom>
              <a:avLst/>
              <a:gdLst/>
              <a:ahLst/>
              <a:cxnLst/>
              <a:rect l="l" t="t" r="r" b="b"/>
              <a:pathLst>
                <a:path w="9836150" h="1190625">
                  <a:moveTo>
                    <a:pt x="0" y="102273"/>
                  </a:moveTo>
                  <a:lnTo>
                    <a:pt x="8036" y="62461"/>
                  </a:lnTo>
                  <a:lnTo>
                    <a:pt x="29952" y="29952"/>
                  </a:lnTo>
                  <a:lnTo>
                    <a:pt x="62461" y="8036"/>
                  </a:lnTo>
                  <a:lnTo>
                    <a:pt x="102273" y="0"/>
                  </a:lnTo>
                  <a:lnTo>
                    <a:pt x="9733622" y="0"/>
                  </a:lnTo>
                  <a:lnTo>
                    <a:pt x="9773434" y="8036"/>
                  </a:lnTo>
                  <a:lnTo>
                    <a:pt x="9805943" y="29952"/>
                  </a:lnTo>
                  <a:lnTo>
                    <a:pt x="9827859" y="62461"/>
                  </a:lnTo>
                  <a:lnTo>
                    <a:pt x="9835896" y="102273"/>
                  </a:lnTo>
                  <a:lnTo>
                    <a:pt x="9835896" y="1087970"/>
                  </a:lnTo>
                  <a:lnTo>
                    <a:pt x="9827859" y="1127777"/>
                  </a:lnTo>
                  <a:lnTo>
                    <a:pt x="9805943" y="1160286"/>
                  </a:lnTo>
                  <a:lnTo>
                    <a:pt x="9773434" y="1182205"/>
                  </a:lnTo>
                  <a:lnTo>
                    <a:pt x="9733622" y="1190243"/>
                  </a:lnTo>
                  <a:lnTo>
                    <a:pt x="102273" y="1190243"/>
                  </a:lnTo>
                  <a:lnTo>
                    <a:pt x="62461" y="1182205"/>
                  </a:lnTo>
                  <a:lnTo>
                    <a:pt x="29952" y="1160286"/>
                  </a:lnTo>
                  <a:lnTo>
                    <a:pt x="8036" y="1127777"/>
                  </a:lnTo>
                  <a:lnTo>
                    <a:pt x="0" y="1087970"/>
                  </a:lnTo>
                  <a:lnTo>
                    <a:pt x="0" y="102273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7" name="object 257"/>
          <p:cNvSpPr txBox="1"/>
          <p:nvPr/>
        </p:nvSpPr>
        <p:spPr>
          <a:xfrm>
            <a:off x="8747620" y="6190088"/>
            <a:ext cx="11112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0" dirty="0">
                <a:latin typeface="Calibri"/>
                <a:cs typeface="Calibri"/>
              </a:rPr>
              <a:t>Trusted</a:t>
            </a:r>
            <a:r>
              <a:rPr sz="120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Authority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258" name="object 258"/>
          <p:cNvGrpSpPr/>
          <p:nvPr/>
        </p:nvGrpSpPr>
        <p:grpSpPr>
          <a:xfrm>
            <a:off x="7410732" y="5916640"/>
            <a:ext cx="1607820" cy="128905"/>
            <a:chOff x="7410732" y="5916640"/>
            <a:chExt cx="1607820" cy="128905"/>
          </a:xfrm>
        </p:grpSpPr>
        <p:sp>
          <p:nvSpPr>
            <p:cNvPr id="259" name="object 259"/>
            <p:cNvSpPr/>
            <p:nvPr/>
          </p:nvSpPr>
          <p:spPr>
            <a:xfrm>
              <a:off x="7425019" y="5980937"/>
              <a:ext cx="1579245" cy="0"/>
            </a:xfrm>
            <a:custGeom>
              <a:avLst/>
              <a:gdLst/>
              <a:ahLst/>
              <a:cxnLst/>
              <a:rect l="l" t="t" r="r" b="b"/>
              <a:pathLst>
                <a:path w="1579245">
                  <a:moveTo>
                    <a:pt x="1579232" y="0"/>
                  </a:move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0"/>
            <p:cNvSpPr/>
            <p:nvPr/>
          </p:nvSpPr>
          <p:spPr>
            <a:xfrm>
              <a:off x="7425020" y="5930927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29">
                  <a:moveTo>
                    <a:pt x="85725" y="0"/>
                  </a:moveTo>
                  <a:lnTo>
                    <a:pt x="0" y="50012"/>
                  </a:lnTo>
                  <a:lnTo>
                    <a:pt x="85725" y="100012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1" name="object 261"/>
          <p:cNvSpPr txBox="1"/>
          <p:nvPr/>
        </p:nvSpPr>
        <p:spPr>
          <a:xfrm>
            <a:off x="7847934" y="5972500"/>
            <a:ext cx="3994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Calibri"/>
                <a:cs typeface="Calibri"/>
              </a:rPr>
              <a:t>Issues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62" name="object 262"/>
          <p:cNvSpPr txBox="1"/>
          <p:nvPr/>
        </p:nvSpPr>
        <p:spPr>
          <a:xfrm>
            <a:off x="10249868" y="1721248"/>
            <a:ext cx="716280" cy="110299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>
              <a:lnSpc>
                <a:spcPts val="1614"/>
              </a:lnSpc>
            </a:pPr>
            <a:r>
              <a:rPr sz="1600" b="1" spc="-10" dirty="0">
                <a:latin typeface="Calibri"/>
                <a:cs typeface="Calibri"/>
              </a:rPr>
              <a:t>Discoverable</a:t>
            </a:r>
            <a:endParaRPr sz="1600">
              <a:latin typeface="Calibri"/>
              <a:cs typeface="Calibri"/>
            </a:endParaRPr>
          </a:p>
          <a:p>
            <a:pPr marL="12700" marR="26034">
              <a:lnSpc>
                <a:spcPct val="100000"/>
              </a:lnSpc>
            </a:pPr>
            <a:r>
              <a:rPr sz="1600" b="1" dirty="0">
                <a:latin typeface="Calibri"/>
                <a:cs typeface="Calibri"/>
              </a:rPr>
              <a:t>&amp;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resolvable identifiers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63" name="object 263"/>
          <p:cNvSpPr txBox="1"/>
          <p:nvPr/>
        </p:nvSpPr>
        <p:spPr>
          <a:xfrm>
            <a:off x="10275204" y="3212859"/>
            <a:ext cx="716280" cy="1739900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>
              <a:lnSpc>
                <a:spcPts val="1614"/>
              </a:lnSpc>
            </a:pPr>
            <a:r>
              <a:rPr sz="1600" b="1" dirty="0">
                <a:latin typeface="Calibri"/>
                <a:cs typeface="Calibri"/>
              </a:rPr>
              <a:t>Link</a:t>
            </a:r>
            <a:r>
              <a:rPr sz="1600" b="1" spc="-2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to</a:t>
            </a:r>
            <a:r>
              <a:rPr sz="1600" b="1" spc="-2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verifiable</a:t>
            </a:r>
            <a:endParaRPr sz="16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600" b="1" dirty="0">
                <a:latin typeface="Calibri"/>
                <a:cs typeface="Calibri"/>
              </a:rPr>
              <a:t>product</a:t>
            </a:r>
            <a:r>
              <a:rPr sz="1600" b="1" spc="-5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traceability </a:t>
            </a:r>
            <a:r>
              <a:rPr sz="1600" b="1" dirty="0">
                <a:latin typeface="Calibri"/>
                <a:cs typeface="Calibri"/>
              </a:rPr>
              <a:t>&amp;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transparency</a:t>
            </a:r>
            <a:r>
              <a:rPr sz="1600" b="1" spc="15" dirty="0">
                <a:latin typeface="Calibri"/>
                <a:cs typeface="Calibri"/>
              </a:rPr>
              <a:t> </a:t>
            </a:r>
            <a:r>
              <a:rPr sz="1600" b="1" spc="-20" dirty="0">
                <a:latin typeface="Calibri"/>
                <a:cs typeface="Calibri"/>
              </a:rPr>
              <a:t>data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64" name="object 264"/>
          <p:cNvSpPr txBox="1"/>
          <p:nvPr/>
        </p:nvSpPr>
        <p:spPr>
          <a:xfrm>
            <a:off x="10350200" y="5348827"/>
            <a:ext cx="716280" cy="100266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>
              <a:lnSpc>
                <a:spcPts val="1614"/>
              </a:lnSpc>
            </a:pPr>
            <a:r>
              <a:rPr sz="1600" b="1" spc="-10" dirty="0">
                <a:latin typeface="Calibri"/>
                <a:cs typeface="Calibri"/>
              </a:rPr>
              <a:t>Backed</a:t>
            </a:r>
            <a:r>
              <a:rPr sz="1600" b="1" spc="-35" dirty="0">
                <a:latin typeface="Calibri"/>
                <a:cs typeface="Calibri"/>
              </a:rPr>
              <a:t> </a:t>
            </a:r>
            <a:r>
              <a:rPr sz="1600" b="1" spc="-25" dirty="0">
                <a:latin typeface="Calibri"/>
                <a:cs typeface="Calibri"/>
              </a:rPr>
              <a:t>by</a:t>
            </a:r>
            <a:endParaRPr sz="16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600" b="1" spc="-10" dirty="0">
                <a:latin typeface="Calibri"/>
                <a:cs typeface="Calibri"/>
              </a:rPr>
              <a:t>strong governance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265" name="object 265"/>
          <p:cNvGrpSpPr/>
          <p:nvPr/>
        </p:nvGrpSpPr>
        <p:grpSpPr>
          <a:xfrm>
            <a:off x="2475457" y="2661094"/>
            <a:ext cx="6102985" cy="442595"/>
            <a:chOff x="2475457" y="2661094"/>
            <a:chExt cx="6102985" cy="442595"/>
          </a:xfrm>
        </p:grpSpPr>
        <p:sp>
          <p:nvSpPr>
            <p:cNvPr id="266" name="object 266"/>
            <p:cNvSpPr/>
            <p:nvPr/>
          </p:nvSpPr>
          <p:spPr>
            <a:xfrm>
              <a:off x="2539740" y="2675382"/>
              <a:ext cx="2876550" cy="384810"/>
            </a:xfrm>
            <a:custGeom>
              <a:avLst/>
              <a:gdLst/>
              <a:ahLst/>
              <a:cxnLst/>
              <a:rect l="l" t="t" r="r" b="b"/>
              <a:pathLst>
                <a:path w="2876550" h="384810">
                  <a:moveTo>
                    <a:pt x="2876486" y="0"/>
                  </a:moveTo>
                  <a:lnTo>
                    <a:pt x="2876486" y="206463"/>
                  </a:lnTo>
                  <a:lnTo>
                    <a:pt x="0" y="206463"/>
                  </a:lnTo>
                  <a:lnTo>
                    <a:pt x="0" y="384632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7"/>
            <p:cNvSpPr/>
            <p:nvPr/>
          </p:nvSpPr>
          <p:spPr>
            <a:xfrm>
              <a:off x="2489744" y="2974289"/>
              <a:ext cx="100330" cy="85725"/>
            </a:xfrm>
            <a:custGeom>
              <a:avLst/>
              <a:gdLst/>
              <a:ahLst/>
              <a:cxnLst/>
              <a:rect l="l" t="t" r="r" b="b"/>
              <a:pathLst>
                <a:path w="100330" h="85725">
                  <a:moveTo>
                    <a:pt x="100012" y="0"/>
                  </a:moveTo>
                  <a:lnTo>
                    <a:pt x="49999" y="85725"/>
                  </a:ln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8"/>
            <p:cNvSpPr/>
            <p:nvPr/>
          </p:nvSpPr>
          <p:spPr>
            <a:xfrm>
              <a:off x="5415533" y="2675382"/>
              <a:ext cx="3098800" cy="414020"/>
            </a:xfrm>
            <a:custGeom>
              <a:avLst/>
              <a:gdLst/>
              <a:ahLst/>
              <a:cxnLst/>
              <a:rect l="l" t="t" r="r" b="b"/>
              <a:pathLst>
                <a:path w="3098800" h="414019">
                  <a:moveTo>
                    <a:pt x="0" y="0"/>
                  </a:moveTo>
                  <a:lnTo>
                    <a:pt x="0" y="221145"/>
                  </a:lnTo>
                  <a:lnTo>
                    <a:pt x="3098317" y="221145"/>
                  </a:lnTo>
                  <a:lnTo>
                    <a:pt x="3098317" y="413994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69"/>
            <p:cNvSpPr/>
            <p:nvPr/>
          </p:nvSpPr>
          <p:spPr>
            <a:xfrm>
              <a:off x="8463836" y="3003657"/>
              <a:ext cx="100330" cy="85725"/>
            </a:xfrm>
            <a:custGeom>
              <a:avLst/>
              <a:gdLst/>
              <a:ahLst/>
              <a:cxnLst/>
              <a:rect l="l" t="t" r="r" b="b"/>
              <a:pathLst>
                <a:path w="100329" h="85725">
                  <a:moveTo>
                    <a:pt x="0" y="0"/>
                  </a:moveTo>
                  <a:lnTo>
                    <a:pt x="50012" y="85725"/>
                  </a:lnTo>
                  <a:lnTo>
                    <a:pt x="100012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0" name="object 270"/>
          <p:cNvSpPr txBox="1"/>
          <p:nvPr/>
        </p:nvSpPr>
        <p:spPr>
          <a:xfrm>
            <a:off x="7904746" y="2566863"/>
            <a:ext cx="30353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Calibri"/>
                <a:cs typeface="Calibri"/>
              </a:rPr>
              <a:t>links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5" name="object 275"/>
          <p:cNvSpPr txBox="1"/>
          <p:nvPr/>
        </p:nvSpPr>
        <p:spPr>
          <a:xfrm>
            <a:off x="1143525" y="6605916"/>
            <a:ext cx="4307840" cy="17399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000" spc="70" dirty="0">
                <a:solidFill>
                  <a:srgbClr val="7E7E7E"/>
                </a:solidFill>
                <a:latin typeface="Gill Sans MT"/>
                <a:cs typeface="Gill Sans MT"/>
              </a:rPr>
              <a:t>Sustainable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75" dirty="0">
                <a:solidFill>
                  <a:srgbClr val="7E7E7E"/>
                </a:solidFill>
                <a:latin typeface="Gill Sans MT"/>
                <a:cs typeface="Gill Sans MT"/>
              </a:rPr>
              <a:t>and</a:t>
            </a:r>
            <a:r>
              <a:rPr sz="1000" spc="-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Digital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Trade</a:t>
            </a:r>
            <a:r>
              <a:rPr sz="1000" spc="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45" dirty="0">
                <a:solidFill>
                  <a:srgbClr val="7E7E7E"/>
                </a:solidFill>
                <a:latin typeface="Gill Sans MT"/>
                <a:cs typeface="Gill Sans MT"/>
              </a:rPr>
              <a:t>Facilitation</a:t>
            </a:r>
            <a:r>
              <a:rPr sz="1000" spc="-2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Week</a:t>
            </a:r>
            <a:r>
              <a:rPr sz="1000" spc="30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7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85" dirty="0">
                <a:solidFill>
                  <a:srgbClr val="7E7E7E"/>
                </a:solidFill>
                <a:latin typeface="Gill Sans MT"/>
                <a:cs typeface="Gill Sans MT"/>
              </a:rPr>
              <a:t>8-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12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110" dirty="0">
                <a:solidFill>
                  <a:srgbClr val="7E7E7E"/>
                </a:solidFill>
                <a:latin typeface="Gill Sans MT"/>
                <a:cs typeface="Gill Sans MT"/>
              </a:rPr>
              <a:t>July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2024</a:t>
            </a:r>
            <a:r>
              <a:rPr sz="1000" spc="26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6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Geneva</a:t>
            </a:r>
            <a:endParaRPr sz="1000">
              <a:latin typeface="Gill Sans MT"/>
              <a:cs typeface="Gill Sans MT"/>
            </a:endParaRPr>
          </a:p>
        </p:txBody>
      </p:sp>
      <p:sp>
        <p:nvSpPr>
          <p:cNvPr id="271" name="object 271"/>
          <p:cNvSpPr txBox="1"/>
          <p:nvPr/>
        </p:nvSpPr>
        <p:spPr>
          <a:xfrm>
            <a:off x="2928429" y="2540498"/>
            <a:ext cx="30353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Calibri"/>
                <a:cs typeface="Calibri"/>
              </a:rPr>
              <a:t>links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2" name="object 272"/>
          <p:cNvSpPr txBox="1"/>
          <p:nvPr/>
        </p:nvSpPr>
        <p:spPr>
          <a:xfrm>
            <a:off x="1418069" y="2526027"/>
            <a:ext cx="10833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Calibri"/>
                <a:cs typeface="Calibri"/>
              </a:rPr>
              <a:t>Traceability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73" name="object 273"/>
          <p:cNvSpPr txBox="1"/>
          <p:nvPr/>
        </p:nvSpPr>
        <p:spPr>
          <a:xfrm>
            <a:off x="5722835" y="2592092"/>
            <a:ext cx="12858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Calibri"/>
                <a:cs typeface="Calibri"/>
              </a:rPr>
              <a:t>Transparency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74" name="object 274"/>
          <p:cNvSpPr txBox="1"/>
          <p:nvPr/>
        </p:nvSpPr>
        <p:spPr>
          <a:xfrm>
            <a:off x="8810307" y="2595750"/>
            <a:ext cx="4978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0" dirty="0">
                <a:latin typeface="Calibri"/>
                <a:cs typeface="Calibri"/>
              </a:rPr>
              <a:t>Trust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88060" cy="6858000"/>
            <a:chOff x="0" y="0"/>
            <a:chExt cx="98806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05255" cy="124053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2208" y="0"/>
              <a:ext cx="85343" cy="68579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344" y="6569964"/>
              <a:ext cx="737615" cy="225551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937236" y="308034"/>
            <a:ext cx="105156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668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sz="3600"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sz="3600" spc="-4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happens</a:t>
            </a:r>
            <a:r>
              <a:rPr sz="3600"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across</a:t>
            </a:r>
            <a:r>
              <a:rPr sz="36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36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supply</a:t>
            </a:r>
            <a:r>
              <a:rPr sz="3600"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chain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227853" y="967567"/>
            <a:ext cx="96926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Each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party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can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act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independently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–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the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UNTP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works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even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when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there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are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breaks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and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gaps.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It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can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reach </a:t>
            </a:r>
            <a:r>
              <a:rPr sz="1800" dirty="0">
                <a:latin typeface="Calibri"/>
                <a:cs typeface="Calibri"/>
              </a:rPr>
              <a:t>across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industry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and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national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boundaries.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Data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is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decentralised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and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traceability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is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like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pulling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on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thread.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897380" y="2574035"/>
            <a:ext cx="3592829" cy="3328670"/>
            <a:chOff x="1897380" y="2574035"/>
            <a:chExt cx="3592829" cy="3328670"/>
          </a:xfrm>
        </p:grpSpPr>
        <p:sp>
          <p:nvSpPr>
            <p:cNvPr id="9" name="object 9"/>
            <p:cNvSpPr/>
            <p:nvPr/>
          </p:nvSpPr>
          <p:spPr>
            <a:xfrm>
              <a:off x="2318766" y="3228593"/>
              <a:ext cx="0" cy="927100"/>
            </a:xfrm>
            <a:custGeom>
              <a:avLst/>
              <a:gdLst/>
              <a:ahLst/>
              <a:cxnLst/>
              <a:rect l="l" t="t" r="r" b="b"/>
              <a:pathLst>
                <a:path h="927100">
                  <a:moveTo>
                    <a:pt x="0" y="0"/>
                  </a:moveTo>
                  <a:lnTo>
                    <a:pt x="0" y="927087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239518" y="4958333"/>
              <a:ext cx="0" cy="927100"/>
            </a:xfrm>
            <a:custGeom>
              <a:avLst/>
              <a:gdLst/>
              <a:ahLst/>
              <a:cxnLst/>
              <a:rect l="l" t="t" r="r" b="b"/>
              <a:pathLst>
                <a:path h="927100">
                  <a:moveTo>
                    <a:pt x="0" y="0"/>
                  </a:moveTo>
                  <a:lnTo>
                    <a:pt x="0" y="927087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50485" y="2796316"/>
              <a:ext cx="639368" cy="41192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99816" y="4419600"/>
              <a:ext cx="854963" cy="661415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48583" y="2574035"/>
              <a:ext cx="854963" cy="66141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97380" y="5029200"/>
              <a:ext cx="431291" cy="397763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911095" y="5504688"/>
              <a:ext cx="431291" cy="397763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958339" y="3264407"/>
              <a:ext cx="431291" cy="397763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952244" y="3691127"/>
              <a:ext cx="431291" cy="397763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82723" y="2717291"/>
              <a:ext cx="536447" cy="443483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1912609" y="2444418"/>
            <a:ext cx="71310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10" dirty="0">
                <a:latin typeface="Calibri"/>
                <a:cs typeface="Calibri"/>
              </a:rPr>
              <a:t>Authority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084271" y="2443527"/>
            <a:ext cx="985519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Calibri"/>
                <a:cs typeface="Calibri"/>
              </a:rPr>
              <a:t>Lithium</a:t>
            </a:r>
            <a:r>
              <a:rPr sz="1400" spc="-50" dirty="0">
                <a:latin typeface="Calibri"/>
                <a:cs typeface="Calibri"/>
              </a:rPr>
              <a:t> </a:t>
            </a:r>
            <a:r>
              <a:rPr sz="1400" spc="-20" dirty="0">
                <a:latin typeface="Calibri"/>
                <a:cs typeface="Calibri"/>
              </a:rPr>
              <a:t>Mine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059308" y="4339475"/>
            <a:ext cx="9677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libri"/>
                <a:cs typeface="Calibri"/>
              </a:rPr>
              <a:t>Copper</a:t>
            </a:r>
            <a:r>
              <a:rPr sz="1400" spc="-40" dirty="0">
                <a:latin typeface="Calibri"/>
                <a:cs typeface="Calibri"/>
              </a:rPr>
              <a:t> </a:t>
            </a:r>
            <a:r>
              <a:rPr sz="1400" spc="-20" dirty="0">
                <a:latin typeface="Calibri"/>
                <a:cs typeface="Calibri"/>
              </a:rPr>
              <a:t>Mine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061836" y="2444240"/>
            <a:ext cx="554355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spc="-20" dirty="0">
                <a:latin typeface="Calibri"/>
                <a:cs typeface="Calibri"/>
              </a:rPr>
              <a:t>Battery </a:t>
            </a:r>
            <a:r>
              <a:rPr sz="1400" spc="-10" dirty="0">
                <a:latin typeface="Calibri"/>
                <a:cs typeface="Calibri"/>
              </a:rPr>
              <a:t>Maker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789431" y="2402516"/>
            <a:ext cx="791845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10185" marR="5080" indent="-198120">
              <a:lnSpc>
                <a:spcPct val="100000"/>
              </a:lnSpc>
              <a:spcBef>
                <a:spcPts val="105"/>
              </a:spcBef>
            </a:pPr>
            <a:r>
              <a:rPr sz="1400" spc="-10" dirty="0">
                <a:latin typeface="Calibri"/>
                <a:cs typeface="Calibri"/>
              </a:rPr>
              <a:t>Processing Plant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336560" y="2433185"/>
            <a:ext cx="1023619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377825">
              <a:lnSpc>
                <a:spcPct val="100000"/>
              </a:lnSpc>
              <a:spcBef>
                <a:spcPts val="105"/>
              </a:spcBef>
            </a:pPr>
            <a:r>
              <a:rPr sz="1400" spc="-25" dirty="0">
                <a:latin typeface="Calibri"/>
                <a:cs typeface="Calibri"/>
              </a:rPr>
              <a:t>Car </a:t>
            </a:r>
            <a:r>
              <a:rPr sz="1400" spc="-10" dirty="0">
                <a:latin typeface="Calibri"/>
                <a:cs typeface="Calibri"/>
              </a:rPr>
              <a:t>Manufacturer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0217661" y="2551938"/>
            <a:ext cx="62865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10" dirty="0">
                <a:latin typeface="Calibri"/>
                <a:cs typeface="Calibri"/>
              </a:rPr>
              <a:t>Recycler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8763045" y="4041466"/>
            <a:ext cx="80962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Calibri"/>
                <a:cs typeface="Calibri"/>
              </a:rPr>
              <a:t>Authority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3913632" y="1865769"/>
            <a:ext cx="5348605" cy="408305"/>
            <a:chOff x="3913632" y="1865769"/>
            <a:chExt cx="5348605" cy="408305"/>
          </a:xfrm>
        </p:grpSpPr>
        <p:pic>
          <p:nvPicPr>
            <p:cNvPr id="28" name="object 2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913632" y="1929383"/>
              <a:ext cx="416051" cy="344423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7956041" y="1875294"/>
              <a:ext cx="1296670" cy="315595"/>
            </a:xfrm>
            <a:custGeom>
              <a:avLst/>
              <a:gdLst/>
              <a:ahLst/>
              <a:cxnLst/>
              <a:rect l="l" t="t" r="r" b="b"/>
              <a:pathLst>
                <a:path w="1296670" h="315594">
                  <a:moveTo>
                    <a:pt x="0" y="315455"/>
                  </a:moveTo>
                  <a:lnTo>
                    <a:pt x="41665" y="281853"/>
                  </a:lnTo>
                  <a:lnTo>
                    <a:pt x="83383" y="248592"/>
                  </a:lnTo>
                  <a:lnTo>
                    <a:pt x="125208" y="216012"/>
                  </a:lnTo>
                  <a:lnTo>
                    <a:pt x="167191" y="184453"/>
                  </a:lnTo>
                  <a:lnTo>
                    <a:pt x="209387" y="154257"/>
                  </a:lnTo>
                  <a:lnTo>
                    <a:pt x="251848" y="125764"/>
                  </a:lnTo>
                  <a:lnTo>
                    <a:pt x="294628" y="99315"/>
                  </a:lnTo>
                  <a:lnTo>
                    <a:pt x="337780" y="75250"/>
                  </a:lnTo>
                  <a:lnTo>
                    <a:pt x="381357" y="53909"/>
                  </a:lnTo>
                  <a:lnTo>
                    <a:pt x="425412" y="35634"/>
                  </a:lnTo>
                  <a:lnTo>
                    <a:pt x="469999" y="20765"/>
                  </a:lnTo>
                  <a:lnTo>
                    <a:pt x="515170" y="9643"/>
                  </a:lnTo>
                  <a:lnTo>
                    <a:pt x="560979" y="2607"/>
                  </a:lnTo>
                  <a:lnTo>
                    <a:pt x="607479" y="0"/>
                  </a:lnTo>
                  <a:lnTo>
                    <a:pt x="650558" y="1684"/>
                  </a:lnTo>
                  <a:lnTo>
                    <a:pt x="694217" y="7082"/>
                  </a:lnTo>
                  <a:lnTo>
                    <a:pt x="738415" y="15936"/>
                  </a:lnTo>
                  <a:lnTo>
                    <a:pt x="783112" y="27986"/>
                  </a:lnTo>
                  <a:lnTo>
                    <a:pt x="828268" y="42973"/>
                  </a:lnTo>
                  <a:lnTo>
                    <a:pt x="873841" y="60637"/>
                  </a:lnTo>
                  <a:lnTo>
                    <a:pt x="919791" y="80721"/>
                  </a:lnTo>
                  <a:lnTo>
                    <a:pt x="966078" y="102964"/>
                  </a:lnTo>
                  <a:lnTo>
                    <a:pt x="1012662" y="127108"/>
                  </a:lnTo>
                  <a:lnTo>
                    <a:pt x="1059502" y="152894"/>
                  </a:lnTo>
                  <a:lnTo>
                    <a:pt x="1106557" y="180063"/>
                  </a:lnTo>
                  <a:lnTo>
                    <a:pt x="1153787" y="208355"/>
                  </a:lnTo>
                  <a:lnTo>
                    <a:pt x="1201152" y="237512"/>
                  </a:lnTo>
                  <a:lnTo>
                    <a:pt x="1248611" y="267274"/>
                  </a:lnTo>
                  <a:lnTo>
                    <a:pt x="1296123" y="297383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9164134" y="2094367"/>
              <a:ext cx="88265" cy="78740"/>
            </a:xfrm>
            <a:custGeom>
              <a:avLst/>
              <a:gdLst/>
              <a:ahLst/>
              <a:cxnLst/>
              <a:rect l="l" t="t" r="r" b="b"/>
              <a:pathLst>
                <a:path w="88265" h="78739">
                  <a:moveTo>
                    <a:pt x="0" y="75031"/>
                  </a:moveTo>
                  <a:lnTo>
                    <a:pt x="88150" y="78384"/>
                  </a:lnTo>
                  <a:lnTo>
                    <a:pt x="47675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/>
          <p:nvPr/>
        </p:nvSpPr>
        <p:spPr>
          <a:xfrm>
            <a:off x="8001755" y="1616946"/>
            <a:ext cx="117221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Calibri"/>
                <a:cs typeface="Calibri"/>
              </a:rPr>
              <a:t>Sell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new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vehicle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2172840" y="1877961"/>
            <a:ext cx="3998595" cy="342265"/>
            <a:chOff x="2172840" y="1877961"/>
            <a:chExt cx="3998595" cy="342265"/>
          </a:xfrm>
        </p:grpSpPr>
        <p:sp>
          <p:nvSpPr>
            <p:cNvPr id="33" name="object 33"/>
            <p:cNvSpPr/>
            <p:nvPr/>
          </p:nvSpPr>
          <p:spPr>
            <a:xfrm>
              <a:off x="4883657" y="1887486"/>
              <a:ext cx="1278255" cy="323215"/>
            </a:xfrm>
            <a:custGeom>
              <a:avLst/>
              <a:gdLst/>
              <a:ahLst/>
              <a:cxnLst/>
              <a:rect l="l" t="t" r="r" b="b"/>
              <a:pathLst>
                <a:path w="1278254" h="323214">
                  <a:moveTo>
                    <a:pt x="0" y="323075"/>
                  </a:moveTo>
                  <a:lnTo>
                    <a:pt x="41083" y="288661"/>
                  </a:lnTo>
                  <a:lnTo>
                    <a:pt x="82219" y="254596"/>
                  </a:lnTo>
                  <a:lnTo>
                    <a:pt x="123460" y="221229"/>
                  </a:lnTo>
                  <a:lnTo>
                    <a:pt x="164859" y="188909"/>
                  </a:lnTo>
                  <a:lnTo>
                    <a:pt x="206468" y="157984"/>
                  </a:lnTo>
                  <a:lnTo>
                    <a:pt x="248338" y="128803"/>
                  </a:lnTo>
                  <a:lnTo>
                    <a:pt x="290523" y="101715"/>
                  </a:lnTo>
                  <a:lnTo>
                    <a:pt x="333075" y="77069"/>
                  </a:lnTo>
                  <a:lnTo>
                    <a:pt x="376046" y="55214"/>
                  </a:lnTo>
                  <a:lnTo>
                    <a:pt x="419488" y="36497"/>
                  </a:lnTo>
                  <a:lnTo>
                    <a:pt x="463455" y="21269"/>
                  </a:lnTo>
                  <a:lnTo>
                    <a:pt x="507997" y="9877"/>
                  </a:lnTo>
                  <a:lnTo>
                    <a:pt x="553168" y="2671"/>
                  </a:lnTo>
                  <a:lnTo>
                    <a:pt x="599020" y="0"/>
                  </a:lnTo>
                  <a:lnTo>
                    <a:pt x="641499" y="1725"/>
                  </a:lnTo>
                  <a:lnTo>
                    <a:pt x="684548" y="7255"/>
                  </a:lnTo>
                  <a:lnTo>
                    <a:pt x="728130" y="16323"/>
                  </a:lnTo>
                  <a:lnTo>
                    <a:pt x="772203" y="28663"/>
                  </a:lnTo>
                  <a:lnTo>
                    <a:pt x="816728" y="44012"/>
                  </a:lnTo>
                  <a:lnTo>
                    <a:pt x="861665" y="62102"/>
                  </a:lnTo>
                  <a:lnTo>
                    <a:pt x="906974" y="82670"/>
                  </a:lnTo>
                  <a:lnTo>
                    <a:pt x="952615" y="105450"/>
                  </a:lnTo>
                  <a:lnTo>
                    <a:pt x="998549" y="130176"/>
                  </a:lnTo>
                  <a:lnTo>
                    <a:pt x="1044736" y="156584"/>
                  </a:lnTo>
                  <a:lnTo>
                    <a:pt x="1091135" y="184408"/>
                  </a:lnTo>
                  <a:lnTo>
                    <a:pt x="1137708" y="213382"/>
                  </a:lnTo>
                  <a:lnTo>
                    <a:pt x="1184413" y="243242"/>
                  </a:lnTo>
                  <a:lnTo>
                    <a:pt x="1231212" y="273723"/>
                  </a:lnTo>
                  <a:lnTo>
                    <a:pt x="1278064" y="304558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6073711" y="2113028"/>
              <a:ext cx="88265" cy="79375"/>
            </a:xfrm>
            <a:custGeom>
              <a:avLst/>
              <a:gdLst/>
              <a:ahLst/>
              <a:cxnLst/>
              <a:rect l="l" t="t" r="r" b="b"/>
              <a:pathLst>
                <a:path w="88264" h="79375">
                  <a:moveTo>
                    <a:pt x="0" y="74193"/>
                  </a:moveTo>
                  <a:lnTo>
                    <a:pt x="88087" y="79070"/>
                  </a:lnTo>
                  <a:lnTo>
                    <a:pt x="48971" y="0"/>
                  </a:lnTo>
                </a:path>
              </a:pathLst>
            </a:custGeom>
            <a:ln w="190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2182533" y="1934730"/>
              <a:ext cx="1061720" cy="254635"/>
            </a:xfrm>
            <a:custGeom>
              <a:avLst/>
              <a:gdLst/>
              <a:ahLst/>
              <a:cxnLst/>
              <a:rect l="l" t="t" r="r" b="b"/>
              <a:pathLst>
                <a:path w="1061720" h="254635">
                  <a:moveTo>
                    <a:pt x="1061300" y="254495"/>
                  </a:moveTo>
                  <a:lnTo>
                    <a:pt x="1021382" y="222887"/>
                  </a:lnTo>
                  <a:lnTo>
                    <a:pt x="981395" y="191716"/>
                  </a:lnTo>
                  <a:lnTo>
                    <a:pt x="941269" y="161418"/>
                  </a:lnTo>
                  <a:lnTo>
                    <a:pt x="900935" y="132429"/>
                  </a:lnTo>
                  <a:lnTo>
                    <a:pt x="860324" y="105185"/>
                  </a:lnTo>
                  <a:lnTo>
                    <a:pt x="819367" y="80122"/>
                  </a:lnTo>
                  <a:lnTo>
                    <a:pt x="777994" y="57678"/>
                  </a:lnTo>
                  <a:lnTo>
                    <a:pt x="736136" y="38288"/>
                  </a:lnTo>
                  <a:lnTo>
                    <a:pt x="693724" y="22389"/>
                  </a:lnTo>
                  <a:lnTo>
                    <a:pt x="650689" y="10417"/>
                  </a:lnTo>
                  <a:lnTo>
                    <a:pt x="606960" y="2808"/>
                  </a:lnTo>
                  <a:lnTo>
                    <a:pt x="562470" y="0"/>
                  </a:lnTo>
                  <a:lnTo>
                    <a:pt x="518405" y="2151"/>
                  </a:lnTo>
                  <a:lnTo>
                    <a:pt x="473617" y="8857"/>
                  </a:lnTo>
                  <a:lnTo>
                    <a:pt x="428169" y="19717"/>
                  </a:lnTo>
                  <a:lnTo>
                    <a:pt x="382126" y="34329"/>
                  </a:lnTo>
                  <a:lnTo>
                    <a:pt x="335550" y="52290"/>
                  </a:lnTo>
                  <a:lnTo>
                    <a:pt x="288507" y="73199"/>
                  </a:lnTo>
                  <a:lnTo>
                    <a:pt x="241060" y="96654"/>
                  </a:lnTo>
                  <a:lnTo>
                    <a:pt x="193272" y="122253"/>
                  </a:lnTo>
                  <a:lnTo>
                    <a:pt x="145209" y="149593"/>
                  </a:lnTo>
                  <a:lnTo>
                    <a:pt x="96933" y="178274"/>
                  </a:lnTo>
                  <a:lnTo>
                    <a:pt x="48508" y="207893"/>
                  </a:lnTo>
                  <a:lnTo>
                    <a:pt x="0" y="238048"/>
                  </a:lnTo>
                </a:path>
              </a:pathLst>
            </a:custGeom>
            <a:ln w="190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2182365" y="2094818"/>
              <a:ext cx="88265" cy="78105"/>
            </a:xfrm>
            <a:custGeom>
              <a:avLst/>
              <a:gdLst/>
              <a:ahLst/>
              <a:cxnLst/>
              <a:rect l="l" t="t" r="r" b="b"/>
              <a:pathLst>
                <a:path w="88264" h="78105">
                  <a:moveTo>
                    <a:pt x="88176" y="75412"/>
                  </a:moveTo>
                  <a:lnTo>
                    <a:pt x="0" y="78054"/>
                  </a:lnTo>
                  <a:lnTo>
                    <a:pt x="41097" y="0"/>
                  </a:lnTo>
                </a:path>
              </a:pathLst>
            </a:custGeom>
            <a:ln w="190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3592830" y="1934730"/>
              <a:ext cx="1061720" cy="259079"/>
            </a:xfrm>
            <a:custGeom>
              <a:avLst/>
              <a:gdLst/>
              <a:ahLst/>
              <a:cxnLst/>
              <a:rect l="l" t="t" r="r" b="b"/>
              <a:pathLst>
                <a:path w="1061720" h="259080">
                  <a:moveTo>
                    <a:pt x="0" y="259067"/>
                  </a:moveTo>
                  <a:lnTo>
                    <a:pt x="39918" y="226892"/>
                  </a:lnTo>
                  <a:lnTo>
                    <a:pt x="79905" y="195161"/>
                  </a:lnTo>
                  <a:lnTo>
                    <a:pt x="120031" y="164318"/>
                  </a:lnTo>
                  <a:lnTo>
                    <a:pt x="160365" y="134808"/>
                  </a:lnTo>
                  <a:lnTo>
                    <a:pt x="200976" y="107074"/>
                  </a:lnTo>
                  <a:lnTo>
                    <a:pt x="241933" y="81560"/>
                  </a:lnTo>
                  <a:lnTo>
                    <a:pt x="283306" y="58712"/>
                  </a:lnTo>
                  <a:lnTo>
                    <a:pt x="325164" y="38974"/>
                  </a:lnTo>
                  <a:lnTo>
                    <a:pt x="367576" y="22789"/>
                  </a:lnTo>
                  <a:lnTo>
                    <a:pt x="410611" y="10602"/>
                  </a:lnTo>
                  <a:lnTo>
                    <a:pt x="454340" y="2858"/>
                  </a:lnTo>
                  <a:lnTo>
                    <a:pt x="498830" y="0"/>
                  </a:lnTo>
                  <a:lnTo>
                    <a:pt x="542895" y="2191"/>
                  </a:lnTo>
                  <a:lnTo>
                    <a:pt x="587683" y="9019"/>
                  </a:lnTo>
                  <a:lnTo>
                    <a:pt x="633131" y="20075"/>
                  </a:lnTo>
                  <a:lnTo>
                    <a:pt x="679174" y="34950"/>
                  </a:lnTo>
                  <a:lnTo>
                    <a:pt x="725750" y="53234"/>
                  </a:lnTo>
                  <a:lnTo>
                    <a:pt x="772793" y="74518"/>
                  </a:lnTo>
                  <a:lnTo>
                    <a:pt x="820240" y="98394"/>
                  </a:lnTo>
                  <a:lnTo>
                    <a:pt x="868028" y="124451"/>
                  </a:lnTo>
                  <a:lnTo>
                    <a:pt x="916091" y="152281"/>
                  </a:lnTo>
                  <a:lnTo>
                    <a:pt x="964367" y="181475"/>
                  </a:lnTo>
                  <a:lnTo>
                    <a:pt x="1012791" y="211622"/>
                  </a:lnTo>
                  <a:lnTo>
                    <a:pt x="1061300" y="242316"/>
                  </a:lnTo>
                </a:path>
              </a:pathLst>
            </a:custGeom>
            <a:ln w="190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4566227" y="2098821"/>
              <a:ext cx="88265" cy="78740"/>
            </a:xfrm>
            <a:custGeom>
              <a:avLst/>
              <a:gdLst/>
              <a:ahLst/>
              <a:cxnLst/>
              <a:rect l="l" t="t" r="r" b="b"/>
              <a:pathLst>
                <a:path w="88264" h="78739">
                  <a:moveTo>
                    <a:pt x="0" y="75031"/>
                  </a:moveTo>
                  <a:lnTo>
                    <a:pt x="88150" y="78384"/>
                  </a:lnTo>
                  <a:lnTo>
                    <a:pt x="47675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39"/>
          <p:cNvSpPr txBox="1"/>
          <p:nvPr/>
        </p:nvSpPr>
        <p:spPr>
          <a:xfrm>
            <a:off x="2209333" y="1666218"/>
            <a:ext cx="87249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10" dirty="0">
                <a:latin typeface="Calibri"/>
                <a:cs typeface="Calibri"/>
              </a:rPr>
              <a:t>Compliance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8088148" y="5507685"/>
            <a:ext cx="104648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libri"/>
                <a:cs typeface="Calibri"/>
              </a:rPr>
              <a:t>Ship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materials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3551301" y="2802635"/>
            <a:ext cx="7014845" cy="3065145"/>
            <a:chOff x="3551301" y="2802635"/>
            <a:chExt cx="7014845" cy="3065145"/>
          </a:xfrm>
        </p:grpSpPr>
        <p:pic>
          <p:nvPicPr>
            <p:cNvPr id="42" name="object 4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878823" y="2802635"/>
              <a:ext cx="481583" cy="409955"/>
            </a:xfrm>
            <a:prstGeom prst="rect">
              <a:avLst/>
            </a:prstGeom>
          </p:spPr>
        </p:pic>
        <p:sp>
          <p:nvSpPr>
            <p:cNvPr id="43" name="object 43"/>
            <p:cNvSpPr/>
            <p:nvPr/>
          </p:nvSpPr>
          <p:spPr>
            <a:xfrm>
              <a:off x="3577590" y="3131057"/>
              <a:ext cx="0" cy="1078230"/>
            </a:xfrm>
            <a:custGeom>
              <a:avLst/>
              <a:gdLst/>
              <a:ahLst/>
              <a:cxnLst/>
              <a:rect l="l" t="t" r="r" b="b"/>
              <a:pathLst>
                <a:path h="1078229">
                  <a:moveTo>
                    <a:pt x="0" y="0"/>
                  </a:moveTo>
                  <a:lnTo>
                    <a:pt x="0" y="1077861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5055870" y="3230117"/>
              <a:ext cx="0" cy="2167255"/>
            </a:xfrm>
            <a:custGeom>
              <a:avLst/>
              <a:gdLst/>
              <a:ahLst/>
              <a:cxnLst/>
              <a:rect l="l" t="t" r="r" b="b"/>
              <a:pathLst>
                <a:path h="2167254">
                  <a:moveTo>
                    <a:pt x="0" y="0"/>
                  </a:moveTo>
                  <a:lnTo>
                    <a:pt x="0" y="2167089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3560826" y="4958333"/>
              <a:ext cx="16510" cy="899794"/>
            </a:xfrm>
            <a:custGeom>
              <a:avLst/>
              <a:gdLst/>
              <a:ahLst/>
              <a:cxnLst/>
              <a:rect l="l" t="t" r="r" b="b"/>
              <a:pathLst>
                <a:path w="16510" h="899795">
                  <a:moveTo>
                    <a:pt x="0" y="0"/>
                  </a:moveTo>
                  <a:lnTo>
                    <a:pt x="16078" y="899782"/>
                  </a:lnTo>
                </a:path>
              </a:pathLst>
            </a:custGeom>
            <a:ln w="190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6422898" y="3329177"/>
              <a:ext cx="19685" cy="2020570"/>
            </a:xfrm>
            <a:custGeom>
              <a:avLst/>
              <a:gdLst/>
              <a:ahLst/>
              <a:cxnLst/>
              <a:rect l="l" t="t" r="r" b="b"/>
              <a:pathLst>
                <a:path w="19685" h="2020570">
                  <a:moveTo>
                    <a:pt x="19621" y="0"/>
                  </a:moveTo>
                  <a:lnTo>
                    <a:pt x="0" y="202029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7625334" y="3405377"/>
              <a:ext cx="0" cy="1865630"/>
            </a:xfrm>
            <a:custGeom>
              <a:avLst/>
              <a:gdLst/>
              <a:ahLst/>
              <a:cxnLst/>
              <a:rect l="l" t="t" r="r" b="b"/>
              <a:pathLst>
                <a:path h="1865629">
                  <a:moveTo>
                    <a:pt x="0" y="0"/>
                  </a:moveTo>
                  <a:lnTo>
                    <a:pt x="0" y="1865033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0429494" y="3458717"/>
              <a:ext cx="0" cy="1576070"/>
            </a:xfrm>
            <a:custGeom>
              <a:avLst/>
              <a:gdLst/>
              <a:ahLst/>
              <a:cxnLst/>
              <a:rect l="l" t="t" r="r" b="b"/>
              <a:pathLst>
                <a:path h="1576070">
                  <a:moveTo>
                    <a:pt x="0" y="0"/>
                  </a:moveTo>
                  <a:lnTo>
                    <a:pt x="0" y="1575587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9120378" y="3313937"/>
              <a:ext cx="0" cy="664845"/>
            </a:xfrm>
            <a:custGeom>
              <a:avLst/>
              <a:gdLst/>
              <a:ahLst/>
              <a:cxnLst/>
              <a:rect l="l" t="t" r="r" b="b"/>
              <a:pathLst>
                <a:path h="664845">
                  <a:moveTo>
                    <a:pt x="0" y="0"/>
                  </a:moveTo>
                  <a:lnTo>
                    <a:pt x="0" y="664324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0" name="object 5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539228" y="3944111"/>
              <a:ext cx="480059" cy="441947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120883" y="3575303"/>
              <a:ext cx="445007" cy="409955"/>
            </a:xfrm>
            <a:prstGeom prst="rect">
              <a:avLst/>
            </a:prstGeom>
          </p:spPr>
        </p:pic>
      </p:grpSp>
      <p:sp>
        <p:nvSpPr>
          <p:cNvPr id="52" name="object 52"/>
          <p:cNvSpPr txBox="1"/>
          <p:nvPr/>
        </p:nvSpPr>
        <p:spPr>
          <a:xfrm>
            <a:off x="10568245" y="3630282"/>
            <a:ext cx="25400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25" dirty="0">
                <a:latin typeface="Calibri"/>
                <a:cs typeface="Calibri"/>
              </a:rPr>
              <a:t>EPD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53" name="object 5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6109716" y="4360164"/>
            <a:ext cx="478535" cy="443483"/>
          </a:xfrm>
          <a:prstGeom prst="rect">
            <a:avLst/>
          </a:prstGeom>
        </p:spPr>
      </p:pic>
      <p:sp>
        <p:nvSpPr>
          <p:cNvPr id="54" name="object 54"/>
          <p:cNvSpPr txBox="1"/>
          <p:nvPr/>
        </p:nvSpPr>
        <p:spPr>
          <a:xfrm>
            <a:off x="6513606" y="4418295"/>
            <a:ext cx="517525" cy="361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spc="-10" dirty="0">
                <a:latin typeface="Calibri"/>
                <a:cs typeface="Calibri"/>
              </a:rPr>
              <a:t>Product Passport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55" name="object 5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6100571" y="3814571"/>
            <a:ext cx="478535" cy="441959"/>
          </a:xfrm>
          <a:prstGeom prst="rect">
            <a:avLst/>
          </a:prstGeom>
        </p:spPr>
      </p:pic>
      <p:sp>
        <p:nvSpPr>
          <p:cNvPr id="56" name="object 56"/>
          <p:cNvSpPr txBox="1"/>
          <p:nvPr/>
        </p:nvSpPr>
        <p:spPr>
          <a:xfrm>
            <a:off x="6559137" y="3917917"/>
            <a:ext cx="348615" cy="361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spc="-20" dirty="0">
                <a:latin typeface="Calibri"/>
                <a:cs typeface="Calibri"/>
              </a:rPr>
              <a:t>Sale </a:t>
            </a:r>
            <a:r>
              <a:rPr sz="1100" spc="-10" dirty="0">
                <a:latin typeface="Calibri"/>
                <a:cs typeface="Calibri"/>
              </a:rPr>
              <a:t>Event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57" name="object 57"/>
          <p:cNvGrpSpPr/>
          <p:nvPr/>
        </p:nvGrpSpPr>
        <p:grpSpPr>
          <a:xfrm>
            <a:off x="7540752" y="3436620"/>
            <a:ext cx="502920" cy="1402080"/>
            <a:chOff x="7540752" y="3436620"/>
            <a:chExt cx="502920" cy="1402080"/>
          </a:xfrm>
        </p:grpSpPr>
        <p:pic>
          <p:nvPicPr>
            <p:cNvPr id="58" name="object 5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540752" y="3436620"/>
              <a:ext cx="478535" cy="443483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565135" y="4396739"/>
              <a:ext cx="478535" cy="441947"/>
            </a:xfrm>
            <a:prstGeom prst="rect">
              <a:avLst/>
            </a:prstGeom>
          </p:spPr>
        </p:pic>
      </p:grpSp>
      <p:sp>
        <p:nvSpPr>
          <p:cNvPr id="60" name="object 60"/>
          <p:cNvSpPr txBox="1"/>
          <p:nvPr/>
        </p:nvSpPr>
        <p:spPr>
          <a:xfrm>
            <a:off x="8178119" y="4448817"/>
            <a:ext cx="258445" cy="361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spc="-25" dirty="0">
                <a:latin typeface="Calibri"/>
                <a:cs typeface="Calibri"/>
              </a:rPr>
              <a:t>EU DPP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61" name="object 6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6109716" y="3322320"/>
            <a:ext cx="478535" cy="441947"/>
          </a:xfrm>
          <a:prstGeom prst="rect">
            <a:avLst/>
          </a:prstGeom>
        </p:spPr>
      </p:pic>
      <p:sp>
        <p:nvSpPr>
          <p:cNvPr id="62" name="object 62"/>
          <p:cNvSpPr txBox="1"/>
          <p:nvPr/>
        </p:nvSpPr>
        <p:spPr>
          <a:xfrm>
            <a:off x="6553258" y="3314758"/>
            <a:ext cx="492125" cy="5295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Calibri"/>
                <a:cs typeface="Calibri"/>
              </a:rPr>
              <a:t>Manuf- acturing Event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63" name="object 6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808220" y="3268979"/>
            <a:ext cx="480059" cy="441959"/>
          </a:xfrm>
          <a:prstGeom prst="rect">
            <a:avLst/>
          </a:prstGeom>
        </p:spPr>
      </p:pic>
      <p:sp>
        <p:nvSpPr>
          <p:cNvPr id="64" name="object 64"/>
          <p:cNvSpPr txBox="1"/>
          <p:nvPr/>
        </p:nvSpPr>
        <p:spPr>
          <a:xfrm>
            <a:off x="5283940" y="3331605"/>
            <a:ext cx="631190" cy="3619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Calibri"/>
                <a:cs typeface="Calibri"/>
              </a:rPr>
              <a:t>Processing event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65" name="object 65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786884" y="4297679"/>
            <a:ext cx="478535" cy="441959"/>
          </a:xfrm>
          <a:prstGeom prst="rect">
            <a:avLst/>
          </a:prstGeom>
        </p:spPr>
      </p:pic>
      <p:sp>
        <p:nvSpPr>
          <p:cNvPr id="66" name="object 66"/>
          <p:cNvSpPr txBox="1"/>
          <p:nvPr/>
        </p:nvSpPr>
        <p:spPr>
          <a:xfrm>
            <a:off x="5246092" y="4384905"/>
            <a:ext cx="517525" cy="361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spc="-10" dirty="0">
                <a:latin typeface="Calibri"/>
                <a:cs typeface="Calibri"/>
              </a:rPr>
              <a:t>Product Passport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67" name="object 6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261359" y="3214116"/>
            <a:ext cx="478535" cy="441959"/>
          </a:xfrm>
          <a:prstGeom prst="rect">
            <a:avLst/>
          </a:prstGeom>
        </p:spPr>
      </p:pic>
      <p:sp>
        <p:nvSpPr>
          <p:cNvPr id="68" name="object 68"/>
          <p:cNvSpPr txBox="1"/>
          <p:nvPr/>
        </p:nvSpPr>
        <p:spPr>
          <a:xfrm>
            <a:off x="3736334" y="3338527"/>
            <a:ext cx="61214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Calibri"/>
                <a:cs typeface="Calibri"/>
              </a:rPr>
              <a:t>Sale</a:t>
            </a:r>
            <a:r>
              <a:rPr sz="1100" spc="-3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Event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69" name="object 6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249167" y="3692652"/>
            <a:ext cx="480059" cy="443483"/>
          </a:xfrm>
          <a:prstGeom prst="rect">
            <a:avLst/>
          </a:prstGeom>
        </p:spPr>
      </p:pic>
      <p:sp>
        <p:nvSpPr>
          <p:cNvPr id="70" name="object 70"/>
          <p:cNvSpPr txBox="1"/>
          <p:nvPr/>
        </p:nvSpPr>
        <p:spPr>
          <a:xfrm>
            <a:off x="3734169" y="3763079"/>
            <a:ext cx="517525" cy="361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spc="-10" dirty="0">
                <a:latin typeface="Calibri"/>
                <a:cs typeface="Calibri"/>
              </a:rPr>
              <a:t>Mineral Passport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71" name="object 71"/>
          <p:cNvGrpSpPr/>
          <p:nvPr/>
        </p:nvGrpSpPr>
        <p:grpSpPr>
          <a:xfrm>
            <a:off x="3217164" y="2715767"/>
            <a:ext cx="4828540" cy="3220720"/>
            <a:chOff x="3217164" y="2715767"/>
            <a:chExt cx="4828540" cy="3220720"/>
          </a:xfrm>
        </p:grpSpPr>
        <p:pic>
          <p:nvPicPr>
            <p:cNvPr id="72" name="object 7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105144" y="2715767"/>
              <a:ext cx="672083" cy="521207"/>
            </a:xfrm>
            <a:prstGeom prst="rect">
              <a:avLst/>
            </a:prstGeom>
          </p:spPr>
        </p:pic>
        <p:pic>
          <p:nvPicPr>
            <p:cNvPr id="73" name="object 73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475220" y="2845307"/>
              <a:ext cx="569975" cy="440435"/>
            </a:xfrm>
            <a:prstGeom prst="rect">
              <a:avLst/>
            </a:prstGeom>
          </p:spPr>
        </p:pic>
        <p:pic>
          <p:nvPicPr>
            <p:cNvPr id="74" name="object 7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217164" y="5492495"/>
              <a:ext cx="480059" cy="443483"/>
            </a:xfrm>
            <a:prstGeom prst="rect">
              <a:avLst/>
            </a:prstGeom>
          </p:spPr>
        </p:pic>
      </p:grpSp>
      <p:sp>
        <p:nvSpPr>
          <p:cNvPr id="75" name="object 75"/>
          <p:cNvSpPr txBox="1"/>
          <p:nvPr/>
        </p:nvSpPr>
        <p:spPr>
          <a:xfrm>
            <a:off x="3692369" y="5517003"/>
            <a:ext cx="517525" cy="361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spc="-10" dirty="0">
                <a:latin typeface="Calibri"/>
                <a:cs typeface="Calibri"/>
              </a:rPr>
              <a:t>Mineral Passport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76" name="object 7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191255" y="4986528"/>
            <a:ext cx="480059" cy="441947"/>
          </a:xfrm>
          <a:prstGeom prst="rect">
            <a:avLst/>
          </a:prstGeom>
        </p:spPr>
      </p:pic>
      <p:sp>
        <p:nvSpPr>
          <p:cNvPr id="77" name="object 77"/>
          <p:cNvSpPr txBox="1"/>
          <p:nvPr/>
        </p:nvSpPr>
        <p:spPr>
          <a:xfrm>
            <a:off x="3681824" y="5058811"/>
            <a:ext cx="348615" cy="361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spc="-20" dirty="0">
                <a:latin typeface="Calibri"/>
                <a:cs typeface="Calibri"/>
              </a:rPr>
              <a:t>Sale </a:t>
            </a:r>
            <a:r>
              <a:rPr sz="1100" spc="-10" dirty="0">
                <a:latin typeface="Calibri"/>
                <a:cs typeface="Calibri"/>
              </a:rPr>
              <a:t>Event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78" name="object 78"/>
          <p:cNvGrpSpPr/>
          <p:nvPr/>
        </p:nvGrpSpPr>
        <p:grpSpPr>
          <a:xfrm>
            <a:off x="6436233" y="1849005"/>
            <a:ext cx="2355850" cy="434340"/>
            <a:chOff x="6436233" y="1849005"/>
            <a:chExt cx="2355850" cy="434340"/>
          </a:xfrm>
        </p:grpSpPr>
        <p:sp>
          <p:nvSpPr>
            <p:cNvPr id="79" name="object 79"/>
            <p:cNvSpPr/>
            <p:nvPr/>
          </p:nvSpPr>
          <p:spPr>
            <a:xfrm>
              <a:off x="6445758" y="1858530"/>
              <a:ext cx="1278255" cy="353695"/>
            </a:xfrm>
            <a:custGeom>
              <a:avLst/>
              <a:gdLst/>
              <a:ahLst/>
              <a:cxnLst/>
              <a:rect l="l" t="t" r="r" b="b"/>
              <a:pathLst>
                <a:path w="1278254" h="353694">
                  <a:moveTo>
                    <a:pt x="0" y="353555"/>
                  </a:moveTo>
                  <a:lnTo>
                    <a:pt x="41083" y="315894"/>
                  </a:lnTo>
                  <a:lnTo>
                    <a:pt x="82219" y="278616"/>
                  </a:lnTo>
                  <a:lnTo>
                    <a:pt x="123460" y="242101"/>
                  </a:lnTo>
                  <a:lnTo>
                    <a:pt x="164859" y="206731"/>
                  </a:lnTo>
                  <a:lnTo>
                    <a:pt x="206468" y="172889"/>
                  </a:lnTo>
                  <a:lnTo>
                    <a:pt x="248338" y="140955"/>
                  </a:lnTo>
                  <a:lnTo>
                    <a:pt x="290523" y="111312"/>
                  </a:lnTo>
                  <a:lnTo>
                    <a:pt x="333075" y="84341"/>
                  </a:lnTo>
                  <a:lnTo>
                    <a:pt x="376046" y="60423"/>
                  </a:lnTo>
                  <a:lnTo>
                    <a:pt x="419488" y="39941"/>
                  </a:lnTo>
                  <a:lnTo>
                    <a:pt x="463455" y="23276"/>
                  </a:lnTo>
                  <a:lnTo>
                    <a:pt x="507997" y="10809"/>
                  </a:lnTo>
                  <a:lnTo>
                    <a:pt x="553168" y="2923"/>
                  </a:lnTo>
                  <a:lnTo>
                    <a:pt x="599020" y="0"/>
                  </a:lnTo>
                  <a:lnTo>
                    <a:pt x="641499" y="1888"/>
                  </a:lnTo>
                  <a:lnTo>
                    <a:pt x="684548" y="7939"/>
                  </a:lnTo>
                  <a:lnTo>
                    <a:pt x="728130" y="17862"/>
                  </a:lnTo>
                  <a:lnTo>
                    <a:pt x="772203" y="31367"/>
                  </a:lnTo>
                  <a:lnTo>
                    <a:pt x="816728" y="48164"/>
                  </a:lnTo>
                  <a:lnTo>
                    <a:pt x="861665" y="67961"/>
                  </a:lnTo>
                  <a:lnTo>
                    <a:pt x="906974" y="90470"/>
                  </a:lnTo>
                  <a:lnTo>
                    <a:pt x="952615" y="115400"/>
                  </a:lnTo>
                  <a:lnTo>
                    <a:pt x="998549" y="142459"/>
                  </a:lnTo>
                  <a:lnTo>
                    <a:pt x="1044736" y="171359"/>
                  </a:lnTo>
                  <a:lnTo>
                    <a:pt x="1091135" y="201809"/>
                  </a:lnTo>
                  <a:lnTo>
                    <a:pt x="1137708" y="233518"/>
                  </a:lnTo>
                  <a:lnTo>
                    <a:pt x="1184413" y="266196"/>
                  </a:lnTo>
                  <a:lnTo>
                    <a:pt x="1231212" y="299553"/>
                  </a:lnTo>
                  <a:lnTo>
                    <a:pt x="1278064" y="333298"/>
                  </a:lnTo>
                </a:path>
              </a:pathLst>
            </a:custGeom>
            <a:ln w="190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7636546" y="2111551"/>
              <a:ext cx="88265" cy="81280"/>
            </a:xfrm>
            <a:custGeom>
              <a:avLst/>
              <a:gdLst/>
              <a:ahLst/>
              <a:cxnLst/>
              <a:rect l="l" t="t" r="r" b="b"/>
              <a:pathLst>
                <a:path w="88265" h="81280">
                  <a:moveTo>
                    <a:pt x="0" y="72072"/>
                  </a:moveTo>
                  <a:lnTo>
                    <a:pt x="87795" y="80657"/>
                  </a:lnTo>
                  <a:lnTo>
                    <a:pt x="52057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1" name="object 8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8430768" y="1920240"/>
              <a:ext cx="361187" cy="362711"/>
            </a:xfrm>
            <a:prstGeom prst="rect">
              <a:avLst/>
            </a:prstGeom>
          </p:spPr>
        </p:pic>
      </p:grpSp>
      <p:sp>
        <p:nvSpPr>
          <p:cNvPr id="82" name="object 82"/>
          <p:cNvSpPr txBox="1"/>
          <p:nvPr/>
        </p:nvSpPr>
        <p:spPr>
          <a:xfrm>
            <a:off x="2385148" y="3295069"/>
            <a:ext cx="560070" cy="8140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Calibri"/>
                <a:cs typeface="Calibri"/>
              </a:rPr>
              <a:t>Guarante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25" dirty="0">
                <a:latin typeface="Calibri"/>
                <a:cs typeface="Calibri"/>
              </a:rPr>
              <a:t>of</a:t>
            </a:r>
            <a:endParaRPr sz="1100">
              <a:latin typeface="Calibri"/>
              <a:cs typeface="Calibri"/>
            </a:endParaRPr>
          </a:p>
          <a:p>
            <a:pPr marL="62230" marR="92075" indent="-50165">
              <a:lnSpc>
                <a:spcPct val="69700"/>
              </a:lnSpc>
              <a:spcBef>
                <a:spcPts val="400"/>
              </a:spcBef>
            </a:pPr>
            <a:r>
              <a:rPr sz="1100" spc="-10" dirty="0">
                <a:latin typeface="Calibri"/>
                <a:cs typeface="Calibri"/>
              </a:rPr>
              <a:t>origin Mining</a:t>
            </a:r>
            <a:endParaRPr sz="1100">
              <a:latin typeface="Calibri"/>
              <a:cs typeface="Calibri"/>
            </a:endParaRPr>
          </a:p>
          <a:p>
            <a:pPr marL="62230">
              <a:lnSpc>
                <a:spcPct val="100000"/>
              </a:lnSpc>
            </a:pPr>
            <a:r>
              <a:rPr sz="1100" spc="-10" dirty="0">
                <a:latin typeface="Calibri"/>
                <a:cs typeface="Calibri"/>
              </a:rPr>
              <a:t>permit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2379114" y="5018718"/>
            <a:ext cx="560070" cy="87121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1000"/>
              </a:lnSpc>
              <a:spcBef>
                <a:spcPts val="90"/>
              </a:spcBef>
            </a:pPr>
            <a:r>
              <a:rPr sz="1100" spc="-10" dirty="0">
                <a:latin typeface="Calibri"/>
                <a:cs typeface="Calibri"/>
              </a:rPr>
              <a:t>Guarante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25" dirty="0">
                <a:latin typeface="Calibri"/>
                <a:cs typeface="Calibri"/>
              </a:rPr>
              <a:t>of</a:t>
            </a:r>
            <a:r>
              <a:rPr sz="1100" spc="50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origin Mining permit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84" name="object 84"/>
          <p:cNvGrpSpPr/>
          <p:nvPr/>
        </p:nvGrpSpPr>
        <p:grpSpPr>
          <a:xfrm>
            <a:off x="1911095" y="1959864"/>
            <a:ext cx="3816350" cy="3008630"/>
            <a:chOff x="1911095" y="1959864"/>
            <a:chExt cx="3816350" cy="3008630"/>
          </a:xfrm>
        </p:grpSpPr>
        <p:pic>
          <p:nvPicPr>
            <p:cNvPr id="85" name="object 8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11095" y="4524756"/>
              <a:ext cx="534923" cy="443483"/>
            </a:xfrm>
            <a:prstGeom prst="rect">
              <a:avLst/>
            </a:prstGeom>
          </p:spPr>
        </p:pic>
        <p:pic>
          <p:nvPicPr>
            <p:cNvPr id="86" name="object 86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256275" y="1959864"/>
              <a:ext cx="470915" cy="391654"/>
            </a:xfrm>
            <a:prstGeom prst="rect">
              <a:avLst/>
            </a:prstGeom>
          </p:spPr>
        </p:pic>
        <p:pic>
          <p:nvPicPr>
            <p:cNvPr id="87" name="object 8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802124" y="3765804"/>
              <a:ext cx="480046" cy="441959"/>
            </a:xfrm>
            <a:prstGeom prst="rect">
              <a:avLst/>
            </a:prstGeom>
          </p:spPr>
        </p:pic>
      </p:grpSp>
      <p:sp>
        <p:nvSpPr>
          <p:cNvPr id="88" name="object 88"/>
          <p:cNvSpPr txBox="1"/>
          <p:nvPr/>
        </p:nvSpPr>
        <p:spPr>
          <a:xfrm>
            <a:off x="5277647" y="3862716"/>
            <a:ext cx="61214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Sale</a:t>
            </a:r>
            <a:r>
              <a:rPr sz="1100" spc="-3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Event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89" name="object 8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797552" y="4872228"/>
            <a:ext cx="431291" cy="397763"/>
          </a:xfrm>
          <a:prstGeom prst="rect">
            <a:avLst/>
          </a:prstGeom>
        </p:spPr>
      </p:pic>
      <p:sp>
        <p:nvSpPr>
          <p:cNvPr id="90" name="object 90"/>
          <p:cNvSpPr txBox="1"/>
          <p:nvPr/>
        </p:nvSpPr>
        <p:spPr>
          <a:xfrm>
            <a:off x="5261387" y="4982399"/>
            <a:ext cx="25400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25" dirty="0">
                <a:latin typeface="Calibri"/>
                <a:cs typeface="Calibri"/>
              </a:rPr>
              <a:t>EPD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91" name="object 9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140196" y="4875276"/>
            <a:ext cx="431291" cy="397763"/>
          </a:xfrm>
          <a:prstGeom prst="rect">
            <a:avLst/>
          </a:prstGeom>
        </p:spPr>
      </p:pic>
      <p:sp>
        <p:nvSpPr>
          <p:cNvPr id="92" name="object 92"/>
          <p:cNvSpPr txBox="1"/>
          <p:nvPr/>
        </p:nvSpPr>
        <p:spPr>
          <a:xfrm>
            <a:off x="6604002" y="4984741"/>
            <a:ext cx="25400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25" dirty="0">
                <a:latin typeface="Calibri"/>
                <a:cs typeface="Calibri"/>
              </a:rPr>
              <a:t>EPD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3786165" y="1652695"/>
            <a:ext cx="375094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296035" algn="l"/>
                <a:tab pos="2747645" algn="l"/>
              </a:tabLst>
            </a:pPr>
            <a:r>
              <a:rPr sz="1400" dirty="0">
                <a:latin typeface="Calibri"/>
                <a:cs typeface="Calibri"/>
              </a:rPr>
              <a:t>Ship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ore</a:t>
            </a:r>
            <a:r>
              <a:rPr sz="1400" dirty="0">
                <a:latin typeface="Calibri"/>
                <a:cs typeface="Calibri"/>
              </a:rPr>
              <a:t>	</a:t>
            </a:r>
            <a:r>
              <a:rPr sz="2100" baseline="5952" dirty="0">
                <a:latin typeface="Calibri"/>
                <a:cs typeface="Calibri"/>
              </a:rPr>
              <a:t>Ship</a:t>
            </a:r>
            <a:r>
              <a:rPr sz="2100" spc="-44" baseline="5952" dirty="0">
                <a:latin typeface="Calibri"/>
                <a:cs typeface="Calibri"/>
              </a:rPr>
              <a:t> </a:t>
            </a:r>
            <a:r>
              <a:rPr sz="2100" spc="-15" baseline="5952" dirty="0">
                <a:latin typeface="Calibri"/>
                <a:cs typeface="Calibri"/>
              </a:rPr>
              <a:t>metals</a:t>
            </a:r>
            <a:r>
              <a:rPr sz="2100" baseline="5952" dirty="0">
                <a:latin typeface="Calibri"/>
                <a:cs typeface="Calibri"/>
              </a:rPr>
              <a:t>	</a:t>
            </a:r>
            <a:r>
              <a:rPr sz="2100" baseline="3968" dirty="0">
                <a:latin typeface="Calibri"/>
                <a:cs typeface="Calibri"/>
              </a:rPr>
              <a:t>Ship</a:t>
            </a:r>
            <a:r>
              <a:rPr sz="2100" spc="-44" baseline="3968" dirty="0">
                <a:latin typeface="Calibri"/>
                <a:cs typeface="Calibri"/>
              </a:rPr>
              <a:t> </a:t>
            </a:r>
            <a:r>
              <a:rPr sz="2100" spc="-15" baseline="3968" dirty="0">
                <a:latin typeface="Calibri"/>
                <a:cs typeface="Calibri"/>
              </a:rPr>
              <a:t>batteries</a:t>
            </a:r>
            <a:endParaRPr sz="2100" baseline="3968">
              <a:latin typeface="Calibri"/>
              <a:cs typeface="Calibri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1908287" y="4342608"/>
            <a:ext cx="71310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Calibri"/>
                <a:cs typeface="Calibri"/>
              </a:rPr>
              <a:t>Authority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95" name="object 95"/>
          <p:cNvGrpSpPr/>
          <p:nvPr/>
        </p:nvGrpSpPr>
        <p:grpSpPr>
          <a:xfrm>
            <a:off x="1679448" y="2317997"/>
            <a:ext cx="2726690" cy="3740150"/>
            <a:chOff x="1679448" y="2317997"/>
            <a:chExt cx="2726690" cy="3740150"/>
          </a:xfrm>
        </p:grpSpPr>
        <p:sp>
          <p:nvSpPr>
            <p:cNvPr id="96" name="object 96"/>
            <p:cNvSpPr/>
            <p:nvPr/>
          </p:nvSpPr>
          <p:spPr>
            <a:xfrm>
              <a:off x="1720596" y="2356097"/>
              <a:ext cx="2647315" cy="1838325"/>
            </a:xfrm>
            <a:custGeom>
              <a:avLst/>
              <a:gdLst/>
              <a:ahLst/>
              <a:cxnLst/>
              <a:rect l="l" t="t" r="r" b="b"/>
              <a:pathLst>
                <a:path w="2647315" h="1838325">
                  <a:moveTo>
                    <a:pt x="0" y="172643"/>
                  </a:moveTo>
                  <a:lnTo>
                    <a:pt x="6166" y="126751"/>
                  </a:lnTo>
                  <a:lnTo>
                    <a:pt x="23570" y="85511"/>
                  </a:lnTo>
                  <a:lnTo>
                    <a:pt x="50565" y="50569"/>
                  </a:lnTo>
                  <a:lnTo>
                    <a:pt x="85505" y="23573"/>
                  </a:lnTo>
                  <a:lnTo>
                    <a:pt x="126747" y="6167"/>
                  </a:lnTo>
                  <a:lnTo>
                    <a:pt x="172643" y="0"/>
                  </a:lnTo>
                  <a:lnTo>
                    <a:pt x="2474544" y="0"/>
                  </a:lnTo>
                  <a:lnTo>
                    <a:pt x="2520440" y="6167"/>
                  </a:lnTo>
                  <a:lnTo>
                    <a:pt x="2561682" y="23573"/>
                  </a:lnTo>
                  <a:lnTo>
                    <a:pt x="2596622" y="50569"/>
                  </a:lnTo>
                  <a:lnTo>
                    <a:pt x="2623617" y="85511"/>
                  </a:lnTo>
                  <a:lnTo>
                    <a:pt x="2641021" y="126751"/>
                  </a:lnTo>
                  <a:lnTo>
                    <a:pt x="2647188" y="172643"/>
                  </a:lnTo>
                  <a:lnTo>
                    <a:pt x="2647188" y="1665312"/>
                  </a:lnTo>
                  <a:lnTo>
                    <a:pt x="2641021" y="1711204"/>
                  </a:lnTo>
                  <a:lnTo>
                    <a:pt x="2623617" y="1752441"/>
                  </a:lnTo>
                  <a:lnTo>
                    <a:pt x="2596622" y="1787380"/>
                  </a:lnTo>
                  <a:lnTo>
                    <a:pt x="2561682" y="1814374"/>
                  </a:lnTo>
                  <a:lnTo>
                    <a:pt x="2520440" y="1831777"/>
                  </a:lnTo>
                  <a:lnTo>
                    <a:pt x="2474544" y="1837944"/>
                  </a:lnTo>
                  <a:lnTo>
                    <a:pt x="172643" y="1837944"/>
                  </a:lnTo>
                  <a:lnTo>
                    <a:pt x="126747" y="1831777"/>
                  </a:lnTo>
                  <a:lnTo>
                    <a:pt x="85505" y="1814374"/>
                  </a:lnTo>
                  <a:lnTo>
                    <a:pt x="50565" y="1787380"/>
                  </a:lnTo>
                  <a:lnTo>
                    <a:pt x="23570" y="1752441"/>
                  </a:lnTo>
                  <a:lnTo>
                    <a:pt x="6166" y="1711204"/>
                  </a:lnTo>
                  <a:lnTo>
                    <a:pt x="0" y="1665312"/>
                  </a:lnTo>
                  <a:lnTo>
                    <a:pt x="0" y="172643"/>
                  </a:lnTo>
                  <a:close/>
                </a:path>
              </a:pathLst>
            </a:custGeom>
            <a:ln w="76200">
              <a:solidFill>
                <a:srgbClr val="AEAB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1717548" y="4303781"/>
              <a:ext cx="2647315" cy="1716405"/>
            </a:xfrm>
            <a:custGeom>
              <a:avLst/>
              <a:gdLst/>
              <a:ahLst/>
              <a:cxnLst/>
              <a:rect l="l" t="t" r="r" b="b"/>
              <a:pathLst>
                <a:path w="2647315" h="1716404">
                  <a:moveTo>
                    <a:pt x="0" y="186664"/>
                  </a:moveTo>
                  <a:lnTo>
                    <a:pt x="6668" y="137039"/>
                  </a:lnTo>
                  <a:lnTo>
                    <a:pt x="25486" y="92448"/>
                  </a:lnTo>
                  <a:lnTo>
                    <a:pt x="54675" y="54670"/>
                  </a:lnTo>
                  <a:lnTo>
                    <a:pt x="92454" y="25483"/>
                  </a:lnTo>
                  <a:lnTo>
                    <a:pt x="137043" y="6667"/>
                  </a:lnTo>
                  <a:lnTo>
                    <a:pt x="186664" y="0"/>
                  </a:lnTo>
                  <a:lnTo>
                    <a:pt x="2460523" y="0"/>
                  </a:lnTo>
                  <a:lnTo>
                    <a:pt x="2510144" y="6667"/>
                  </a:lnTo>
                  <a:lnTo>
                    <a:pt x="2554733" y="25483"/>
                  </a:lnTo>
                  <a:lnTo>
                    <a:pt x="2592512" y="54670"/>
                  </a:lnTo>
                  <a:lnTo>
                    <a:pt x="2621701" y="92448"/>
                  </a:lnTo>
                  <a:lnTo>
                    <a:pt x="2640519" y="137039"/>
                  </a:lnTo>
                  <a:lnTo>
                    <a:pt x="2647188" y="186664"/>
                  </a:lnTo>
                  <a:lnTo>
                    <a:pt x="2647188" y="1529346"/>
                  </a:lnTo>
                  <a:lnTo>
                    <a:pt x="2640519" y="1578972"/>
                  </a:lnTo>
                  <a:lnTo>
                    <a:pt x="2621701" y="1623566"/>
                  </a:lnTo>
                  <a:lnTo>
                    <a:pt x="2592512" y="1661347"/>
                  </a:lnTo>
                  <a:lnTo>
                    <a:pt x="2554733" y="1690536"/>
                  </a:lnTo>
                  <a:lnTo>
                    <a:pt x="2510144" y="1709355"/>
                  </a:lnTo>
                  <a:lnTo>
                    <a:pt x="2460523" y="1716023"/>
                  </a:lnTo>
                  <a:lnTo>
                    <a:pt x="186664" y="1716023"/>
                  </a:lnTo>
                  <a:lnTo>
                    <a:pt x="137043" y="1709355"/>
                  </a:lnTo>
                  <a:lnTo>
                    <a:pt x="92454" y="1690536"/>
                  </a:lnTo>
                  <a:lnTo>
                    <a:pt x="54675" y="1661347"/>
                  </a:lnTo>
                  <a:lnTo>
                    <a:pt x="25486" y="1623566"/>
                  </a:lnTo>
                  <a:lnTo>
                    <a:pt x="6668" y="1578972"/>
                  </a:lnTo>
                  <a:lnTo>
                    <a:pt x="0" y="1529346"/>
                  </a:lnTo>
                  <a:lnTo>
                    <a:pt x="0" y="186664"/>
                  </a:lnTo>
                  <a:close/>
                </a:path>
              </a:pathLst>
            </a:custGeom>
            <a:ln w="76200">
              <a:solidFill>
                <a:srgbClr val="AEAB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8" name="object 98"/>
          <p:cNvSpPr txBox="1"/>
          <p:nvPr/>
        </p:nvSpPr>
        <p:spPr>
          <a:xfrm>
            <a:off x="1466080" y="4540415"/>
            <a:ext cx="4521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cap="small" spc="-855" dirty="0">
                <a:latin typeface="Segoe UI Emoji"/>
                <a:cs typeface="Segoe UI Emoji"/>
              </a:rPr>
              <a:t>🇨🇨🇨🇨</a:t>
            </a:r>
            <a:endParaRPr sz="3600">
              <a:latin typeface="Segoe UI Emoji"/>
              <a:cs typeface="Segoe UI Emoji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1446420" y="2638920"/>
            <a:ext cx="4845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cap="small" spc="-810" dirty="0">
                <a:latin typeface="Segoe UI Emoji"/>
                <a:cs typeface="Segoe UI Emoji"/>
              </a:rPr>
              <a:t>🇨🇨🇦🇦</a:t>
            </a:r>
            <a:endParaRPr sz="3600">
              <a:latin typeface="Segoe UI Emoji"/>
              <a:cs typeface="Segoe UI Emoji"/>
            </a:endParaRPr>
          </a:p>
        </p:txBody>
      </p:sp>
      <p:grpSp>
        <p:nvGrpSpPr>
          <p:cNvPr id="100" name="object 100"/>
          <p:cNvGrpSpPr/>
          <p:nvPr/>
        </p:nvGrpSpPr>
        <p:grpSpPr>
          <a:xfrm>
            <a:off x="4479035" y="2321048"/>
            <a:ext cx="5285740" cy="3260090"/>
            <a:chOff x="4479035" y="2321048"/>
            <a:chExt cx="5285740" cy="3260090"/>
          </a:xfrm>
        </p:grpSpPr>
        <p:sp>
          <p:nvSpPr>
            <p:cNvPr id="101" name="object 101"/>
            <p:cNvSpPr/>
            <p:nvPr/>
          </p:nvSpPr>
          <p:spPr>
            <a:xfrm>
              <a:off x="4517135" y="2363722"/>
              <a:ext cx="2550160" cy="3009900"/>
            </a:xfrm>
            <a:custGeom>
              <a:avLst/>
              <a:gdLst/>
              <a:ahLst/>
              <a:cxnLst/>
              <a:rect l="l" t="t" r="r" b="b"/>
              <a:pathLst>
                <a:path w="2550159" h="3009900">
                  <a:moveTo>
                    <a:pt x="0" y="254914"/>
                  </a:moveTo>
                  <a:lnTo>
                    <a:pt x="4107" y="209094"/>
                  </a:lnTo>
                  <a:lnTo>
                    <a:pt x="15948" y="165968"/>
                  </a:lnTo>
                  <a:lnTo>
                    <a:pt x="34804" y="126256"/>
                  </a:lnTo>
                  <a:lnTo>
                    <a:pt x="59954" y="90678"/>
                  </a:lnTo>
                  <a:lnTo>
                    <a:pt x="90678" y="59954"/>
                  </a:lnTo>
                  <a:lnTo>
                    <a:pt x="126256" y="34804"/>
                  </a:lnTo>
                  <a:lnTo>
                    <a:pt x="165968" y="15948"/>
                  </a:lnTo>
                  <a:lnTo>
                    <a:pt x="209094" y="4107"/>
                  </a:lnTo>
                  <a:lnTo>
                    <a:pt x="254914" y="0"/>
                  </a:lnTo>
                  <a:lnTo>
                    <a:pt x="2294737" y="0"/>
                  </a:lnTo>
                  <a:lnTo>
                    <a:pt x="2340557" y="4107"/>
                  </a:lnTo>
                  <a:lnTo>
                    <a:pt x="2383683" y="15948"/>
                  </a:lnTo>
                  <a:lnTo>
                    <a:pt x="2423395" y="34804"/>
                  </a:lnTo>
                  <a:lnTo>
                    <a:pt x="2458973" y="59954"/>
                  </a:lnTo>
                  <a:lnTo>
                    <a:pt x="2489697" y="90678"/>
                  </a:lnTo>
                  <a:lnTo>
                    <a:pt x="2514847" y="126256"/>
                  </a:lnTo>
                  <a:lnTo>
                    <a:pt x="2533703" y="165968"/>
                  </a:lnTo>
                  <a:lnTo>
                    <a:pt x="2545544" y="209094"/>
                  </a:lnTo>
                  <a:lnTo>
                    <a:pt x="2549652" y="254914"/>
                  </a:lnTo>
                  <a:lnTo>
                    <a:pt x="2549652" y="2754985"/>
                  </a:lnTo>
                  <a:lnTo>
                    <a:pt x="2545544" y="2800808"/>
                  </a:lnTo>
                  <a:lnTo>
                    <a:pt x="2533703" y="2843936"/>
                  </a:lnTo>
                  <a:lnTo>
                    <a:pt x="2514847" y="2883648"/>
                  </a:lnTo>
                  <a:lnTo>
                    <a:pt x="2489697" y="2919226"/>
                  </a:lnTo>
                  <a:lnTo>
                    <a:pt x="2458973" y="2949949"/>
                  </a:lnTo>
                  <a:lnTo>
                    <a:pt x="2423395" y="2975098"/>
                  </a:lnTo>
                  <a:lnTo>
                    <a:pt x="2383683" y="2993952"/>
                  </a:lnTo>
                  <a:lnTo>
                    <a:pt x="2340557" y="3005793"/>
                  </a:lnTo>
                  <a:lnTo>
                    <a:pt x="2294737" y="3009900"/>
                  </a:lnTo>
                  <a:lnTo>
                    <a:pt x="254914" y="3009900"/>
                  </a:lnTo>
                  <a:lnTo>
                    <a:pt x="209094" y="3005793"/>
                  </a:lnTo>
                  <a:lnTo>
                    <a:pt x="165968" y="2993952"/>
                  </a:lnTo>
                  <a:lnTo>
                    <a:pt x="126256" y="2975098"/>
                  </a:lnTo>
                  <a:lnTo>
                    <a:pt x="90678" y="2949949"/>
                  </a:lnTo>
                  <a:lnTo>
                    <a:pt x="59954" y="2919226"/>
                  </a:lnTo>
                  <a:lnTo>
                    <a:pt x="34804" y="2883648"/>
                  </a:lnTo>
                  <a:lnTo>
                    <a:pt x="15948" y="2843936"/>
                  </a:lnTo>
                  <a:lnTo>
                    <a:pt x="4107" y="2800808"/>
                  </a:lnTo>
                  <a:lnTo>
                    <a:pt x="0" y="2754985"/>
                  </a:lnTo>
                  <a:lnTo>
                    <a:pt x="0" y="254914"/>
                  </a:lnTo>
                  <a:close/>
                </a:path>
              </a:pathLst>
            </a:custGeom>
            <a:ln w="76200">
              <a:solidFill>
                <a:srgbClr val="AEAB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2" name="object 10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529071" y="5073396"/>
              <a:ext cx="513587" cy="425195"/>
            </a:xfrm>
            <a:prstGeom prst="rect">
              <a:avLst/>
            </a:prstGeom>
          </p:spPr>
        </p:pic>
        <p:sp>
          <p:nvSpPr>
            <p:cNvPr id="103" name="object 103"/>
            <p:cNvSpPr/>
            <p:nvPr/>
          </p:nvSpPr>
          <p:spPr>
            <a:xfrm>
              <a:off x="7228331" y="2359148"/>
              <a:ext cx="2498090" cy="3008630"/>
            </a:xfrm>
            <a:custGeom>
              <a:avLst/>
              <a:gdLst/>
              <a:ahLst/>
              <a:cxnLst/>
              <a:rect l="l" t="t" r="r" b="b"/>
              <a:pathLst>
                <a:path w="2498090" h="3008629">
                  <a:moveTo>
                    <a:pt x="0" y="239496"/>
                  </a:moveTo>
                  <a:lnTo>
                    <a:pt x="4865" y="191229"/>
                  </a:lnTo>
                  <a:lnTo>
                    <a:pt x="18820" y="146273"/>
                  </a:lnTo>
                  <a:lnTo>
                    <a:pt x="40902" y="105591"/>
                  </a:lnTo>
                  <a:lnTo>
                    <a:pt x="70146" y="70146"/>
                  </a:lnTo>
                  <a:lnTo>
                    <a:pt x="105591" y="40902"/>
                  </a:lnTo>
                  <a:lnTo>
                    <a:pt x="146273" y="18820"/>
                  </a:lnTo>
                  <a:lnTo>
                    <a:pt x="191229" y="4865"/>
                  </a:lnTo>
                  <a:lnTo>
                    <a:pt x="239496" y="0"/>
                  </a:lnTo>
                  <a:lnTo>
                    <a:pt x="2258339" y="0"/>
                  </a:lnTo>
                  <a:lnTo>
                    <a:pt x="2306606" y="4865"/>
                  </a:lnTo>
                  <a:lnTo>
                    <a:pt x="2351562" y="18820"/>
                  </a:lnTo>
                  <a:lnTo>
                    <a:pt x="2392244" y="40902"/>
                  </a:lnTo>
                  <a:lnTo>
                    <a:pt x="2427689" y="70146"/>
                  </a:lnTo>
                  <a:lnTo>
                    <a:pt x="2456933" y="105591"/>
                  </a:lnTo>
                  <a:lnTo>
                    <a:pt x="2479015" y="146273"/>
                  </a:lnTo>
                  <a:lnTo>
                    <a:pt x="2492970" y="191229"/>
                  </a:lnTo>
                  <a:lnTo>
                    <a:pt x="2497836" y="239496"/>
                  </a:lnTo>
                  <a:lnTo>
                    <a:pt x="2497836" y="2768892"/>
                  </a:lnTo>
                  <a:lnTo>
                    <a:pt x="2492970" y="2817154"/>
                  </a:lnTo>
                  <a:lnTo>
                    <a:pt x="2479015" y="2862107"/>
                  </a:lnTo>
                  <a:lnTo>
                    <a:pt x="2456933" y="2902787"/>
                  </a:lnTo>
                  <a:lnTo>
                    <a:pt x="2427689" y="2938230"/>
                  </a:lnTo>
                  <a:lnTo>
                    <a:pt x="2392244" y="2967474"/>
                  </a:lnTo>
                  <a:lnTo>
                    <a:pt x="2351562" y="2989555"/>
                  </a:lnTo>
                  <a:lnTo>
                    <a:pt x="2306606" y="3003510"/>
                  </a:lnTo>
                  <a:lnTo>
                    <a:pt x="2258339" y="3008376"/>
                  </a:lnTo>
                  <a:lnTo>
                    <a:pt x="239496" y="3008376"/>
                  </a:lnTo>
                  <a:lnTo>
                    <a:pt x="191229" y="3003510"/>
                  </a:lnTo>
                  <a:lnTo>
                    <a:pt x="146273" y="2989555"/>
                  </a:lnTo>
                  <a:lnTo>
                    <a:pt x="105591" y="2967474"/>
                  </a:lnTo>
                  <a:lnTo>
                    <a:pt x="70146" y="2938230"/>
                  </a:lnTo>
                  <a:lnTo>
                    <a:pt x="40902" y="2902787"/>
                  </a:lnTo>
                  <a:lnTo>
                    <a:pt x="18820" y="2862107"/>
                  </a:lnTo>
                  <a:lnTo>
                    <a:pt x="4865" y="2817154"/>
                  </a:lnTo>
                  <a:lnTo>
                    <a:pt x="0" y="2768892"/>
                  </a:lnTo>
                  <a:lnTo>
                    <a:pt x="0" y="239496"/>
                  </a:lnTo>
                  <a:close/>
                </a:path>
              </a:pathLst>
            </a:custGeom>
            <a:ln w="76200">
              <a:solidFill>
                <a:srgbClr val="AEAB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4" name="object 10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8348472" y="5181600"/>
              <a:ext cx="483107" cy="399288"/>
            </a:xfrm>
            <a:prstGeom prst="rect">
              <a:avLst/>
            </a:prstGeom>
          </p:spPr>
        </p:pic>
      </p:grpSp>
      <p:sp>
        <p:nvSpPr>
          <p:cNvPr id="105" name="object 105"/>
          <p:cNvSpPr txBox="1"/>
          <p:nvPr/>
        </p:nvSpPr>
        <p:spPr>
          <a:xfrm>
            <a:off x="7947954" y="3402507"/>
            <a:ext cx="528320" cy="9328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8260" marR="508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Calibri"/>
                <a:cs typeface="Calibri"/>
              </a:rPr>
              <a:t>Manuf- acturing Event</a:t>
            </a:r>
            <a:endParaRPr sz="1100">
              <a:latin typeface="Calibri"/>
              <a:cs typeface="Calibri"/>
            </a:endParaRPr>
          </a:p>
          <a:p>
            <a:pPr marL="12700" marR="184785">
              <a:lnSpc>
                <a:spcPct val="100000"/>
              </a:lnSpc>
              <a:spcBef>
                <a:spcPts val="535"/>
              </a:spcBef>
            </a:pPr>
            <a:r>
              <a:rPr sz="1100" spc="-20" dirty="0">
                <a:latin typeface="Calibri"/>
                <a:cs typeface="Calibri"/>
              </a:rPr>
              <a:t>Sale </a:t>
            </a:r>
            <a:r>
              <a:rPr sz="1100" spc="-10" dirty="0">
                <a:latin typeface="Calibri"/>
                <a:cs typeface="Calibri"/>
              </a:rPr>
              <a:t>Event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8677778" y="2512382"/>
            <a:ext cx="76327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10" dirty="0">
                <a:latin typeface="Calibri"/>
                <a:cs typeface="Calibri"/>
              </a:rPr>
              <a:t>Consumer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107" name="object 107"/>
          <p:cNvGrpSpPr/>
          <p:nvPr/>
        </p:nvGrpSpPr>
        <p:grpSpPr>
          <a:xfrm>
            <a:off x="6899147" y="1915667"/>
            <a:ext cx="4328160" cy="3476625"/>
            <a:chOff x="6899147" y="1915667"/>
            <a:chExt cx="4328160" cy="3476625"/>
          </a:xfrm>
        </p:grpSpPr>
        <p:pic>
          <p:nvPicPr>
            <p:cNvPr id="108" name="object 10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899147" y="1915667"/>
              <a:ext cx="414527" cy="344423"/>
            </a:xfrm>
            <a:prstGeom prst="rect">
              <a:avLst/>
            </a:prstGeom>
          </p:spPr>
        </p:pic>
        <p:sp>
          <p:nvSpPr>
            <p:cNvPr id="109" name="object 109"/>
            <p:cNvSpPr/>
            <p:nvPr/>
          </p:nvSpPr>
          <p:spPr>
            <a:xfrm>
              <a:off x="9881615" y="2351534"/>
              <a:ext cx="1308100" cy="3002280"/>
            </a:xfrm>
            <a:custGeom>
              <a:avLst/>
              <a:gdLst/>
              <a:ahLst/>
              <a:cxnLst/>
              <a:rect l="l" t="t" r="r" b="b"/>
              <a:pathLst>
                <a:path w="1308100" h="3002279">
                  <a:moveTo>
                    <a:pt x="0" y="217932"/>
                  </a:moveTo>
                  <a:lnTo>
                    <a:pt x="5755" y="167963"/>
                  </a:lnTo>
                  <a:lnTo>
                    <a:pt x="22151" y="122092"/>
                  </a:lnTo>
                  <a:lnTo>
                    <a:pt x="47878" y="81627"/>
                  </a:lnTo>
                  <a:lnTo>
                    <a:pt x="81627" y="47878"/>
                  </a:lnTo>
                  <a:lnTo>
                    <a:pt x="122092" y="22151"/>
                  </a:lnTo>
                  <a:lnTo>
                    <a:pt x="167963" y="5755"/>
                  </a:lnTo>
                  <a:lnTo>
                    <a:pt x="217932" y="0"/>
                  </a:lnTo>
                  <a:lnTo>
                    <a:pt x="1089660" y="0"/>
                  </a:lnTo>
                  <a:lnTo>
                    <a:pt x="1139628" y="5755"/>
                  </a:lnTo>
                  <a:lnTo>
                    <a:pt x="1185499" y="22151"/>
                  </a:lnTo>
                  <a:lnTo>
                    <a:pt x="1225964" y="47878"/>
                  </a:lnTo>
                  <a:lnTo>
                    <a:pt x="1259713" y="81627"/>
                  </a:lnTo>
                  <a:lnTo>
                    <a:pt x="1285440" y="122092"/>
                  </a:lnTo>
                  <a:lnTo>
                    <a:pt x="1301836" y="167963"/>
                  </a:lnTo>
                  <a:lnTo>
                    <a:pt x="1307592" y="217932"/>
                  </a:lnTo>
                  <a:lnTo>
                    <a:pt x="1307592" y="2784348"/>
                  </a:lnTo>
                  <a:lnTo>
                    <a:pt x="1301836" y="2834316"/>
                  </a:lnTo>
                  <a:lnTo>
                    <a:pt x="1285440" y="2880187"/>
                  </a:lnTo>
                  <a:lnTo>
                    <a:pt x="1259713" y="2920652"/>
                  </a:lnTo>
                  <a:lnTo>
                    <a:pt x="1225964" y="2954401"/>
                  </a:lnTo>
                  <a:lnTo>
                    <a:pt x="1185499" y="2980128"/>
                  </a:lnTo>
                  <a:lnTo>
                    <a:pt x="1139628" y="2996524"/>
                  </a:lnTo>
                  <a:lnTo>
                    <a:pt x="1089660" y="3002280"/>
                  </a:lnTo>
                  <a:lnTo>
                    <a:pt x="217932" y="3002280"/>
                  </a:lnTo>
                  <a:lnTo>
                    <a:pt x="167963" y="2996524"/>
                  </a:lnTo>
                  <a:lnTo>
                    <a:pt x="122092" y="2980128"/>
                  </a:lnTo>
                  <a:lnTo>
                    <a:pt x="81627" y="2954401"/>
                  </a:lnTo>
                  <a:lnTo>
                    <a:pt x="47878" y="2920652"/>
                  </a:lnTo>
                  <a:lnTo>
                    <a:pt x="22151" y="2880187"/>
                  </a:lnTo>
                  <a:lnTo>
                    <a:pt x="5755" y="2834316"/>
                  </a:lnTo>
                  <a:lnTo>
                    <a:pt x="0" y="2784348"/>
                  </a:lnTo>
                  <a:lnTo>
                    <a:pt x="0" y="217932"/>
                  </a:lnTo>
                  <a:close/>
                </a:path>
              </a:pathLst>
            </a:custGeom>
            <a:ln w="76200">
              <a:solidFill>
                <a:srgbClr val="AEAB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0" name="object 11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105644" y="4631435"/>
              <a:ext cx="480059" cy="441959"/>
            </a:xfrm>
            <a:prstGeom prst="rect">
              <a:avLst/>
            </a:prstGeom>
          </p:spPr>
        </p:pic>
        <p:pic>
          <p:nvPicPr>
            <p:cNvPr id="111" name="object 11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105644" y="4049267"/>
              <a:ext cx="480059" cy="441947"/>
            </a:xfrm>
            <a:prstGeom prst="rect">
              <a:avLst/>
            </a:prstGeom>
          </p:spPr>
        </p:pic>
      </p:grpSp>
      <p:sp>
        <p:nvSpPr>
          <p:cNvPr id="112" name="object 112"/>
          <p:cNvSpPr txBox="1"/>
          <p:nvPr/>
        </p:nvSpPr>
        <p:spPr>
          <a:xfrm>
            <a:off x="10534662" y="4180192"/>
            <a:ext cx="61214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Calibri"/>
                <a:cs typeface="Calibri"/>
              </a:rPr>
              <a:t>Sale</a:t>
            </a:r>
            <a:r>
              <a:rPr sz="1100" spc="-3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Event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10590185" y="4700083"/>
            <a:ext cx="422909" cy="697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spc="-10" dirty="0">
                <a:latin typeface="Calibri"/>
                <a:cs typeface="Calibri"/>
              </a:rPr>
              <a:t>Materi </a:t>
            </a:r>
            <a:r>
              <a:rPr sz="1100" spc="-25" dirty="0">
                <a:latin typeface="Calibri"/>
                <a:cs typeface="Calibri"/>
              </a:rPr>
              <a:t>al </a:t>
            </a:r>
            <a:r>
              <a:rPr sz="1100" spc="-10" dirty="0">
                <a:latin typeface="Calibri"/>
                <a:cs typeface="Calibri"/>
              </a:rPr>
              <a:t>passpo </a:t>
            </a:r>
            <a:r>
              <a:rPr sz="1100" spc="-25" dirty="0">
                <a:latin typeface="Calibri"/>
                <a:cs typeface="Calibri"/>
              </a:rPr>
              <a:t>rt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114" name="object 114"/>
          <p:cNvGrpSpPr/>
          <p:nvPr/>
        </p:nvGrpSpPr>
        <p:grpSpPr>
          <a:xfrm>
            <a:off x="8796528" y="1853577"/>
            <a:ext cx="1960880" cy="3462654"/>
            <a:chOff x="8796528" y="1853577"/>
            <a:chExt cx="1960880" cy="3462654"/>
          </a:xfrm>
        </p:grpSpPr>
        <p:sp>
          <p:nvSpPr>
            <p:cNvPr id="115" name="object 115"/>
            <p:cNvSpPr/>
            <p:nvPr/>
          </p:nvSpPr>
          <p:spPr>
            <a:xfrm>
              <a:off x="9131045" y="4792218"/>
              <a:ext cx="6985" cy="494030"/>
            </a:xfrm>
            <a:custGeom>
              <a:avLst/>
              <a:gdLst/>
              <a:ahLst/>
              <a:cxnLst/>
              <a:rect l="l" t="t" r="r" b="b"/>
              <a:pathLst>
                <a:path w="6984" h="494029">
                  <a:moveTo>
                    <a:pt x="0" y="0"/>
                  </a:moveTo>
                  <a:lnTo>
                    <a:pt x="6654" y="493928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6" name="object 1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796528" y="4905755"/>
              <a:ext cx="443483" cy="409955"/>
            </a:xfrm>
            <a:prstGeom prst="rect">
              <a:avLst/>
            </a:prstGeom>
          </p:spPr>
        </p:pic>
        <p:sp>
          <p:nvSpPr>
            <p:cNvPr id="117" name="object 117"/>
            <p:cNvSpPr/>
            <p:nvPr/>
          </p:nvSpPr>
          <p:spPr>
            <a:xfrm>
              <a:off x="9449562" y="1863102"/>
              <a:ext cx="1297940" cy="315595"/>
            </a:xfrm>
            <a:custGeom>
              <a:avLst/>
              <a:gdLst/>
              <a:ahLst/>
              <a:cxnLst/>
              <a:rect l="l" t="t" r="r" b="b"/>
              <a:pathLst>
                <a:path w="1297940" h="315594">
                  <a:moveTo>
                    <a:pt x="0" y="315455"/>
                  </a:moveTo>
                  <a:lnTo>
                    <a:pt x="41712" y="281853"/>
                  </a:lnTo>
                  <a:lnTo>
                    <a:pt x="83477" y="248592"/>
                  </a:lnTo>
                  <a:lnTo>
                    <a:pt x="125350" y="216012"/>
                  </a:lnTo>
                  <a:lnTo>
                    <a:pt x="167382" y="184453"/>
                  </a:lnTo>
                  <a:lnTo>
                    <a:pt x="209628" y="154257"/>
                  </a:lnTo>
                  <a:lnTo>
                    <a:pt x="252139" y="125764"/>
                  </a:lnTo>
                  <a:lnTo>
                    <a:pt x="294970" y="99315"/>
                  </a:lnTo>
                  <a:lnTo>
                    <a:pt x="338173" y="75250"/>
                  </a:lnTo>
                  <a:lnTo>
                    <a:pt x="381802" y="53909"/>
                  </a:lnTo>
                  <a:lnTo>
                    <a:pt x="425909" y="35634"/>
                  </a:lnTo>
                  <a:lnTo>
                    <a:pt x="470549" y="20765"/>
                  </a:lnTo>
                  <a:lnTo>
                    <a:pt x="515773" y="9643"/>
                  </a:lnTo>
                  <a:lnTo>
                    <a:pt x="561636" y="2607"/>
                  </a:lnTo>
                  <a:lnTo>
                    <a:pt x="608190" y="0"/>
                  </a:lnTo>
                  <a:lnTo>
                    <a:pt x="651320" y="1684"/>
                  </a:lnTo>
                  <a:lnTo>
                    <a:pt x="695031" y="7082"/>
                  </a:lnTo>
                  <a:lnTo>
                    <a:pt x="739281" y="15936"/>
                  </a:lnTo>
                  <a:lnTo>
                    <a:pt x="784029" y="27986"/>
                  </a:lnTo>
                  <a:lnTo>
                    <a:pt x="829237" y="42973"/>
                  </a:lnTo>
                  <a:lnTo>
                    <a:pt x="874863" y="60637"/>
                  </a:lnTo>
                  <a:lnTo>
                    <a:pt x="920866" y="80721"/>
                  </a:lnTo>
                  <a:lnTo>
                    <a:pt x="967207" y="102964"/>
                  </a:lnTo>
                  <a:lnTo>
                    <a:pt x="1013844" y="127108"/>
                  </a:lnTo>
                  <a:lnTo>
                    <a:pt x="1060738" y="152894"/>
                  </a:lnTo>
                  <a:lnTo>
                    <a:pt x="1107847" y="180063"/>
                  </a:lnTo>
                  <a:lnTo>
                    <a:pt x="1155132" y="208355"/>
                  </a:lnTo>
                  <a:lnTo>
                    <a:pt x="1202552" y="237512"/>
                  </a:lnTo>
                  <a:lnTo>
                    <a:pt x="1250066" y="267274"/>
                  </a:lnTo>
                  <a:lnTo>
                    <a:pt x="1297635" y="297383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0659172" y="2082203"/>
              <a:ext cx="88265" cy="78740"/>
            </a:xfrm>
            <a:custGeom>
              <a:avLst/>
              <a:gdLst/>
              <a:ahLst/>
              <a:cxnLst/>
              <a:rect l="l" t="t" r="r" b="b"/>
              <a:pathLst>
                <a:path w="88265" h="78739">
                  <a:moveTo>
                    <a:pt x="0" y="75057"/>
                  </a:moveTo>
                  <a:lnTo>
                    <a:pt x="88150" y="78359"/>
                  </a:lnTo>
                  <a:lnTo>
                    <a:pt x="47637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9" name="object 119"/>
          <p:cNvSpPr txBox="1"/>
          <p:nvPr/>
        </p:nvSpPr>
        <p:spPr>
          <a:xfrm>
            <a:off x="9633379" y="1632991"/>
            <a:ext cx="122809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Calibri"/>
                <a:cs typeface="Calibri"/>
              </a:rPr>
              <a:t>Sell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used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battery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120" name="object 120"/>
          <p:cNvGrpSpPr/>
          <p:nvPr/>
        </p:nvGrpSpPr>
        <p:grpSpPr>
          <a:xfrm>
            <a:off x="2315560" y="1917192"/>
            <a:ext cx="8436610" cy="4091940"/>
            <a:chOff x="2315560" y="1917192"/>
            <a:chExt cx="8436610" cy="4091940"/>
          </a:xfrm>
        </p:grpSpPr>
        <p:sp>
          <p:nvSpPr>
            <p:cNvPr id="121" name="object 121"/>
            <p:cNvSpPr/>
            <p:nvPr/>
          </p:nvSpPr>
          <p:spPr>
            <a:xfrm>
              <a:off x="6377025" y="5404865"/>
              <a:ext cx="3519170" cy="375285"/>
            </a:xfrm>
            <a:custGeom>
              <a:avLst/>
              <a:gdLst/>
              <a:ahLst/>
              <a:cxnLst/>
              <a:rect l="l" t="t" r="r" b="b"/>
              <a:pathLst>
                <a:path w="3519170" h="375285">
                  <a:moveTo>
                    <a:pt x="3519068" y="0"/>
                  </a:moveTo>
                  <a:lnTo>
                    <a:pt x="3472808" y="16465"/>
                  </a:lnTo>
                  <a:lnTo>
                    <a:pt x="3426539" y="32903"/>
                  </a:lnTo>
                  <a:lnTo>
                    <a:pt x="3380249" y="49284"/>
                  </a:lnTo>
                  <a:lnTo>
                    <a:pt x="3333930" y="65580"/>
                  </a:lnTo>
                  <a:lnTo>
                    <a:pt x="3287570" y="81763"/>
                  </a:lnTo>
                  <a:lnTo>
                    <a:pt x="3241160" y="97805"/>
                  </a:lnTo>
                  <a:lnTo>
                    <a:pt x="3194691" y="113677"/>
                  </a:lnTo>
                  <a:lnTo>
                    <a:pt x="3148151" y="129351"/>
                  </a:lnTo>
                  <a:lnTo>
                    <a:pt x="3101531" y="144800"/>
                  </a:lnTo>
                  <a:lnTo>
                    <a:pt x="3054822" y="159994"/>
                  </a:lnTo>
                  <a:lnTo>
                    <a:pt x="3008012" y="174906"/>
                  </a:lnTo>
                  <a:lnTo>
                    <a:pt x="2961092" y="189506"/>
                  </a:lnTo>
                  <a:lnTo>
                    <a:pt x="2914052" y="203768"/>
                  </a:lnTo>
                  <a:lnTo>
                    <a:pt x="2866882" y="217662"/>
                  </a:lnTo>
                  <a:lnTo>
                    <a:pt x="2819572" y="231161"/>
                  </a:lnTo>
                  <a:lnTo>
                    <a:pt x="2772112" y="244236"/>
                  </a:lnTo>
                  <a:lnTo>
                    <a:pt x="2724492" y="256859"/>
                  </a:lnTo>
                  <a:lnTo>
                    <a:pt x="2676702" y="269001"/>
                  </a:lnTo>
                  <a:lnTo>
                    <a:pt x="2628732" y="280635"/>
                  </a:lnTo>
                  <a:lnTo>
                    <a:pt x="2580572" y="291732"/>
                  </a:lnTo>
                  <a:lnTo>
                    <a:pt x="2532211" y="302263"/>
                  </a:lnTo>
                  <a:lnTo>
                    <a:pt x="2483641" y="312202"/>
                  </a:lnTo>
                  <a:lnTo>
                    <a:pt x="2434850" y="321518"/>
                  </a:lnTo>
                  <a:lnTo>
                    <a:pt x="2385830" y="330185"/>
                  </a:lnTo>
                  <a:lnTo>
                    <a:pt x="2336569" y="338174"/>
                  </a:lnTo>
                  <a:lnTo>
                    <a:pt x="2287058" y="345456"/>
                  </a:lnTo>
                  <a:lnTo>
                    <a:pt x="2237287" y="352003"/>
                  </a:lnTo>
                  <a:lnTo>
                    <a:pt x="2187246" y="357788"/>
                  </a:lnTo>
                  <a:lnTo>
                    <a:pt x="2136925" y="362781"/>
                  </a:lnTo>
                  <a:lnTo>
                    <a:pt x="2086314" y="366955"/>
                  </a:lnTo>
                  <a:lnTo>
                    <a:pt x="2035403" y="370281"/>
                  </a:lnTo>
                  <a:lnTo>
                    <a:pt x="1984181" y="372731"/>
                  </a:lnTo>
                  <a:lnTo>
                    <a:pt x="1932640" y="374277"/>
                  </a:lnTo>
                  <a:lnTo>
                    <a:pt x="1880768" y="374891"/>
                  </a:lnTo>
                  <a:lnTo>
                    <a:pt x="1834539" y="374639"/>
                  </a:lnTo>
                  <a:lnTo>
                    <a:pt x="1788049" y="373654"/>
                  </a:lnTo>
                  <a:lnTo>
                    <a:pt x="1741307" y="371954"/>
                  </a:lnTo>
                  <a:lnTo>
                    <a:pt x="1694319" y="369559"/>
                  </a:lnTo>
                  <a:lnTo>
                    <a:pt x="1647092" y="366489"/>
                  </a:lnTo>
                  <a:lnTo>
                    <a:pt x="1599633" y="362763"/>
                  </a:lnTo>
                  <a:lnTo>
                    <a:pt x="1551948" y="358401"/>
                  </a:lnTo>
                  <a:lnTo>
                    <a:pt x="1504046" y="353423"/>
                  </a:lnTo>
                  <a:lnTo>
                    <a:pt x="1455932" y="347848"/>
                  </a:lnTo>
                  <a:lnTo>
                    <a:pt x="1407614" y="341696"/>
                  </a:lnTo>
                  <a:lnTo>
                    <a:pt x="1359099" y="334987"/>
                  </a:lnTo>
                  <a:lnTo>
                    <a:pt x="1310393" y="327740"/>
                  </a:lnTo>
                  <a:lnTo>
                    <a:pt x="1261504" y="319974"/>
                  </a:lnTo>
                  <a:lnTo>
                    <a:pt x="1212438" y="311710"/>
                  </a:lnTo>
                  <a:lnTo>
                    <a:pt x="1163203" y="302968"/>
                  </a:lnTo>
                  <a:lnTo>
                    <a:pt x="1113805" y="293766"/>
                  </a:lnTo>
                  <a:lnTo>
                    <a:pt x="1064252" y="284124"/>
                  </a:lnTo>
                  <a:lnTo>
                    <a:pt x="1014550" y="274063"/>
                  </a:lnTo>
                  <a:lnTo>
                    <a:pt x="964706" y="263601"/>
                  </a:lnTo>
                  <a:lnTo>
                    <a:pt x="914727" y="252758"/>
                  </a:lnTo>
                  <a:lnTo>
                    <a:pt x="864621" y="241555"/>
                  </a:lnTo>
                  <a:lnTo>
                    <a:pt x="814394" y="230010"/>
                  </a:lnTo>
                  <a:lnTo>
                    <a:pt x="764053" y="218143"/>
                  </a:lnTo>
                  <a:lnTo>
                    <a:pt x="713605" y="205974"/>
                  </a:lnTo>
                  <a:lnTo>
                    <a:pt x="663057" y="193523"/>
                  </a:lnTo>
                  <a:lnTo>
                    <a:pt x="612416" y="180808"/>
                  </a:lnTo>
                  <a:lnTo>
                    <a:pt x="561689" y="167851"/>
                  </a:lnTo>
                  <a:lnTo>
                    <a:pt x="510883" y="154670"/>
                  </a:lnTo>
                  <a:lnTo>
                    <a:pt x="460005" y="141285"/>
                  </a:lnTo>
                  <a:lnTo>
                    <a:pt x="409061" y="127716"/>
                  </a:lnTo>
                  <a:lnTo>
                    <a:pt x="358059" y="113982"/>
                  </a:lnTo>
                  <a:lnTo>
                    <a:pt x="307006" y="100103"/>
                  </a:lnTo>
                  <a:lnTo>
                    <a:pt x="255909" y="86099"/>
                  </a:lnTo>
                  <a:lnTo>
                    <a:pt x="204774" y="71989"/>
                  </a:lnTo>
                  <a:lnTo>
                    <a:pt x="153609" y="57793"/>
                  </a:lnTo>
                  <a:lnTo>
                    <a:pt x="102420" y="43530"/>
                  </a:lnTo>
                  <a:lnTo>
                    <a:pt x="51214" y="29221"/>
                  </a:lnTo>
                  <a:lnTo>
                    <a:pt x="0" y="14884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6375533" y="5397068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85356" y="0"/>
                  </a:moveTo>
                  <a:lnTo>
                    <a:pt x="0" y="22250"/>
                  </a:lnTo>
                  <a:lnTo>
                    <a:pt x="61379" y="8561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3" name="object 12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581900" y="5338571"/>
              <a:ext cx="414527" cy="344423"/>
            </a:xfrm>
            <a:prstGeom prst="rect">
              <a:avLst/>
            </a:prstGeom>
          </p:spPr>
        </p:pic>
        <p:pic>
          <p:nvPicPr>
            <p:cNvPr id="124" name="object 124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8758428" y="3329939"/>
              <a:ext cx="749807" cy="620267"/>
            </a:xfrm>
            <a:prstGeom prst="rect">
              <a:avLst/>
            </a:prstGeom>
          </p:spPr>
        </p:pic>
        <p:pic>
          <p:nvPicPr>
            <p:cNvPr id="125" name="object 125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8997696" y="3538727"/>
              <a:ext cx="259079" cy="214883"/>
            </a:xfrm>
            <a:prstGeom prst="rect">
              <a:avLst/>
            </a:prstGeom>
          </p:spPr>
        </p:pic>
        <p:pic>
          <p:nvPicPr>
            <p:cNvPr id="126" name="object 126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10160508" y="2808732"/>
              <a:ext cx="591310" cy="489203"/>
            </a:xfrm>
            <a:prstGeom prst="rect">
              <a:avLst/>
            </a:prstGeom>
          </p:spPr>
        </p:pic>
        <p:pic>
          <p:nvPicPr>
            <p:cNvPr id="127" name="object 127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9909048" y="1917192"/>
              <a:ext cx="359663" cy="364235"/>
            </a:xfrm>
            <a:prstGeom prst="rect">
              <a:avLst/>
            </a:prstGeom>
          </p:spPr>
        </p:pic>
        <p:pic>
          <p:nvPicPr>
            <p:cNvPr id="128" name="object 12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880348" y="4277867"/>
              <a:ext cx="534923" cy="443483"/>
            </a:xfrm>
            <a:prstGeom prst="rect">
              <a:avLst/>
            </a:prstGeom>
          </p:spPr>
        </p:pic>
        <p:sp>
          <p:nvSpPr>
            <p:cNvPr id="129" name="object 129"/>
            <p:cNvSpPr/>
            <p:nvPr/>
          </p:nvSpPr>
          <p:spPr>
            <a:xfrm>
              <a:off x="8086864" y="3795849"/>
              <a:ext cx="700405" cy="855344"/>
            </a:xfrm>
            <a:custGeom>
              <a:avLst/>
              <a:gdLst/>
              <a:ahLst/>
              <a:cxnLst/>
              <a:rect l="l" t="t" r="r" b="b"/>
              <a:pathLst>
                <a:path w="700404" h="855345">
                  <a:moveTo>
                    <a:pt x="699922" y="0"/>
                  </a:moveTo>
                  <a:lnTo>
                    <a:pt x="654160" y="22532"/>
                  </a:lnTo>
                  <a:lnTo>
                    <a:pt x="608620" y="45362"/>
                  </a:lnTo>
                  <a:lnTo>
                    <a:pt x="563526" y="68787"/>
                  </a:lnTo>
                  <a:lnTo>
                    <a:pt x="519100" y="93106"/>
                  </a:lnTo>
                  <a:lnTo>
                    <a:pt x="475563" y="118616"/>
                  </a:lnTo>
                  <a:lnTo>
                    <a:pt x="433138" y="145616"/>
                  </a:lnTo>
                  <a:lnTo>
                    <a:pt x="392048" y="174402"/>
                  </a:lnTo>
                  <a:lnTo>
                    <a:pt x="352515" y="205273"/>
                  </a:lnTo>
                  <a:lnTo>
                    <a:pt x="314760" y="238526"/>
                  </a:lnTo>
                  <a:lnTo>
                    <a:pt x="279007" y="274460"/>
                  </a:lnTo>
                  <a:lnTo>
                    <a:pt x="245478" y="313372"/>
                  </a:lnTo>
                  <a:lnTo>
                    <a:pt x="218379" y="349612"/>
                  </a:lnTo>
                  <a:lnTo>
                    <a:pt x="192969" y="388111"/>
                  </a:lnTo>
                  <a:lnTo>
                    <a:pt x="169103" y="428678"/>
                  </a:lnTo>
                  <a:lnTo>
                    <a:pt x="146637" y="471118"/>
                  </a:lnTo>
                  <a:lnTo>
                    <a:pt x="125426" y="515240"/>
                  </a:lnTo>
                  <a:lnTo>
                    <a:pt x="105327" y="560849"/>
                  </a:lnTo>
                  <a:lnTo>
                    <a:pt x="86195" y="607753"/>
                  </a:lnTo>
                  <a:lnTo>
                    <a:pt x="67887" y="655760"/>
                  </a:lnTo>
                  <a:lnTo>
                    <a:pt x="50257" y="704676"/>
                  </a:lnTo>
                  <a:lnTo>
                    <a:pt x="33162" y="754309"/>
                  </a:lnTo>
                  <a:lnTo>
                    <a:pt x="16458" y="804464"/>
                  </a:lnTo>
                  <a:lnTo>
                    <a:pt x="0" y="854951"/>
                  </a:lnTo>
                </a:path>
              </a:pathLst>
            </a:custGeom>
            <a:ln w="38100">
              <a:solidFill>
                <a:srgbClr val="538235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8058528" y="4521686"/>
              <a:ext cx="127000" cy="129539"/>
            </a:xfrm>
            <a:custGeom>
              <a:avLst/>
              <a:gdLst/>
              <a:ahLst/>
              <a:cxnLst/>
              <a:rect l="l" t="t" r="r" b="b"/>
              <a:pathLst>
                <a:path w="127000" h="129539">
                  <a:moveTo>
                    <a:pt x="126885" y="41008"/>
                  </a:moveTo>
                  <a:lnTo>
                    <a:pt x="28295" y="129260"/>
                  </a:lnTo>
                  <a:lnTo>
                    <a:pt x="0" y="0"/>
                  </a:lnTo>
                </a:path>
              </a:pathLst>
            </a:custGeom>
            <a:ln w="38100">
              <a:solidFill>
                <a:srgbClr val="5382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2392006" y="3043593"/>
              <a:ext cx="5035550" cy="1521460"/>
            </a:xfrm>
            <a:custGeom>
              <a:avLst/>
              <a:gdLst/>
              <a:ahLst/>
              <a:cxnLst/>
              <a:rect l="l" t="t" r="r" b="b"/>
              <a:pathLst>
                <a:path w="5035550" h="1521460">
                  <a:moveTo>
                    <a:pt x="5035207" y="39169"/>
                  </a:moveTo>
                  <a:lnTo>
                    <a:pt x="5012954" y="17726"/>
                  </a:lnTo>
                  <a:lnTo>
                    <a:pt x="4989780" y="2573"/>
                  </a:lnTo>
                  <a:lnTo>
                    <a:pt x="4964763" y="0"/>
                  </a:lnTo>
                  <a:lnTo>
                    <a:pt x="4936984" y="16296"/>
                  </a:lnTo>
                  <a:lnTo>
                    <a:pt x="4905523" y="57753"/>
                  </a:lnTo>
                  <a:lnTo>
                    <a:pt x="4869459" y="130660"/>
                  </a:lnTo>
                  <a:lnTo>
                    <a:pt x="4847258" y="192807"/>
                  </a:lnTo>
                  <a:lnTo>
                    <a:pt x="4836021" y="230873"/>
                  </a:lnTo>
                  <a:lnTo>
                    <a:pt x="4824641" y="272949"/>
                  </a:lnTo>
                  <a:lnTo>
                    <a:pt x="4813078" y="318546"/>
                  </a:lnTo>
                  <a:lnTo>
                    <a:pt x="4801294" y="367175"/>
                  </a:lnTo>
                  <a:lnTo>
                    <a:pt x="4789248" y="418347"/>
                  </a:lnTo>
                  <a:lnTo>
                    <a:pt x="4776901" y="471572"/>
                  </a:lnTo>
                  <a:lnTo>
                    <a:pt x="4764214" y="526363"/>
                  </a:lnTo>
                  <a:lnTo>
                    <a:pt x="4751147" y="582229"/>
                  </a:lnTo>
                  <a:lnTo>
                    <a:pt x="4737662" y="638682"/>
                  </a:lnTo>
                  <a:lnTo>
                    <a:pt x="4723718" y="695232"/>
                  </a:lnTo>
                  <a:lnTo>
                    <a:pt x="4709277" y="751392"/>
                  </a:lnTo>
                  <a:lnTo>
                    <a:pt x="4694299" y="806671"/>
                  </a:lnTo>
                  <a:lnTo>
                    <a:pt x="4678744" y="860581"/>
                  </a:lnTo>
                  <a:lnTo>
                    <a:pt x="4662574" y="912633"/>
                  </a:lnTo>
                  <a:lnTo>
                    <a:pt x="4645749" y="962337"/>
                  </a:lnTo>
                  <a:lnTo>
                    <a:pt x="4628229" y="1009205"/>
                  </a:lnTo>
                  <a:lnTo>
                    <a:pt x="4609976" y="1052748"/>
                  </a:lnTo>
                  <a:lnTo>
                    <a:pt x="4590949" y="1092477"/>
                  </a:lnTo>
                  <a:lnTo>
                    <a:pt x="4571111" y="1127902"/>
                  </a:lnTo>
                  <a:lnTo>
                    <a:pt x="4539211" y="1176567"/>
                  </a:lnTo>
                  <a:lnTo>
                    <a:pt x="4504553" y="1223069"/>
                  </a:lnTo>
                  <a:lnTo>
                    <a:pt x="4467536" y="1267158"/>
                  </a:lnTo>
                  <a:lnTo>
                    <a:pt x="4428558" y="1308582"/>
                  </a:lnTo>
                  <a:lnTo>
                    <a:pt x="4388017" y="1347093"/>
                  </a:lnTo>
                  <a:lnTo>
                    <a:pt x="4346313" y="1382440"/>
                  </a:lnTo>
                  <a:lnTo>
                    <a:pt x="4303844" y="1414373"/>
                  </a:lnTo>
                  <a:lnTo>
                    <a:pt x="4261008" y="1442642"/>
                  </a:lnTo>
                  <a:lnTo>
                    <a:pt x="4218205" y="1466996"/>
                  </a:lnTo>
                  <a:lnTo>
                    <a:pt x="4175832" y="1487186"/>
                  </a:lnTo>
                  <a:lnTo>
                    <a:pt x="4134289" y="1502961"/>
                  </a:lnTo>
                  <a:lnTo>
                    <a:pt x="4093974" y="1514072"/>
                  </a:lnTo>
                  <a:lnTo>
                    <a:pt x="4055285" y="1520267"/>
                  </a:lnTo>
                  <a:lnTo>
                    <a:pt x="4018622" y="1521298"/>
                  </a:lnTo>
                  <a:lnTo>
                    <a:pt x="3982157" y="1515655"/>
                  </a:lnTo>
                  <a:lnTo>
                    <a:pt x="3944173" y="1502574"/>
                  </a:lnTo>
                  <a:lnTo>
                    <a:pt x="3905239" y="1482925"/>
                  </a:lnTo>
                  <a:lnTo>
                    <a:pt x="3865923" y="1457577"/>
                  </a:lnTo>
                  <a:lnTo>
                    <a:pt x="3826791" y="1427402"/>
                  </a:lnTo>
                  <a:lnTo>
                    <a:pt x="3788413" y="1393269"/>
                  </a:lnTo>
                  <a:lnTo>
                    <a:pt x="3751356" y="1356048"/>
                  </a:lnTo>
                  <a:lnTo>
                    <a:pt x="3716187" y="1316611"/>
                  </a:lnTo>
                  <a:lnTo>
                    <a:pt x="3683474" y="1275826"/>
                  </a:lnTo>
                  <a:lnTo>
                    <a:pt x="3653785" y="1234565"/>
                  </a:lnTo>
                  <a:lnTo>
                    <a:pt x="3627688" y="1193697"/>
                  </a:lnTo>
                  <a:lnTo>
                    <a:pt x="3605750" y="1154093"/>
                  </a:lnTo>
                  <a:lnTo>
                    <a:pt x="3588540" y="1116623"/>
                  </a:lnTo>
                  <a:lnTo>
                    <a:pt x="3572697" y="1044111"/>
                  </a:lnTo>
                  <a:lnTo>
                    <a:pt x="3579135" y="1001267"/>
                  </a:lnTo>
                  <a:lnTo>
                    <a:pt x="3593948" y="955001"/>
                  </a:lnTo>
                  <a:lnTo>
                    <a:pt x="3615143" y="906686"/>
                  </a:lnTo>
                  <a:lnTo>
                    <a:pt x="3640728" y="857696"/>
                  </a:lnTo>
                  <a:lnTo>
                    <a:pt x="3668713" y="809406"/>
                  </a:lnTo>
                  <a:lnTo>
                    <a:pt x="3697104" y="763190"/>
                  </a:lnTo>
                  <a:lnTo>
                    <a:pt x="3723911" y="720423"/>
                  </a:lnTo>
                  <a:lnTo>
                    <a:pt x="3747142" y="682477"/>
                  </a:lnTo>
                  <a:lnTo>
                    <a:pt x="3764805" y="650728"/>
                  </a:lnTo>
                  <a:lnTo>
                    <a:pt x="3774909" y="626550"/>
                  </a:lnTo>
                  <a:lnTo>
                    <a:pt x="3775461" y="611317"/>
                  </a:lnTo>
                  <a:lnTo>
                    <a:pt x="3764470" y="606402"/>
                  </a:lnTo>
                  <a:lnTo>
                    <a:pt x="3632480" y="684882"/>
                  </a:lnTo>
                  <a:lnTo>
                    <a:pt x="3415717" y="854567"/>
                  </a:lnTo>
                  <a:lnTo>
                    <a:pt x="3213110" y="1023679"/>
                  </a:lnTo>
                  <a:lnTo>
                    <a:pt x="3123590" y="1100445"/>
                  </a:lnTo>
                  <a:lnTo>
                    <a:pt x="3080967" y="1136075"/>
                  </a:lnTo>
                  <a:lnTo>
                    <a:pt x="3041202" y="1173659"/>
                  </a:lnTo>
                  <a:lnTo>
                    <a:pt x="3003854" y="1212164"/>
                  </a:lnTo>
                  <a:lnTo>
                    <a:pt x="2968482" y="1250557"/>
                  </a:lnTo>
                  <a:lnTo>
                    <a:pt x="2934644" y="1287807"/>
                  </a:lnTo>
                  <a:lnTo>
                    <a:pt x="2901900" y="1322881"/>
                  </a:lnTo>
                  <a:lnTo>
                    <a:pt x="2869808" y="1354746"/>
                  </a:lnTo>
                  <a:lnTo>
                    <a:pt x="2837927" y="1382370"/>
                  </a:lnTo>
                  <a:lnTo>
                    <a:pt x="2805816" y="1404721"/>
                  </a:lnTo>
                  <a:lnTo>
                    <a:pt x="2739139" y="1429471"/>
                  </a:lnTo>
                  <a:lnTo>
                    <a:pt x="2703690" y="1429807"/>
                  </a:lnTo>
                  <a:lnTo>
                    <a:pt x="2668055" y="1421742"/>
                  </a:lnTo>
                  <a:lnTo>
                    <a:pt x="2628956" y="1405936"/>
                  </a:lnTo>
                  <a:lnTo>
                    <a:pt x="2587372" y="1383362"/>
                  </a:lnTo>
                  <a:lnTo>
                    <a:pt x="2544285" y="1354995"/>
                  </a:lnTo>
                  <a:lnTo>
                    <a:pt x="2500675" y="1321810"/>
                  </a:lnTo>
                  <a:lnTo>
                    <a:pt x="2457523" y="1284781"/>
                  </a:lnTo>
                  <a:lnTo>
                    <a:pt x="2415809" y="1244882"/>
                  </a:lnTo>
                  <a:lnTo>
                    <a:pt x="2376514" y="1203089"/>
                  </a:lnTo>
                  <a:lnTo>
                    <a:pt x="2340620" y="1160375"/>
                  </a:lnTo>
                  <a:lnTo>
                    <a:pt x="2309106" y="1117716"/>
                  </a:lnTo>
                  <a:lnTo>
                    <a:pt x="2282953" y="1076086"/>
                  </a:lnTo>
                  <a:lnTo>
                    <a:pt x="2263143" y="1036459"/>
                  </a:lnTo>
                  <a:lnTo>
                    <a:pt x="2250655" y="999810"/>
                  </a:lnTo>
                  <a:lnTo>
                    <a:pt x="2248830" y="971737"/>
                  </a:lnTo>
                  <a:lnTo>
                    <a:pt x="2255484" y="941132"/>
                  </a:lnTo>
                  <a:lnTo>
                    <a:pt x="2288993" y="874364"/>
                  </a:lnTo>
                  <a:lnTo>
                    <a:pt x="2313231" y="839217"/>
                  </a:lnTo>
                  <a:lnTo>
                    <a:pt x="2340713" y="803573"/>
                  </a:lnTo>
                  <a:lnTo>
                    <a:pt x="2370128" y="767940"/>
                  </a:lnTo>
                  <a:lnTo>
                    <a:pt x="2400170" y="732827"/>
                  </a:lnTo>
                  <a:lnTo>
                    <a:pt x="2429527" y="698741"/>
                  </a:lnTo>
                  <a:lnTo>
                    <a:pt x="2456892" y="666192"/>
                  </a:lnTo>
                  <a:lnTo>
                    <a:pt x="2480955" y="635687"/>
                  </a:lnTo>
                  <a:lnTo>
                    <a:pt x="2500408" y="607736"/>
                  </a:lnTo>
                  <a:lnTo>
                    <a:pt x="2513941" y="582846"/>
                  </a:lnTo>
                  <a:lnTo>
                    <a:pt x="2520246" y="561526"/>
                  </a:lnTo>
                  <a:lnTo>
                    <a:pt x="2518012" y="544284"/>
                  </a:lnTo>
                  <a:lnTo>
                    <a:pt x="2505933" y="531628"/>
                  </a:lnTo>
                  <a:lnTo>
                    <a:pt x="2482697" y="524068"/>
                  </a:lnTo>
                  <a:lnTo>
                    <a:pt x="2461503" y="522459"/>
                  </a:lnTo>
                  <a:lnTo>
                    <a:pt x="2436330" y="523810"/>
                  </a:lnTo>
                  <a:lnTo>
                    <a:pt x="2374995" y="534455"/>
                  </a:lnTo>
                  <a:lnTo>
                    <a:pt x="2300593" y="554127"/>
                  </a:lnTo>
                  <a:lnTo>
                    <a:pt x="2259087" y="566763"/>
                  </a:lnTo>
                  <a:lnTo>
                    <a:pt x="2215026" y="580953"/>
                  </a:lnTo>
                  <a:lnTo>
                    <a:pt x="2168650" y="596464"/>
                  </a:lnTo>
                  <a:lnTo>
                    <a:pt x="2120195" y="613060"/>
                  </a:lnTo>
                  <a:lnTo>
                    <a:pt x="2069899" y="630508"/>
                  </a:lnTo>
                  <a:lnTo>
                    <a:pt x="2018000" y="648573"/>
                  </a:lnTo>
                  <a:lnTo>
                    <a:pt x="1964736" y="667021"/>
                  </a:lnTo>
                  <a:lnTo>
                    <a:pt x="1910343" y="685618"/>
                  </a:lnTo>
                  <a:lnTo>
                    <a:pt x="1855061" y="704130"/>
                  </a:lnTo>
                  <a:lnTo>
                    <a:pt x="1799126" y="722322"/>
                  </a:lnTo>
                  <a:lnTo>
                    <a:pt x="1742776" y="739960"/>
                  </a:lnTo>
                  <a:lnTo>
                    <a:pt x="1686249" y="756810"/>
                  </a:lnTo>
                  <a:lnTo>
                    <a:pt x="1629782" y="772638"/>
                  </a:lnTo>
                  <a:lnTo>
                    <a:pt x="1573614" y="787209"/>
                  </a:lnTo>
                  <a:lnTo>
                    <a:pt x="1517981" y="800289"/>
                  </a:lnTo>
                  <a:lnTo>
                    <a:pt x="1463121" y="811644"/>
                  </a:lnTo>
                  <a:lnTo>
                    <a:pt x="1409273" y="821040"/>
                  </a:lnTo>
                  <a:lnTo>
                    <a:pt x="1356673" y="828242"/>
                  </a:lnTo>
                  <a:lnTo>
                    <a:pt x="1305559" y="833017"/>
                  </a:lnTo>
                  <a:lnTo>
                    <a:pt x="1256169" y="835129"/>
                  </a:lnTo>
                  <a:lnTo>
                    <a:pt x="1209008" y="835207"/>
                  </a:lnTo>
                  <a:lnTo>
                    <a:pt x="1161712" y="834104"/>
                  </a:lnTo>
                  <a:lnTo>
                    <a:pt x="1114288" y="831865"/>
                  </a:lnTo>
                  <a:lnTo>
                    <a:pt x="1066740" y="828536"/>
                  </a:lnTo>
                  <a:lnTo>
                    <a:pt x="1019075" y="824163"/>
                  </a:lnTo>
                  <a:lnTo>
                    <a:pt x="971296" y="818792"/>
                  </a:lnTo>
                  <a:lnTo>
                    <a:pt x="923410" y="812468"/>
                  </a:lnTo>
                  <a:lnTo>
                    <a:pt x="875421" y="805239"/>
                  </a:lnTo>
                  <a:lnTo>
                    <a:pt x="827334" y="797149"/>
                  </a:lnTo>
                  <a:lnTo>
                    <a:pt x="779156" y="788244"/>
                  </a:lnTo>
                  <a:lnTo>
                    <a:pt x="730890" y="778571"/>
                  </a:lnTo>
                  <a:lnTo>
                    <a:pt x="682543" y="768175"/>
                  </a:lnTo>
                  <a:lnTo>
                    <a:pt x="634118" y="757102"/>
                  </a:lnTo>
                  <a:lnTo>
                    <a:pt x="585623" y="745398"/>
                  </a:lnTo>
                  <a:lnTo>
                    <a:pt x="537061" y="733109"/>
                  </a:lnTo>
                  <a:lnTo>
                    <a:pt x="488439" y="720281"/>
                  </a:lnTo>
                  <a:lnTo>
                    <a:pt x="439760" y="706960"/>
                  </a:lnTo>
                  <a:lnTo>
                    <a:pt x="391031" y="693191"/>
                  </a:lnTo>
                  <a:lnTo>
                    <a:pt x="342256" y="679021"/>
                  </a:lnTo>
                  <a:lnTo>
                    <a:pt x="293442" y="664495"/>
                  </a:lnTo>
                  <a:lnTo>
                    <a:pt x="244592" y="649660"/>
                  </a:lnTo>
                  <a:lnTo>
                    <a:pt x="195712" y="634561"/>
                  </a:lnTo>
                  <a:lnTo>
                    <a:pt x="146808" y="619243"/>
                  </a:lnTo>
                  <a:lnTo>
                    <a:pt x="97884" y="603754"/>
                  </a:lnTo>
                  <a:lnTo>
                    <a:pt x="48946" y="588138"/>
                  </a:lnTo>
                  <a:lnTo>
                    <a:pt x="0" y="572442"/>
                  </a:lnTo>
                </a:path>
              </a:pathLst>
            </a:custGeom>
            <a:ln w="38100">
              <a:solidFill>
                <a:srgbClr val="2E528F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2391251" y="3587271"/>
              <a:ext cx="129539" cy="127000"/>
            </a:xfrm>
            <a:custGeom>
              <a:avLst/>
              <a:gdLst/>
              <a:ahLst/>
              <a:cxnLst/>
              <a:rect l="l" t="t" r="r" b="b"/>
              <a:pathLst>
                <a:path w="129539" h="127000">
                  <a:moveTo>
                    <a:pt x="88430" y="126961"/>
                  </a:moveTo>
                  <a:lnTo>
                    <a:pt x="0" y="28524"/>
                  </a:lnTo>
                  <a:lnTo>
                    <a:pt x="129222" y="0"/>
                  </a:lnTo>
                </a:path>
              </a:pathLst>
            </a:custGeom>
            <a:ln w="381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2335593" y="3576835"/>
              <a:ext cx="2494915" cy="2116455"/>
            </a:xfrm>
            <a:custGeom>
              <a:avLst/>
              <a:gdLst/>
              <a:ahLst/>
              <a:cxnLst/>
              <a:rect l="l" t="t" r="r" b="b"/>
              <a:pathLst>
                <a:path w="2494915" h="2116454">
                  <a:moveTo>
                    <a:pt x="2494724" y="36912"/>
                  </a:moveTo>
                  <a:lnTo>
                    <a:pt x="2473752" y="21567"/>
                  </a:lnTo>
                  <a:lnTo>
                    <a:pt x="2452143" y="8669"/>
                  </a:lnTo>
                  <a:lnTo>
                    <a:pt x="2429261" y="665"/>
                  </a:lnTo>
                  <a:lnTo>
                    <a:pt x="2404470" y="0"/>
                  </a:lnTo>
                  <a:lnTo>
                    <a:pt x="2377132" y="9121"/>
                  </a:lnTo>
                  <a:lnTo>
                    <a:pt x="2312271" y="66508"/>
                  </a:lnTo>
                  <a:lnTo>
                    <a:pt x="2273475" y="119667"/>
                  </a:lnTo>
                  <a:lnTo>
                    <a:pt x="2229586" y="192398"/>
                  </a:lnTo>
                  <a:lnTo>
                    <a:pt x="2199068" y="251283"/>
                  </a:lnTo>
                  <a:lnTo>
                    <a:pt x="2182703" y="285736"/>
                  </a:lnTo>
                  <a:lnTo>
                    <a:pt x="2165662" y="323208"/>
                  </a:lnTo>
                  <a:lnTo>
                    <a:pt x="2147991" y="363457"/>
                  </a:lnTo>
                  <a:lnTo>
                    <a:pt x="2129737" y="406245"/>
                  </a:lnTo>
                  <a:lnTo>
                    <a:pt x="2110945" y="451328"/>
                  </a:lnTo>
                  <a:lnTo>
                    <a:pt x="2091663" y="498468"/>
                  </a:lnTo>
                  <a:lnTo>
                    <a:pt x="2071936" y="547423"/>
                  </a:lnTo>
                  <a:lnTo>
                    <a:pt x="2051810" y="597952"/>
                  </a:lnTo>
                  <a:lnTo>
                    <a:pt x="2031331" y="649815"/>
                  </a:lnTo>
                  <a:lnTo>
                    <a:pt x="2010547" y="702770"/>
                  </a:lnTo>
                  <a:lnTo>
                    <a:pt x="1989502" y="756578"/>
                  </a:lnTo>
                  <a:lnTo>
                    <a:pt x="1968244" y="810996"/>
                  </a:lnTo>
                  <a:lnTo>
                    <a:pt x="1946818" y="865786"/>
                  </a:lnTo>
                  <a:lnTo>
                    <a:pt x="1925270" y="920705"/>
                  </a:lnTo>
                  <a:lnTo>
                    <a:pt x="1903648" y="975513"/>
                  </a:lnTo>
                  <a:lnTo>
                    <a:pt x="1881996" y="1029969"/>
                  </a:lnTo>
                  <a:lnTo>
                    <a:pt x="1860362" y="1083832"/>
                  </a:lnTo>
                  <a:lnTo>
                    <a:pt x="1838790" y="1136863"/>
                  </a:lnTo>
                  <a:lnTo>
                    <a:pt x="1817329" y="1188819"/>
                  </a:lnTo>
                  <a:lnTo>
                    <a:pt x="1796023" y="1239460"/>
                  </a:lnTo>
                  <a:lnTo>
                    <a:pt x="1774920" y="1288546"/>
                  </a:lnTo>
                  <a:lnTo>
                    <a:pt x="1754064" y="1335835"/>
                  </a:lnTo>
                  <a:lnTo>
                    <a:pt x="1733503" y="1381087"/>
                  </a:lnTo>
                  <a:lnTo>
                    <a:pt x="1713283" y="1424061"/>
                  </a:lnTo>
                  <a:lnTo>
                    <a:pt x="1693449" y="1464517"/>
                  </a:lnTo>
                  <a:lnTo>
                    <a:pt x="1674048" y="1502213"/>
                  </a:lnTo>
                  <a:lnTo>
                    <a:pt x="1655127" y="1536909"/>
                  </a:lnTo>
                  <a:lnTo>
                    <a:pt x="1624604" y="1592399"/>
                  </a:lnTo>
                  <a:lnTo>
                    <a:pt x="1596420" y="1645803"/>
                  </a:lnTo>
                  <a:lnTo>
                    <a:pt x="1570123" y="1697000"/>
                  </a:lnTo>
                  <a:lnTo>
                    <a:pt x="1545261" y="1745867"/>
                  </a:lnTo>
                  <a:lnTo>
                    <a:pt x="1521381" y="1792280"/>
                  </a:lnTo>
                  <a:lnTo>
                    <a:pt x="1498031" y="1836116"/>
                  </a:lnTo>
                  <a:lnTo>
                    <a:pt x="1474761" y="1877253"/>
                  </a:lnTo>
                  <a:lnTo>
                    <a:pt x="1451117" y="1915568"/>
                  </a:lnTo>
                  <a:lnTo>
                    <a:pt x="1426648" y="1950937"/>
                  </a:lnTo>
                  <a:lnTo>
                    <a:pt x="1400902" y="1983239"/>
                  </a:lnTo>
                  <a:lnTo>
                    <a:pt x="1373427" y="2012349"/>
                  </a:lnTo>
                  <a:lnTo>
                    <a:pt x="1343770" y="2038146"/>
                  </a:lnTo>
                  <a:lnTo>
                    <a:pt x="1311480" y="2060506"/>
                  </a:lnTo>
                  <a:lnTo>
                    <a:pt x="1276105" y="2079306"/>
                  </a:lnTo>
                  <a:lnTo>
                    <a:pt x="1237193" y="2094424"/>
                  </a:lnTo>
                  <a:lnTo>
                    <a:pt x="1194292" y="2105737"/>
                  </a:lnTo>
                  <a:lnTo>
                    <a:pt x="1146949" y="2113121"/>
                  </a:lnTo>
                  <a:lnTo>
                    <a:pt x="1075114" y="2115886"/>
                  </a:lnTo>
                  <a:lnTo>
                    <a:pt x="1036867" y="2113918"/>
                  </a:lnTo>
                  <a:lnTo>
                    <a:pt x="997159" y="2109847"/>
                  </a:lnTo>
                  <a:lnTo>
                    <a:pt x="956056" y="2103769"/>
                  </a:lnTo>
                  <a:lnTo>
                    <a:pt x="913626" y="2095782"/>
                  </a:lnTo>
                  <a:lnTo>
                    <a:pt x="869937" y="2085983"/>
                  </a:lnTo>
                  <a:lnTo>
                    <a:pt x="825055" y="2074469"/>
                  </a:lnTo>
                  <a:lnTo>
                    <a:pt x="779050" y="2061338"/>
                  </a:lnTo>
                  <a:lnTo>
                    <a:pt x="731988" y="2046686"/>
                  </a:lnTo>
                  <a:lnTo>
                    <a:pt x="683936" y="2030611"/>
                  </a:lnTo>
                  <a:lnTo>
                    <a:pt x="634963" y="2013210"/>
                  </a:lnTo>
                  <a:lnTo>
                    <a:pt x="585136" y="1994580"/>
                  </a:lnTo>
                  <a:lnTo>
                    <a:pt x="534522" y="1974819"/>
                  </a:lnTo>
                  <a:lnTo>
                    <a:pt x="483190" y="1954023"/>
                  </a:lnTo>
                  <a:lnTo>
                    <a:pt x="431206" y="1932290"/>
                  </a:lnTo>
                  <a:lnTo>
                    <a:pt x="378639" y="1909718"/>
                  </a:lnTo>
                  <a:lnTo>
                    <a:pt x="325555" y="1886403"/>
                  </a:lnTo>
                  <a:lnTo>
                    <a:pt x="272023" y="1862443"/>
                  </a:lnTo>
                  <a:lnTo>
                    <a:pt x="218110" y="1837934"/>
                  </a:lnTo>
                  <a:lnTo>
                    <a:pt x="163884" y="1812974"/>
                  </a:lnTo>
                  <a:lnTo>
                    <a:pt x="109411" y="1787661"/>
                  </a:lnTo>
                  <a:lnTo>
                    <a:pt x="54761" y="1762091"/>
                  </a:lnTo>
                  <a:lnTo>
                    <a:pt x="0" y="1736362"/>
                  </a:lnTo>
                </a:path>
              </a:pathLst>
            </a:custGeom>
            <a:ln w="38100">
              <a:solidFill>
                <a:srgbClr val="2E528F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2334610" y="5301061"/>
              <a:ext cx="132080" cy="121285"/>
            </a:xfrm>
            <a:custGeom>
              <a:avLst/>
              <a:gdLst/>
              <a:ahLst/>
              <a:cxnLst/>
              <a:rect l="l" t="t" r="r" b="b"/>
              <a:pathLst>
                <a:path w="132080" h="121285">
                  <a:moveTo>
                    <a:pt x="75031" y="120662"/>
                  </a:moveTo>
                  <a:lnTo>
                    <a:pt x="0" y="11671"/>
                  </a:lnTo>
                  <a:lnTo>
                    <a:pt x="131800" y="0"/>
                  </a:lnTo>
                </a:path>
              </a:pathLst>
            </a:custGeom>
            <a:ln w="381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4992789" y="5875782"/>
              <a:ext cx="1340485" cy="70485"/>
            </a:xfrm>
            <a:custGeom>
              <a:avLst/>
              <a:gdLst/>
              <a:ahLst/>
              <a:cxnLst/>
              <a:rect l="l" t="t" r="r" b="b"/>
              <a:pathLst>
                <a:path w="1340485" h="70485">
                  <a:moveTo>
                    <a:pt x="1340192" y="70103"/>
                  </a:moveTo>
                  <a:lnTo>
                    <a:pt x="1293080" y="62065"/>
                  </a:lnTo>
                  <a:lnTo>
                    <a:pt x="1245899" y="54121"/>
                  </a:lnTo>
                  <a:lnTo>
                    <a:pt x="1198578" y="46366"/>
                  </a:lnTo>
                  <a:lnTo>
                    <a:pt x="1151048" y="38894"/>
                  </a:lnTo>
                  <a:lnTo>
                    <a:pt x="1103239" y="31800"/>
                  </a:lnTo>
                  <a:lnTo>
                    <a:pt x="1055082" y="25178"/>
                  </a:lnTo>
                  <a:lnTo>
                    <a:pt x="1006506" y="19123"/>
                  </a:lnTo>
                  <a:lnTo>
                    <a:pt x="957443" y="13730"/>
                  </a:lnTo>
                  <a:lnTo>
                    <a:pt x="907823" y="9093"/>
                  </a:lnTo>
                  <a:lnTo>
                    <a:pt x="857575" y="5307"/>
                  </a:lnTo>
                  <a:lnTo>
                    <a:pt x="806631" y="2466"/>
                  </a:lnTo>
                  <a:lnTo>
                    <a:pt x="754920" y="666"/>
                  </a:lnTo>
                  <a:lnTo>
                    <a:pt x="702373" y="0"/>
                  </a:lnTo>
                  <a:lnTo>
                    <a:pt x="655236" y="408"/>
                  </a:lnTo>
                  <a:lnTo>
                    <a:pt x="607440" y="1710"/>
                  </a:lnTo>
                  <a:lnTo>
                    <a:pt x="559033" y="3839"/>
                  </a:lnTo>
                  <a:lnTo>
                    <a:pt x="510065" y="6732"/>
                  </a:lnTo>
                  <a:lnTo>
                    <a:pt x="460581" y="10323"/>
                  </a:lnTo>
                  <a:lnTo>
                    <a:pt x="410632" y="14547"/>
                  </a:lnTo>
                  <a:lnTo>
                    <a:pt x="360264" y="19338"/>
                  </a:lnTo>
                  <a:lnTo>
                    <a:pt x="309525" y="24633"/>
                  </a:lnTo>
                  <a:lnTo>
                    <a:pt x="258464" y="30364"/>
                  </a:lnTo>
                  <a:lnTo>
                    <a:pt x="207128" y="36469"/>
                  </a:lnTo>
                  <a:lnTo>
                    <a:pt x="155566" y="42880"/>
                  </a:lnTo>
                  <a:lnTo>
                    <a:pt x="103825" y="49534"/>
                  </a:lnTo>
                  <a:lnTo>
                    <a:pt x="51953" y="56366"/>
                  </a:lnTo>
                  <a:lnTo>
                    <a:pt x="0" y="63309"/>
                  </a:lnTo>
                </a:path>
              </a:pathLst>
            </a:custGeom>
            <a:ln w="38100">
              <a:solidFill>
                <a:srgbClr val="4471C4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4992669" y="5857811"/>
              <a:ext cx="122555" cy="132715"/>
            </a:xfrm>
            <a:custGeom>
              <a:avLst/>
              <a:gdLst/>
              <a:ahLst/>
              <a:cxnLst/>
              <a:rect l="l" t="t" r="r" b="b"/>
              <a:pathLst>
                <a:path w="122554" h="132714">
                  <a:moveTo>
                    <a:pt x="122161" y="132156"/>
                  </a:moveTo>
                  <a:lnTo>
                    <a:pt x="0" y="81292"/>
                  </a:lnTo>
                  <a:lnTo>
                    <a:pt x="104406" y="0"/>
                  </a:lnTo>
                </a:path>
              </a:pathLst>
            </a:custGeom>
            <a:ln w="3810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7" name="object 137"/>
          <p:cNvSpPr txBox="1"/>
          <p:nvPr/>
        </p:nvSpPr>
        <p:spPr>
          <a:xfrm>
            <a:off x="9263602" y="4929484"/>
            <a:ext cx="377190" cy="361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20" dirty="0">
                <a:latin typeface="Calibri"/>
                <a:cs typeface="Calibri"/>
              </a:rPr>
              <a:t>CBAM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100" spc="-10" dirty="0">
                <a:latin typeface="Calibri"/>
                <a:cs typeface="Calibri"/>
              </a:rPr>
              <a:t>tariff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8" name="object 138"/>
          <p:cNvSpPr txBox="1"/>
          <p:nvPr/>
        </p:nvSpPr>
        <p:spPr>
          <a:xfrm>
            <a:off x="5078726" y="5991173"/>
            <a:ext cx="668655" cy="453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4471C4"/>
                </a:solidFill>
                <a:latin typeface="Calibri"/>
                <a:cs typeface="Calibri"/>
              </a:rPr>
              <a:t>B2B</a:t>
            </a:r>
            <a:r>
              <a:rPr sz="1400" spc="-30" dirty="0">
                <a:solidFill>
                  <a:srgbClr val="4471C4"/>
                </a:solidFill>
                <a:latin typeface="Calibri"/>
                <a:cs typeface="Calibri"/>
              </a:rPr>
              <a:t> </a:t>
            </a:r>
            <a:r>
              <a:rPr sz="1400" spc="-25" dirty="0">
                <a:solidFill>
                  <a:srgbClr val="4471C4"/>
                </a:solidFill>
                <a:latin typeface="Calibri"/>
                <a:cs typeface="Calibri"/>
              </a:rPr>
              <a:t>due </a:t>
            </a:r>
            <a:r>
              <a:rPr sz="1400" spc="-10" dirty="0">
                <a:solidFill>
                  <a:srgbClr val="4471C4"/>
                </a:solidFill>
                <a:latin typeface="Calibri"/>
                <a:cs typeface="Calibri"/>
              </a:rPr>
              <a:t>diligence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139" name="object 139"/>
          <p:cNvGrpSpPr/>
          <p:nvPr/>
        </p:nvGrpSpPr>
        <p:grpSpPr>
          <a:xfrm>
            <a:off x="9800126" y="5844857"/>
            <a:ext cx="1378585" cy="170815"/>
            <a:chOff x="9800126" y="5844857"/>
            <a:chExt cx="1378585" cy="170815"/>
          </a:xfrm>
        </p:grpSpPr>
        <p:sp>
          <p:nvSpPr>
            <p:cNvPr id="140" name="object 140"/>
            <p:cNvSpPr/>
            <p:nvPr/>
          </p:nvSpPr>
          <p:spPr>
            <a:xfrm>
              <a:off x="9819297" y="5881878"/>
              <a:ext cx="1340485" cy="70485"/>
            </a:xfrm>
            <a:custGeom>
              <a:avLst/>
              <a:gdLst/>
              <a:ahLst/>
              <a:cxnLst/>
              <a:rect l="l" t="t" r="r" b="b"/>
              <a:pathLst>
                <a:path w="1340484" h="70485">
                  <a:moveTo>
                    <a:pt x="1340192" y="70104"/>
                  </a:moveTo>
                  <a:lnTo>
                    <a:pt x="1293080" y="62065"/>
                  </a:lnTo>
                  <a:lnTo>
                    <a:pt x="1245899" y="54121"/>
                  </a:lnTo>
                  <a:lnTo>
                    <a:pt x="1198578" y="46366"/>
                  </a:lnTo>
                  <a:lnTo>
                    <a:pt x="1151048" y="38894"/>
                  </a:lnTo>
                  <a:lnTo>
                    <a:pt x="1103239" y="31800"/>
                  </a:lnTo>
                  <a:lnTo>
                    <a:pt x="1055082" y="25178"/>
                  </a:lnTo>
                  <a:lnTo>
                    <a:pt x="1006506" y="19123"/>
                  </a:lnTo>
                  <a:lnTo>
                    <a:pt x="957443" y="13730"/>
                  </a:lnTo>
                  <a:lnTo>
                    <a:pt x="907823" y="9093"/>
                  </a:lnTo>
                  <a:lnTo>
                    <a:pt x="857575" y="5307"/>
                  </a:lnTo>
                  <a:lnTo>
                    <a:pt x="806631" y="2466"/>
                  </a:lnTo>
                  <a:lnTo>
                    <a:pt x="754920" y="666"/>
                  </a:lnTo>
                  <a:lnTo>
                    <a:pt x="702373" y="0"/>
                  </a:lnTo>
                  <a:lnTo>
                    <a:pt x="655236" y="408"/>
                  </a:lnTo>
                  <a:lnTo>
                    <a:pt x="607440" y="1710"/>
                  </a:lnTo>
                  <a:lnTo>
                    <a:pt x="559033" y="3839"/>
                  </a:lnTo>
                  <a:lnTo>
                    <a:pt x="510065" y="6732"/>
                  </a:lnTo>
                  <a:lnTo>
                    <a:pt x="460581" y="10323"/>
                  </a:lnTo>
                  <a:lnTo>
                    <a:pt x="410632" y="14547"/>
                  </a:lnTo>
                  <a:lnTo>
                    <a:pt x="360264" y="19338"/>
                  </a:lnTo>
                  <a:lnTo>
                    <a:pt x="309525" y="24633"/>
                  </a:lnTo>
                  <a:lnTo>
                    <a:pt x="258464" y="30364"/>
                  </a:lnTo>
                  <a:lnTo>
                    <a:pt x="207128" y="36469"/>
                  </a:lnTo>
                  <a:lnTo>
                    <a:pt x="155566" y="42880"/>
                  </a:lnTo>
                  <a:lnTo>
                    <a:pt x="103825" y="49534"/>
                  </a:lnTo>
                  <a:lnTo>
                    <a:pt x="51953" y="56366"/>
                  </a:lnTo>
                  <a:lnTo>
                    <a:pt x="0" y="63309"/>
                  </a:lnTo>
                </a:path>
              </a:pathLst>
            </a:custGeom>
            <a:ln w="38100">
              <a:solidFill>
                <a:srgbClr val="538235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9819176" y="5863907"/>
              <a:ext cx="122555" cy="132715"/>
            </a:xfrm>
            <a:custGeom>
              <a:avLst/>
              <a:gdLst/>
              <a:ahLst/>
              <a:cxnLst/>
              <a:rect l="l" t="t" r="r" b="b"/>
              <a:pathLst>
                <a:path w="122554" h="132714">
                  <a:moveTo>
                    <a:pt x="122161" y="132156"/>
                  </a:moveTo>
                  <a:lnTo>
                    <a:pt x="0" y="81292"/>
                  </a:lnTo>
                  <a:lnTo>
                    <a:pt x="104406" y="0"/>
                  </a:lnTo>
                </a:path>
              </a:pathLst>
            </a:custGeom>
            <a:ln w="38100">
              <a:solidFill>
                <a:srgbClr val="5382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2" name="object 142"/>
          <p:cNvSpPr txBox="1"/>
          <p:nvPr/>
        </p:nvSpPr>
        <p:spPr>
          <a:xfrm>
            <a:off x="9882920" y="5991174"/>
            <a:ext cx="126873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538235"/>
                </a:solidFill>
                <a:latin typeface="Calibri"/>
                <a:cs typeface="Calibri"/>
              </a:rPr>
              <a:t>Consumer</a:t>
            </a:r>
            <a:r>
              <a:rPr sz="1400" spc="-60" dirty="0">
                <a:solidFill>
                  <a:srgbClr val="538235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538235"/>
                </a:solidFill>
                <a:latin typeface="Calibri"/>
                <a:cs typeface="Calibri"/>
              </a:rPr>
              <a:t>choice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143" name="object 14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7581900" y="4895088"/>
            <a:ext cx="478535" cy="441947"/>
          </a:xfrm>
          <a:prstGeom prst="rect">
            <a:avLst/>
          </a:prstGeom>
        </p:spPr>
      </p:pic>
      <p:sp>
        <p:nvSpPr>
          <p:cNvPr id="144" name="object 144"/>
          <p:cNvSpPr txBox="1"/>
          <p:nvPr/>
        </p:nvSpPr>
        <p:spPr>
          <a:xfrm>
            <a:off x="8017575" y="4986134"/>
            <a:ext cx="519430" cy="361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100" spc="-10" dirty="0">
                <a:latin typeface="Calibri"/>
                <a:cs typeface="Calibri"/>
              </a:rPr>
              <a:t>Battery passport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145" name="object 145"/>
          <p:cNvGrpSpPr/>
          <p:nvPr/>
        </p:nvGrpSpPr>
        <p:grpSpPr>
          <a:xfrm>
            <a:off x="6559653" y="3712502"/>
            <a:ext cx="2313305" cy="2329815"/>
            <a:chOff x="6559653" y="3712502"/>
            <a:chExt cx="2313305" cy="2329815"/>
          </a:xfrm>
        </p:grpSpPr>
        <p:sp>
          <p:nvSpPr>
            <p:cNvPr id="146" name="object 146"/>
            <p:cNvSpPr/>
            <p:nvPr/>
          </p:nvSpPr>
          <p:spPr>
            <a:xfrm>
              <a:off x="7997317" y="4860797"/>
              <a:ext cx="856615" cy="86995"/>
            </a:xfrm>
            <a:custGeom>
              <a:avLst/>
              <a:gdLst/>
              <a:ahLst/>
              <a:cxnLst/>
              <a:rect l="l" t="t" r="r" b="b"/>
              <a:pathLst>
                <a:path w="856615" h="86995">
                  <a:moveTo>
                    <a:pt x="856360" y="86868"/>
                  </a:moveTo>
                  <a:lnTo>
                    <a:pt x="806712" y="70731"/>
                  </a:lnTo>
                  <a:lnTo>
                    <a:pt x="756871" y="55097"/>
                  </a:lnTo>
                  <a:lnTo>
                    <a:pt x="706641" y="40470"/>
                  </a:lnTo>
                  <a:lnTo>
                    <a:pt x="655831" y="27351"/>
                  </a:lnTo>
                  <a:lnTo>
                    <a:pt x="604245" y="16241"/>
                  </a:lnTo>
                  <a:lnTo>
                    <a:pt x="551690" y="7645"/>
                  </a:lnTo>
                  <a:lnTo>
                    <a:pt x="497973" y="2064"/>
                  </a:lnTo>
                  <a:lnTo>
                    <a:pt x="442899" y="0"/>
                  </a:lnTo>
                  <a:lnTo>
                    <a:pt x="396451" y="1204"/>
                  </a:lnTo>
                  <a:lnTo>
                    <a:pt x="349060" y="4853"/>
                  </a:lnTo>
                  <a:lnTo>
                    <a:pt x="300833" y="10664"/>
                  </a:lnTo>
                  <a:lnTo>
                    <a:pt x="251880" y="18359"/>
                  </a:lnTo>
                  <a:lnTo>
                    <a:pt x="202308" y="27656"/>
                  </a:lnTo>
                  <a:lnTo>
                    <a:pt x="152225" y="38276"/>
                  </a:lnTo>
                  <a:lnTo>
                    <a:pt x="101741" y="49939"/>
                  </a:lnTo>
                  <a:lnTo>
                    <a:pt x="50963" y="62365"/>
                  </a:lnTo>
                  <a:lnTo>
                    <a:pt x="0" y="75272"/>
                  </a:lnTo>
                </a:path>
              </a:pathLst>
            </a:custGeom>
            <a:ln w="38100">
              <a:solidFill>
                <a:srgbClr val="C55A11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7997144" y="4843122"/>
              <a:ext cx="127635" cy="129539"/>
            </a:xfrm>
            <a:custGeom>
              <a:avLst/>
              <a:gdLst/>
              <a:ahLst/>
              <a:cxnLst/>
              <a:rect l="l" t="t" r="r" b="b"/>
              <a:pathLst>
                <a:path w="127634" h="129539">
                  <a:moveTo>
                    <a:pt x="127292" y="129158"/>
                  </a:moveTo>
                  <a:lnTo>
                    <a:pt x="0" y="92989"/>
                  </a:lnTo>
                  <a:lnTo>
                    <a:pt x="94145" y="0"/>
                  </a:lnTo>
                </a:path>
              </a:pathLst>
            </a:custGeom>
            <a:ln w="38099">
              <a:solidFill>
                <a:srgbClr val="C55A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6579273" y="3731552"/>
              <a:ext cx="1035685" cy="1445260"/>
            </a:xfrm>
            <a:custGeom>
              <a:avLst/>
              <a:gdLst/>
              <a:ahLst/>
              <a:cxnLst/>
              <a:rect l="l" t="t" r="r" b="b"/>
              <a:pathLst>
                <a:path w="1035684" h="1445260">
                  <a:moveTo>
                    <a:pt x="1035392" y="1444713"/>
                  </a:moveTo>
                  <a:lnTo>
                    <a:pt x="972570" y="1422139"/>
                  </a:lnTo>
                  <a:lnTo>
                    <a:pt x="942454" y="1379241"/>
                  </a:lnTo>
                  <a:lnTo>
                    <a:pt x="913892" y="1298409"/>
                  </a:lnTo>
                  <a:lnTo>
                    <a:pt x="896117" y="1228115"/>
                  </a:lnTo>
                  <a:lnTo>
                    <a:pt x="886149" y="1185824"/>
                  </a:lnTo>
                  <a:lnTo>
                    <a:pt x="875831" y="1139664"/>
                  </a:lnTo>
                  <a:lnTo>
                    <a:pt x="865441" y="1090305"/>
                  </a:lnTo>
                  <a:lnTo>
                    <a:pt x="855256" y="1038417"/>
                  </a:lnTo>
                  <a:lnTo>
                    <a:pt x="845554" y="984669"/>
                  </a:lnTo>
                  <a:lnTo>
                    <a:pt x="836613" y="929731"/>
                  </a:lnTo>
                  <a:lnTo>
                    <a:pt x="828710" y="874274"/>
                  </a:lnTo>
                  <a:lnTo>
                    <a:pt x="822123" y="818966"/>
                  </a:lnTo>
                  <a:lnTo>
                    <a:pt x="817130" y="764479"/>
                  </a:lnTo>
                  <a:lnTo>
                    <a:pt x="814008" y="711481"/>
                  </a:lnTo>
                  <a:lnTo>
                    <a:pt x="813035" y="660643"/>
                  </a:lnTo>
                  <a:lnTo>
                    <a:pt x="814489" y="612635"/>
                  </a:lnTo>
                  <a:lnTo>
                    <a:pt x="820022" y="563654"/>
                  </a:lnTo>
                  <a:lnTo>
                    <a:pt x="830462" y="510319"/>
                  </a:lnTo>
                  <a:lnTo>
                    <a:pt x="844854" y="453918"/>
                  </a:lnTo>
                  <a:lnTo>
                    <a:pt x="862245" y="395741"/>
                  </a:lnTo>
                  <a:lnTo>
                    <a:pt x="881681" y="337077"/>
                  </a:lnTo>
                  <a:lnTo>
                    <a:pt x="902207" y="279217"/>
                  </a:lnTo>
                  <a:lnTo>
                    <a:pt x="922870" y="223450"/>
                  </a:lnTo>
                  <a:lnTo>
                    <a:pt x="942716" y="171065"/>
                  </a:lnTo>
                  <a:lnTo>
                    <a:pt x="960791" y="123351"/>
                  </a:lnTo>
                  <a:lnTo>
                    <a:pt x="976141" y="81600"/>
                  </a:lnTo>
                  <a:lnTo>
                    <a:pt x="987811" y="47099"/>
                  </a:lnTo>
                  <a:lnTo>
                    <a:pt x="994849" y="21139"/>
                  </a:lnTo>
                  <a:lnTo>
                    <a:pt x="996299" y="5010"/>
                  </a:lnTo>
                  <a:lnTo>
                    <a:pt x="991209" y="0"/>
                  </a:lnTo>
                  <a:lnTo>
                    <a:pt x="952107" y="47053"/>
                  </a:lnTo>
                  <a:lnTo>
                    <a:pt x="910400" y="118248"/>
                  </a:lnTo>
                  <a:lnTo>
                    <a:pt x="885752" y="162337"/>
                  </a:lnTo>
                  <a:lnTo>
                    <a:pt x="858974" y="210552"/>
                  </a:lnTo>
                  <a:lnTo>
                    <a:pt x="830365" y="261740"/>
                  </a:lnTo>
                  <a:lnTo>
                    <a:pt x="800225" y="314750"/>
                  </a:lnTo>
                  <a:lnTo>
                    <a:pt x="768852" y="368430"/>
                  </a:lnTo>
                  <a:lnTo>
                    <a:pt x="736546" y="421627"/>
                  </a:lnTo>
                  <a:lnTo>
                    <a:pt x="703607" y="473191"/>
                  </a:lnTo>
                  <a:lnTo>
                    <a:pt x="670333" y="521968"/>
                  </a:lnTo>
                  <a:lnTo>
                    <a:pt x="637025" y="566808"/>
                  </a:lnTo>
                  <a:lnTo>
                    <a:pt x="603980" y="606558"/>
                  </a:lnTo>
                  <a:lnTo>
                    <a:pt x="571500" y="640067"/>
                  </a:lnTo>
                  <a:lnTo>
                    <a:pt x="533438" y="673723"/>
                  </a:lnTo>
                  <a:lnTo>
                    <a:pt x="493998" y="705028"/>
                  </a:lnTo>
                  <a:lnTo>
                    <a:pt x="453285" y="734164"/>
                  </a:lnTo>
                  <a:lnTo>
                    <a:pt x="411409" y="761318"/>
                  </a:lnTo>
                  <a:lnTo>
                    <a:pt x="368477" y="786673"/>
                  </a:lnTo>
                  <a:lnTo>
                    <a:pt x="324598" y="810413"/>
                  </a:lnTo>
                  <a:lnTo>
                    <a:pt x="279880" y="832723"/>
                  </a:lnTo>
                  <a:lnTo>
                    <a:pt x="234431" y="853788"/>
                  </a:lnTo>
                  <a:lnTo>
                    <a:pt x="188358" y="873790"/>
                  </a:lnTo>
                  <a:lnTo>
                    <a:pt x="141771" y="892916"/>
                  </a:lnTo>
                  <a:lnTo>
                    <a:pt x="94776" y="911349"/>
                  </a:lnTo>
                  <a:lnTo>
                    <a:pt x="47483" y="929273"/>
                  </a:lnTo>
                  <a:lnTo>
                    <a:pt x="0" y="946873"/>
                  </a:lnTo>
                </a:path>
              </a:pathLst>
            </a:custGeom>
            <a:ln w="38099">
              <a:solidFill>
                <a:srgbClr val="C55A11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6578703" y="4576653"/>
              <a:ext cx="130810" cy="125730"/>
            </a:xfrm>
            <a:custGeom>
              <a:avLst/>
              <a:gdLst/>
              <a:ahLst/>
              <a:cxnLst/>
              <a:rect l="l" t="t" r="r" b="b"/>
              <a:pathLst>
                <a:path w="130809" h="125729">
                  <a:moveTo>
                    <a:pt x="130276" y="125171"/>
                  </a:moveTo>
                  <a:lnTo>
                    <a:pt x="0" y="101993"/>
                  </a:lnTo>
                  <a:lnTo>
                    <a:pt x="84302" y="0"/>
                  </a:lnTo>
                </a:path>
              </a:pathLst>
            </a:custGeom>
            <a:ln w="38100">
              <a:solidFill>
                <a:srgbClr val="C55A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7496721" y="5907785"/>
              <a:ext cx="1340485" cy="71755"/>
            </a:xfrm>
            <a:custGeom>
              <a:avLst/>
              <a:gdLst/>
              <a:ahLst/>
              <a:cxnLst/>
              <a:rect l="l" t="t" r="r" b="b"/>
              <a:pathLst>
                <a:path w="1340484" h="71754">
                  <a:moveTo>
                    <a:pt x="1340192" y="71627"/>
                  </a:moveTo>
                  <a:lnTo>
                    <a:pt x="1293080" y="63414"/>
                  </a:lnTo>
                  <a:lnTo>
                    <a:pt x="1245899" y="55297"/>
                  </a:lnTo>
                  <a:lnTo>
                    <a:pt x="1198578" y="47373"/>
                  </a:lnTo>
                  <a:lnTo>
                    <a:pt x="1151048" y="39739"/>
                  </a:lnTo>
                  <a:lnTo>
                    <a:pt x="1103239" y="32491"/>
                  </a:lnTo>
                  <a:lnTo>
                    <a:pt x="1055082" y="25726"/>
                  </a:lnTo>
                  <a:lnTo>
                    <a:pt x="1006506" y="19540"/>
                  </a:lnTo>
                  <a:lnTo>
                    <a:pt x="957443" y="14030"/>
                  </a:lnTo>
                  <a:lnTo>
                    <a:pt x="907823" y="9293"/>
                  </a:lnTo>
                  <a:lnTo>
                    <a:pt x="857575" y="5425"/>
                  </a:lnTo>
                  <a:lnTo>
                    <a:pt x="806631" y="2522"/>
                  </a:lnTo>
                  <a:lnTo>
                    <a:pt x="754920" y="681"/>
                  </a:lnTo>
                  <a:lnTo>
                    <a:pt x="702373" y="0"/>
                  </a:lnTo>
                  <a:lnTo>
                    <a:pt x="655236" y="418"/>
                  </a:lnTo>
                  <a:lnTo>
                    <a:pt x="607440" y="1749"/>
                  </a:lnTo>
                  <a:lnTo>
                    <a:pt x="559033" y="3926"/>
                  </a:lnTo>
                  <a:lnTo>
                    <a:pt x="510065" y="6882"/>
                  </a:lnTo>
                  <a:lnTo>
                    <a:pt x="460581" y="10551"/>
                  </a:lnTo>
                  <a:lnTo>
                    <a:pt x="410632" y="14867"/>
                  </a:lnTo>
                  <a:lnTo>
                    <a:pt x="360264" y="19762"/>
                  </a:lnTo>
                  <a:lnTo>
                    <a:pt x="309525" y="25171"/>
                  </a:lnTo>
                  <a:lnTo>
                    <a:pt x="258464" y="31027"/>
                  </a:lnTo>
                  <a:lnTo>
                    <a:pt x="207128" y="37263"/>
                  </a:lnTo>
                  <a:lnTo>
                    <a:pt x="155566" y="43813"/>
                  </a:lnTo>
                  <a:lnTo>
                    <a:pt x="103825" y="50610"/>
                  </a:lnTo>
                  <a:lnTo>
                    <a:pt x="51953" y="57588"/>
                  </a:lnTo>
                  <a:lnTo>
                    <a:pt x="0" y="64681"/>
                  </a:lnTo>
                </a:path>
              </a:pathLst>
            </a:custGeom>
            <a:ln w="38099">
              <a:solidFill>
                <a:srgbClr val="C55A11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7496593" y="5890894"/>
              <a:ext cx="122555" cy="132715"/>
            </a:xfrm>
            <a:custGeom>
              <a:avLst/>
              <a:gdLst/>
              <a:ahLst/>
              <a:cxnLst/>
              <a:rect l="l" t="t" r="r" b="b"/>
              <a:pathLst>
                <a:path w="122554" h="132714">
                  <a:moveTo>
                    <a:pt x="122300" y="132105"/>
                  </a:moveTo>
                  <a:lnTo>
                    <a:pt x="0" y="81597"/>
                  </a:lnTo>
                  <a:lnTo>
                    <a:pt x="104165" y="0"/>
                  </a:lnTo>
                </a:path>
              </a:pathLst>
            </a:custGeom>
            <a:ln w="38100">
              <a:solidFill>
                <a:srgbClr val="C55A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2" name="object 152"/>
          <p:cNvSpPr txBox="1"/>
          <p:nvPr/>
        </p:nvSpPr>
        <p:spPr>
          <a:xfrm>
            <a:off x="7589966" y="6000925"/>
            <a:ext cx="120142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C55A11"/>
                </a:solidFill>
                <a:latin typeface="Calibri"/>
                <a:cs typeface="Calibri"/>
              </a:rPr>
              <a:t>G2B</a:t>
            </a:r>
            <a:r>
              <a:rPr sz="1400" spc="-3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C55A11"/>
                </a:solidFill>
                <a:latin typeface="Calibri"/>
                <a:cs typeface="Calibri"/>
              </a:rPr>
              <a:t>assessment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153" name="object 153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2624327" y="2019300"/>
            <a:ext cx="240791" cy="237743"/>
          </a:xfrm>
          <a:prstGeom prst="rect">
            <a:avLst/>
          </a:prstGeom>
        </p:spPr>
      </p:pic>
      <p:sp>
        <p:nvSpPr>
          <p:cNvPr id="154" name="object 154"/>
          <p:cNvSpPr txBox="1"/>
          <p:nvPr/>
        </p:nvSpPr>
        <p:spPr>
          <a:xfrm>
            <a:off x="1143525" y="6605916"/>
            <a:ext cx="4307840" cy="17399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000" spc="70" dirty="0">
                <a:solidFill>
                  <a:srgbClr val="7E7E7E"/>
                </a:solidFill>
                <a:latin typeface="Gill Sans MT"/>
                <a:cs typeface="Gill Sans MT"/>
              </a:rPr>
              <a:t>Sustainable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75" dirty="0">
                <a:solidFill>
                  <a:srgbClr val="7E7E7E"/>
                </a:solidFill>
                <a:latin typeface="Gill Sans MT"/>
                <a:cs typeface="Gill Sans MT"/>
              </a:rPr>
              <a:t>and</a:t>
            </a:r>
            <a:r>
              <a:rPr sz="1000" spc="-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Digital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Trade</a:t>
            </a:r>
            <a:r>
              <a:rPr sz="1000" spc="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45" dirty="0">
                <a:solidFill>
                  <a:srgbClr val="7E7E7E"/>
                </a:solidFill>
                <a:latin typeface="Gill Sans MT"/>
                <a:cs typeface="Gill Sans MT"/>
              </a:rPr>
              <a:t>Facilitation</a:t>
            </a:r>
            <a:r>
              <a:rPr sz="1000" spc="-2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Week</a:t>
            </a:r>
            <a:r>
              <a:rPr sz="1000" spc="30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7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85" dirty="0">
                <a:solidFill>
                  <a:srgbClr val="7E7E7E"/>
                </a:solidFill>
                <a:latin typeface="Gill Sans MT"/>
                <a:cs typeface="Gill Sans MT"/>
              </a:rPr>
              <a:t>8-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12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110" dirty="0">
                <a:solidFill>
                  <a:srgbClr val="7E7E7E"/>
                </a:solidFill>
                <a:latin typeface="Gill Sans MT"/>
                <a:cs typeface="Gill Sans MT"/>
              </a:rPr>
              <a:t>July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2024</a:t>
            </a:r>
            <a:r>
              <a:rPr sz="1000" spc="26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6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Geneva</a:t>
            </a:r>
            <a:endParaRPr sz="10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88060" cy="6858000"/>
            <a:chOff x="0" y="0"/>
            <a:chExt cx="98806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05255" cy="124053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2208" y="0"/>
              <a:ext cx="85343" cy="68579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344" y="6569964"/>
              <a:ext cx="737615" cy="225551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822959" y="274429"/>
            <a:ext cx="105156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668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But</a:t>
            </a:r>
            <a:r>
              <a:rPr sz="3600" spc="-5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let’s</a:t>
            </a:r>
            <a:r>
              <a:rPr sz="3600" spc="-5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really</a:t>
            </a:r>
            <a:r>
              <a:rPr sz="3600" spc="-4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focus</a:t>
            </a:r>
            <a:r>
              <a:rPr sz="3600" spc="-7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sz="3600"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3600" spc="-5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UNTP</a:t>
            </a:r>
            <a:r>
              <a:rPr sz="3600" spc="-1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DPP</a:t>
            </a:r>
            <a:r>
              <a:rPr sz="3600" spc="-9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VALUE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3596830" y="4637727"/>
            <a:ext cx="5806440" cy="1619885"/>
            <a:chOff x="3596830" y="4637727"/>
            <a:chExt cx="5806440" cy="1619885"/>
          </a:xfrm>
        </p:grpSpPr>
        <p:sp>
          <p:nvSpPr>
            <p:cNvPr id="8" name="object 8"/>
            <p:cNvSpPr/>
            <p:nvPr/>
          </p:nvSpPr>
          <p:spPr>
            <a:xfrm>
              <a:off x="3611117" y="4652015"/>
              <a:ext cx="5777865" cy="1591310"/>
            </a:xfrm>
            <a:custGeom>
              <a:avLst/>
              <a:gdLst/>
              <a:ahLst/>
              <a:cxnLst/>
              <a:rect l="l" t="t" r="r" b="b"/>
              <a:pathLst>
                <a:path w="5777865" h="1591310">
                  <a:moveTo>
                    <a:pt x="5625033" y="0"/>
                  </a:moveTo>
                  <a:lnTo>
                    <a:pt x="152450" y="0"/>
                  </a:lnTo>
                  <a:lnTo>
                    <a:pt x="104267" y="7771"/>
                  </a:lnTo>
                  <a:lnTo>
                    <a:pt x="62418" y="29412"/>
                  </a:lnTo>
                  <a:lnTo>
                    <a:pt x="29416" y="62413"/>
                  </a:lnTo>
                  <a:lnTo>
                    <a:pt x="7772" y="104262"/>
                  </a:lnTo>
                  <a:lnTo>
                    <a:pt x="0" y="152450"/>
                  </a:lnTo>
                  <a:lnTo>
                    <a:pt x="0" y="1438592"/>
                  </a:lnTo>
                  <a:lnTo>
                    <a:pt x="7772" y="1486781"/>
                  </a:lnTo>
                  <a:lnTo>
                    <a:pt x="29416" y="1528634"/>
                  </a:lnTo>
                  <a:lnTo>
                    <a:pt x="62418" y="1561638"/>
                  </a:lnTo>
                  <a:lnTo>
                    <a:pt x="104267" y="1583283"/>
                  </a:lnTo>
                  <a:lnTo>
                    <a:pt x="152450" y="1591056"/>
                  </a:lnTo>
                  <a:lnTo>
                    <a:pt x="5625033" y="1591056"/>
                  </a:lnTo>
                  <a:lnTo>
                    <a:pt x="5673221" y="1583283"/>
                  </a:lnTo>
                  <a:lnTo>
                    <a:pt x="5715070" y="1561638"/>
                  </a:lnTo>
                  <a:lnTo>
                    <a:pt x="5748071" y="1528634"/>
                  </a:lnTo>
                  <a:lnTo>
                    <a:pt x="5769712" y="1486781"/>
                  </a:lnTo>
                  <a:lnTo>
                    <a:pt x="5777484" y="1438592"/>
                  </a:lnTo>
                  <a:lnTo>
                    <a:pt x="5777484" y="152450"/>
                  </a:lnTo>
                  <a:lnTo>
                    <a:pt x="5769712" y="104262"/>
                  </a:lnTo>
                  <a:lnTo>
                    <a:pt x="5748071" y="62413"/>
                  </a:lnTo>
                  <a:lnTo>
                    <a:pt x="5715070" y="29412"/>
                  </a:lnTo>
                  <a:lnTo>
                    <a:pt x="5673221" y="7771"/>
                  </a:lnTo>
                  <a:lnTo>
                    <a:pt x="5625033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611117" y="4652015"/>
              <a:ext cx="5777865" cy="1591310"/>
            </a:xfrm>
            <a:custGeom>
              <a:avLst/>
              <a:gdLst/>
              <a:ahLst/>
              <a:cxnLst/>
              <a:rect l="l" t="t" r="r" b="b"/>
              <a:pathLst>
                <a:path w="5777865" h="1591310">
                  <a:moveTo>
                    <a:pt x="0" y="152450"/>
                  </a:moveTo>
                  <a:lnTo>
                    <a:pt x="7772" y="104262"/>
                  </a:lnTo>
                  <a:lnTo>
                    <a:pt x="29416" y="62413"/>
                  </a:lnTo>
                  <a:lnTo>
                    <a:pt x="62418" y="29412"/>
                  </a:lnTo>
                  <a:lnTo>
                    <a:pt x="104267" y="7771"/>
                  </a:lnTo>
                  <a:lnTo>
                    <a:pt x="152450" y="0"/>
                  </a:lnTo>
                  <a:lnTo>
                    <a:pt x="5625033" y="0"/>
                  </a:lnTo>
                  <a:lnTo>
                    <a:pt x="5673221" y="7771"/>
                  </a:lnTo>
                  <a:lnTo>
                    <a:pt x="5715070" y="29412"/>
                  </a:lnTo>
                  <a:lnTo>
                    <a:pt x="5748071" y="62413"/>
                  </a:lnTo>
                  <a:lnTo>
                    <a:pt x="5769712" y="104262"/>
                  </a:lnTo>
                  <a:lnTo>
                    <a:pt x="5777484" y="152450"/>
                  </a:lnTo>
                  <a:lnTo>
                    <a:pt x="5777484" y="1438592"/>
                  </a:lnTo>
                  <a:lnTo>
                    <a:pt x="5769712" y="1486781"/>
                  </a:lnTo>
                  <a:lnTo>
                    <a:pt x="5748071" y="1528634"/>
                  </a:lnTo>
                  <a:lnTo>
                    <a:pt x="5715070" y="1561638"/>
                  </a:lnTo>
                  <a:lnTo>
                    <a:pt x="5673221" y="1583283"/>
                  </a:lnTo>
                  <a:lnTo>
                    <a:pt x="5625033" y="1591056"/>
                  </a:lnTo>
                  <a:lnTo>
                    <a:pt x="152450" y="1591056"/>
                  </a:lnTo>
                  <a:lnTo>
                    <a:pt x="104267" y="1583283"/>
                  </a:lnTo>
                  <a:lnTo>
                    <a:pt x="62418" y="1561638"/>
                  </a:lnTo>
                  <a:lnTo>
                    <a:pt x="29416" y="1528634"/>
                  </a:lnTo>
                  <a:lnTo>
                    <a:pt x="7772" y="1486781"/>
                  </a:lnTo>
                  <a:lnTo>
                    <a:pt x="0" y="1438592"/>
                  </a:lnTo>
                  <a:lnTo>
                    <a:pt x="0" y="152450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3678396" y="4704007"/>
            <a:ext cx="199643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0" dirty="0">
                <a:latin typeface="Calibri"/>
                <a:cs typeface="Calibri"/>
              </a:rPr>
              <a:t>UNDERSTAND</a:t>
            </a:r>
            <a:r>
              <a:rPr sz="1800" b="1" spc="-5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spc="-20" dirty="0">
                <a:latin typeface="Calibri"/>
                <a:cs typeface="Calibri"/>
              </a:rPr>
              <a:t>data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417510" y="1097474"/>
            <a:ext cx="1932305" cy="5152390"/>
            <a:chOff x="1417510" y="1097474"/>
            <a:chExt cx="1932305" cy="5152390"/>
          </a:xfrm>
        </p:grpSpPr>
        <p:sp>
          <p:nvSpPr>
            <p:cNvPr id="12" name="object 12"/>
            <p:cNvSpPr/>
            <p:nvPr/>
          </p:nvSpPr>
          <p:spPr>
            <a:xfrm>
              <a:off x="1431797" y="1111761"/>
              <a:ext cx="1903730" cy="5123815"/>
            </a:xfrm>
            <a:custGeom>
              <a:avLst/>
              <a:gdLst/>
              <a:ahLst/>
              <a:cxnLst/>
              <a:rect l="l" t="t" r="r" b="b"/>
              <a:pathLst>
                <a:path w="1903729" h="5123815">
                  <a:moveTo>
                    <a:pt x="1739912" y="0"/>
                  </a:moveTo>
                  <a:lnTo>
                    <a:pt x="163563" y="0"/>
                  </a:lnTo>
                  <a:lnTo>
                    <a:pt x="120081" y="5842"/>
                  </a:lnTo>
                  <a:lnTo>
                    <a:pt x="81009" y="22330"/>
                  </a:lnTo>
                  <a:lnTo>
                    <a:pt x="47905" y="47905"/>
                  </a:lnTo>
                  <a:lnTo>
                    <a:pt x="22330" y="81009"/>
                  </a:lnTo>
                  <a:lnTo>
                    <a:pt x="5842" y="120081"/>
                  </a:lnTo>
                  <a:lnTo>
                    <a:pt x="0" y="163563"/>
                  </a:lnTo>
                  <a:lnTo>
                    <a:pt x="0" y="4960112"/>
                  </a:lnTo>
                  <a:lnTo>
                    <a:pt x="5842" y="5003599"/>
                  </a:lnTo>
                  <a:lnTo>
                    <a:pt x="22330" y="5042675"/>
                  </a:lnTo>
                  <a:lnTo>
                    <a:pt x="47905" y="5075780"/>
                  </a:lnTo>
                  <a:lnTo>
                    <a:pt x="81009" y="5101356"/>
                  </a:lnTo>
                  <a:lnTo>
                    <a:pt x="120081" y="5117845"/>
                  </a:lnTo>
                  <a:lnTo>
                    <a:pt x="163563" y="5123688"/>
                  </a:lnTo>
                  <a:lnTo>
                    <a:pt x="1739912" y="5123688"/>
                  </a:lnTo>
                  <a:lnTo>
                    <a:pt x="1783394" y="5117845"/>
                  </a:lnTo>
                  <a:lnTo>
                    <a:pt x="1822466" y="5101356"/>
                  </a:lnTo>
                  <a:lnTo>
                    <a:pt x="1855570" y="5075780"/>
                  </a:lnTo>
                  <a:lnTo>
                    <a:pt x="1881145" y="5042675"/>
                  </a:lnTo>
                  <a:lnTo>
                    <a:pt x="1897633" y="5003599"/>
                  </a:lnTo>
                  <a:lnTo>
                    <a:pt x="1903476" y="4960112"/>
                  </a:lnTo>
                  <a:lnTo>
                    <a:pt x="1903476" y="163563"/>
                  </a:lnTo>
                  <a:lnTo>
                    <a:pt x="1897633" y="120081"/>
                  </a:lnTo>
                  <a:lnTo>
                    <a:pt x="1881145" y="81009"/>
                  </a:lnTo>
                  <a:lnTo>
                    <a:pt x="1855570" y="47905"/>
                  </a:lnTo>
                  <a:lnTo>
                    <a:pt x="1822466" y="22330"/>
                  </a:lnTo>
                  <a:lnTo>
                    <a:pt x="1783394" y="5842"/>
                  </a:lnTo>
                  <a:lnTo>
                    <a:pt x="1739912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431797" y="1111761"/>
              <a:ext cx="1903730" cy="5123815"/>
            </a:xfrm>
            <a:custGeom>
              <a:avLst/>
              <a:gdLst/>
              <a:ahLst/>
              <a:cxnLst/>
              <a:rect l="l" t="t" r="r" b="b"/>
              <a:pathLst>
                <a:path w="1903729" h="5123815">
                  <a:moveTo>
                    <a:pt x="0" y="163563"/>
                  </a:moveTo>
                  <a:lnTo>
                    <a:pt x="5842" y="120081"/>
                  </a:lnTo>
                  <a:lnTo>
                    <a:pt x="22330" y="81009"/>
                  </a:lnTo>
                  <a:lnTo>
                    <a:pt x="47905" y="47905"/>
                  </a:lnTo>
                  <a:lnTo>
                    <a:pt x="81009" y="22330"/>
                  </a:lnTo>
                  <a:lnTo>
                    <a:pt x="120081" y="5842"/>
                  </a:lnTo>
                  <a:lnTo>
                    <a:pt x="163563" y="0"/>
                  </a:lnTo>
                  <a:lnTo>
                    <a:pt x="1739912" y="0"/>
                  </a:lnTo>
                  <a:lnTo>
                    <a:pt x="1783394" y="5842"/>
                  </a:lnTo>
                  <a:lnTo>
                    <a:pt x="1822466" y="22330"/>
                  </a:lnTo>
                  <a:lnTo>
                    <a:pt x="1855570" y="47905"/>
                  </a:lnTo>
                  <a:lnTo>
                    <a:pt x="1881145" y="81009"/>
                  </a:lnTo>
                  <a:lnTo>
                    <a:pt x="1897633" y="120081"/>
                  </a:lnTo>
                  <a:lnTo>
                    <a:pt x="1903476" y="163563"/>
                  </a:lnTo>
                  <a:lnTo>
                    <a:pt x="1903476" y="4960112"/>
                  </a:lnTo>
                  <a:lnTo>
                    <a:pt x="1897633" y="5003599"/>
                  </a:lnTo>
                  <a:lnTo>
                    <a:pt x="1881145" y="5042675"/>
                  </a:lnTo>
                  <a:lnTo>
                    <a:pt x="1855570" y="5075780"/>
                  </a:lnTo>
                  <a:lnTo>
                    <a:pt x="1822466" y="5101356"/>
                  </a:lnTo>
                  <a:lnTo>
                    <a:pt x="1783394" y="5117845"/>
                  </a:lnTo>
                  <a:lnTo>
                    <a:pt x="1739912" y="5123688"/>
                  </a:lnTo>
                  <a:lnTo>
                    <a:pt x="163563" y="5123688"/>
                  </a:lnTo>
                  <a:lnTo>
                    <a:pt x="120081" y="5117845"/>
                  </a:lnTo>
                  <a:lnTo>
                    <a:pt x="81009" y="5101356"/>
                  </a:lnTo>
                  <a:lnTo>
                    <a:pt x="47905" y="5075780"/>
                  </a:lnTo>
                  <a:lnTo>
                    <a:pt x="22330" y="5042675"/>
                  </a:lnTo>
                  <a:lnTo>
                    <a:pt x="5842" y="5003599"/>
                  </a:lnTo>
                  <a:lnTo>
                    <a:pt x="0" y="4960112"/>
                  </a:lnTo>
                  <a:lnTo>
                    <a:pt x="0" y="163563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3590734" y="2770818"/>
            <a:ext cx="5812155" cy="1749425"/>
            <a:chOff x="3590734" y="2770818"/>
            <a:chExt cx="5812155" cy="1749425"/>
          </a:xfrm>
        </p:grpSpPr>
        <p:sp>
          <p:nvSpPr>
            <p:cNvPr id="15" name="object 15"/>
            <p:cNvSpPr/>
            <p:nvPr/>
          </p:nvSpPr>
          <p:spPr>
            <a:xfrm>
              <a:off x="3605021" y="2785106"/>
              <a:ext cx="5783580" cy="1720850"/>
            </a:xfrm>
            <a:custGeom>
              <a:avLst/>
              <a:gdLst/>
              <a:ahLst/>
              <a:cxnLst/>
              <a:rect l="l" t="t" r="r" b="b"/>
              <a:pathLst>
                <a:path w="5783580" h="1720850">
                  <a:moveTo>
                    <a:pt x="5618708" y="0"/>
                  </a:moveTo>
                  <a:lnTo>
                    <a:pt x="164871" y="0"/>
                  </a:lnTo>
                  <a:lnTo>
                    <a:pt x="121040" y="5889"/>
                  </a:lnTo>
                  <a:lnTo>
                    <a:pt x="81656" y="22509"/>
                  </a:lnTo>
                  <a:lnTo>
                    <a:pt x="48288" y="48288"/>
                  </a:lnTo>
                  <a:lnTo>
                    <a:pt x="22509" y="81656"/>
                  </a:lnTo>
                  <a:lnTo>
                    <a:pt x="5889" y="121040"/>
                  </a:lnTo>
                  <a:lnTo>
                    <a:pt x="0" y="164871"/>
                  </a:lnTo>
                  <a:lnTo>
                    <a:pt x="0" y="1555737"/>
                  </a:lnTo>
                  <a:lnTo>
                    <a:pt x="5889" y="1599562"/>
                  </a:lnTo>
                  <a:lnTo>
                    <a:pt x="22509" y="1638943"/>
                  </a:lnTo>
                  <a:lnTo>
                    <a:pt x="48288" y="1672309"/>
                  </a:lnTo>
                  <a:lnTo>
                    <a:pt x="81656" y="1698087"/>
                  </a:lnTo>
                  <a:lnTo>
                    <a:pt x="121040" y="1714706"/>
                  </a:lnTo>
                  <a:lnTo>
                    <a:pt x="164871" y="1720595"/>
                  </a:lnTo>
                  <a:lnTo>
                    <a:pt x="5618708" y="1720595"/>
                  </a:lnTo>
                  <a:lnTo>
                    <a:pt x="5662539" y="1714706"/>
                  </a:lnTo>
                  <a:lnTo>
                    <a:pt x="5701923" y="1698087"/>
                  </a:lnTo>
                  <a:lnTo>
                    <a:pt x="5735291" y="1672309"/>
                  </a:lnTo>
                  <a:lnTo>
                    <a:pt x="5761070" y="1638943"/>
                  </a:lnTo>
                  <a:lnTo>
                    <a:pt x="5777690" y="1599562"/>
                  </a:lnTo>
                  <a:lnTo>
                    <a:pt x="5783580" y="1555737"/>
                  </a:lnTo>
                  <a:lnTo>
                    <a:pt x="5783580" y="164871"/>
                  </a:lnTo>
                  <a:lnTo>
                    <a:pt x="5777690" y="121040"/>
                  </a:lnTo>
                  <a:lnTo>
                    <a:pt x="5761070" y="81656"/>
                  </a:lnTo>
                  <a:lnTo>
                    <a:pt x="5735291" y="48288"/>
                  </a:lnTo>
                  <a:lnTo>
                    <a:pt x="5701923" y="22509"/>
                  </a:lnTo>
                  <a:lnTo>
                    <a:pt x="5662539" y="5889"/>
                  </a:lnTo>
                  <a:lnTo>
                    <a:pt x="5618708" y="0"/>
                  </a:lnTo>
                  <a:close/>
                </a:path>
              </a:pathLst>
            </a:custGeom>
            <a:solidFill>
              <a:srgbClr val="E1EF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605021" y="2785106"/>
              <a:ext cx="5783580" cy="1720850"/>
            </a:xfrm>
            <a:custGeom>
              <a:avLst/>
              <a:gdLst/>
              <a:ahLst/>
              <a:cxnLst/>
              <a:rect l="l" t="t" r="r" b="b"/>
              <a:pathLst>
                <a:path w="5783580" h="1720850">
                  <a:moveTo>
                    <a:pt x="0" y="164871"/>
                  </a:moveTo>
                  <a:lnTo>
                    <a:pt x="5889" y="121040"/>
                  </a:lnTo>
                  <a:lnTo>
                    <a:pt x="22509" y="81656"/>
                  </a:lnTo>
                  <a:lnTo>
                    <a:pt x="48288" y="48288"/>
                  </a:lnTo>
                  <a:lnTo>
                    <a:pt x="81656" y="22509"/>
                  </a:lnTo>
                  <a:lnTo>
                    <a:pt x="121040" y="5889"/>
                  </a:lnTo>
                  <a:lnTo>
                    <a:pt x="164871" y="0"/>
                  </a:lnTo>
                  <a:lnTo>
                    <a:pt x="5618708" y="0"/>
                  </a:lnTo>
                  <a:lnTo>
                    <a:pt x="5662539" y="5889"/>
                  </a:lnTo>
                  <a:lnTo>
                    <a:pt x="5701923" y="22509"/>
                  </a:lnTo>
                  <a:lnTo>
                    <a:pt x="5735291" y="48288"/>
                  </a:lnTo>
                  <a:lnTo>
                    <a:pt x="5761070" y="81656"/>
                  </a:lnTo>
                  <a:lnTo>
                    <a:pt x="5777690" y="121040"/>
                  </a:lnTo>
                  <a:lnTo>
                    <a:pt x="5783580" y="164871"/>
                  </a:lnTo>
                  <a:lnTo>
                    <a:pt x="5783580" y="1555737"/>
                  </a:lnTo>
                  <a:lnTo>
                    <a:pt x="5777690" y="1599562"/>
                  </a:lnTo>
                  <a:lnTo>
                    <a:pt x="5761070" y="1638943"/>
                  </a:lnTo>
                  <a:lnTo>
                    <a:pt x="5735291" y="1672309"/>
                  </a:lnTo>
                  <a:lnTo>
                    <a:pt x="5701923" y="1698087"/>
                  </a:lnTo>
                  <a:lnTo>
                    <a:pt x="5662539" y="1714706"/>
                  </a:lnTo>
                  <a:lnTo>
                    <a:pt x="5618708" y="1720595"/>
                  </a:lnTo>
                  <a:lnTo>
                    <a:pt x="164871" y="1720595"/>
                  </a:lnTo>
                  <a:lnTo>
                    <a:pt x="121040" y="1714706"/>
                  </a:lnTo>
                  <a:lnTo>
                    <a:pt x="81656" y="1698087"/>
                  </a:lnTo>
                  <a:lnTo>
                    <a:pt x="48288" y="1672309"/>
                  </a:lnTo>
                  <a:lnTo>
                    <a:pt x="22509" y="1638943"/>
                  </a:lnTo>
                  <a:lnTo>
                    <a:pt x="5889" y="1599562"/>
                  </a:lnTo>
                  <a:lnTo>
                    <a:pt x="0" y="1555737"/>
                  </a:lnTo>
                  <a:lnTo>
                    <a:pt x="0" y="164871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3675523" y="2838989"/>
            <a:ext cx="85661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Calibri"/>
                <a:cs typeface="Calibri"/>
              </a:rPr>
              <a:t>the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2000" b="1" spc="-75" dirty="0">
                <a:latin typeface="Calibri"/>
                <a:cs typeface="Calibri"/>
              </a:rPr>
              <a:t>DATA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3596830" y="1097466"/>
            <a:ext cx="5806440" cy="1517650"/>
            <a:chOff x="3596830" y="1097466"/>
            <a:chExt cx="5806440" cy="1517650"/>
          </a:xfrm>
        </p:grpSpPr>
        <p:sp>
          <p:nvSpPr>
            <p:cNvPr id="19" name="object 19"/>
            <p:cNvSpPr/>
            <p:nvPr/>
          </p:nvSpPr>
          <p:spPr>
            <a:xfrm>
              <a:off x="3611117" y="1111754"/>
              <a:ext cx="5777865" cy="1489075"/>
            </a:xfrm>
            <a:custGeom>
              <a:avLst/>
              <a:gdLst/>
              <a:ahLst/>
              <a:cxnLst/>
              <a:rect l="l" t="t" r="r" b="b"/>
              <a:pathLst>
                <a:path w="5777865" h="1489075">
                  <a:moveTo>
                    <a:pt x="5634812" y="0"/>
                  </a:moveTo>
                  <a:lnTo>
                    <a:pt x="142671" y="0"/>
                  </a:lnTo>
                  <a:lnTo>
                    <a:pt x="97578" y="7273"/>
                  </a:lnTo>
                  <a:lnTo>
                    <a:pt x="58413" y="27528"/>
                  </a:lnTo>
                  <a:lnTo>
                    <a:pt x="27528" y="58413"/>
                  </a:lnTo>
                  <a:lnTo>
                    <a:pt x="7273" y="97578"/>
                  </a:lnTo>
                  <a:lnTo>
                    <a:pt x="0" y="142671"/>
                  </a:lnTo>
                  <a:lnTo>
                    <a:pt x="0" y="1346288"/>
                  </a:lnTo>
                  <a:lnTo>
                    <a:pt x="7273" y="1391381"/>
                  </a:lnTo>
                  <a:lnTo>
                    <a:pt x="27528" y="1430542"/>
                  </a:lnTo>
                  <a:lnTo>
                    <a:pt x="58413" y="1461423"/>
                  </a:lnTo>
                  <a:lnTo>
                    <a:pt x="97578" y="1481675"/>
                  </a:lnTo>
                  <a:lnTo>
                    <a:pt x="142671" y="1488947"/>
                  </a:lnTo>
                  <a:lnTo>
                    <a:pt x="5634812" y="1488947"/>
                  </a:lnTo>
                  <a:lnTo>
                    <a:pt x="5679905" y="1481675"/>
                  </a:lnTo>
                  <a:lnTo>
                    <a:pt x="5719070" y="1461423"/>
                  </a:lnTo>
                  <a:lnTo>
                    <a:pt x="5749955" y="1430542"/>
                  </a:lnTo>
                  <a:lnTo>
                    <a:pt x="5770210" y="1391381"/>
                  </a:lnTo>
                  <a:lnTo>
                    <a:pt x="5777484" y="1346288"/>
                  </a:lnTo>
                  <a:lnTo>
                    <a:pt x="5777484" y="142671"/>
                  </a:lnTo>
                  <a:lnTo>
                    <a:pt x="5770210" y="97578"/>
                  </a:lnTo>
                  <a:lnTo>
                    <a:pt x="5749955" y="58413"/>
                  </a:lnTo>
                  <a:lnTo>
                    <a:pt x="5719070" y="27528"/>
                  </a:lnTo>
                  <a:lnTo>
                    <a:pt x="5679905" y="7273"/>
                  </a:lnTo>
                  <a:lnTo>
                    <a:pt x="5634812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611117" y="1111754"/>
              <a:ext cx="5777865" cy="1489075"/>
            </a:xfrm>
            <a:custGeom>
              <a:avLst/>
              <a:gdLst/>
              <a:ahLst/>
              <a:cxnLst/>
              <a:rect l="l" t="t" r="r" b="b"/>
              <a:pathLst>
                <a:path w="5777865" h="1489075">
                  <a:moveTo>
                    <a:pt x="0" y="142671"/>
                  </a:moveTo>
                  <a:lnTo>
                    <a:pt x="7273" y="97578"/>
                  </a:lnTo>
                  <a:lnTo>
                    <a:pt x="27528" y="58413"/>
                  </a:lnTo>
                  <a:lnTo>
                    <a:pt x="58413" y="27528"/>
                  </a:lnTo>
                  <a:lnTo>
                    <a:pt x="97578" y="7273"/>
                  </a:lnTo>
                  <a:lnTo>
                    <a:pt x="142671" y="0"/>
                  </a:lnTo>
                  <a:lnTo>
                    <a:pt x="5634812" y="0"/>
                  </a:lnTo>
                  <a:lnTo>
                    <a:pt x="5679905" y="7273"/>
                  </a:lnTo>
                  <a:lnTo>
                    <a:pt x="5719070" y="27528"/>
                  </a:lnTo>
                  <a:lnTo>
                    <a:pt x="5749955" y="58413"/>
                  </a:lnTo>
                  <a:lnTo>
                    <a:pt x="5770210" y="97578"/>
                  </a:lnTo>
                  <a:lnTo>
                    <a:pt x="5777484" y="142671"/>
                  </a:lnTo>
                  <a:lnTo>
                    <a:pt x="5777484" y="1346288"/>
                  </a:lnTo>
                  <a:lnTo>
                    <a:pt x="5770210" y="1391381"/>
                  </a:lnTo>
                  <a:lnTo>
                    <a:pt x="5749955" y="1430542"/>
                  </a:lnTo>
                  <a:lnTo>
                    <a:pt x="5719070" y="1461423"/>
                  </a:lnTo>
                  <a:lnTo>
                    <a:pt x="5679905" y="1481675"/>
                  </a:lnTo>
                  <a:lnTo>
                    <a:pt x="5634812" y="1488947"/>
                  </a:lnTo>
                  <a:lnTo>
                    <a:pt x="142671" y="1488947"/>
                  </a:lnTo>
                  <a:lnTo>
                    <a:pt x="97578" y="1481675"/>
                  </a:lnTo>
                  <a:lnTo>
                    <a:pt x="58413" y="1461423"/>
                  </a:lnTo>
                  <a:lnTo>
                    <a:pt x="27528" y="1430542"/>
                  </a:lnTo>
                  <a:lnTo>
                    <a:pt x="7273" y="1391381"/>
                  </a:lnTo>
                  <a:lnTo>
                    <a:pt x="0" y="1346288"/>
                  </a:lnTo>
                  <a:lnTo>
                    <a:pt x="0" y="142671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1502425" y="1167434"/>
            <a:ext cx="3399154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85670" algn="l"/>
              </a:tabLst>
            </a:pPr>
            <a:r>
              <a:rPr sz="1800" b="1" dirty="0">
                <a:latin typeface="Calibri"/>
                <a:cs typeface="Calibri"/>
              </a:rPr>
              <a:t>SECURE</a:t>
            </a:r>
            <a:r>
              <a:rPr sz="1800" b="1" spc="-4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-15" dirty="0">
                <a:latin typeface="Calibri"/>
                <a:cs typeface="Calibri"/>
              </a:rPr>
              <a:t> </a:t>
            </a:r>
            <a:r>
              <a:rPr sz="1400" spc="-20" dirty="0">
                <a:latin typeface="Calibri"/>
                <a:cs typeface="Calibri"/>
              </a:rPr>
              <a:t>data</a:t>
            </a:r>
            <a:r>
              <a:rPr sz="1400" dirty="0">
                <a:latin typeface="Calibri"/>
                <a:cs typeface="Calibri"/>
              </a:rPr>
              <a:t>	</a:t>
            </a:r>
            <a:r>
              <a:rPr sz="2700" b="1" baseline="1543" dirty="0">
                <a:latin typeface="Calibri"/>
                <a:cs typeface="Calibri"/>
              </a:rPr>
              <a:t>FIND</a:t>
            </a:r>
            <a:r>
              <a:rPr sz="2700" b="1" spc="-52" baseline="1543" dirty="0">
                <a:latin typeface="Calibri"/>
                <a:cs typeface="Calibri"/>
              </a:rPr>
              <a:t> </a:t>
            </a:r>
            <a:r>
              <a:rPr sz="2400" baseline="1736" dirty="0">
                <a:latin typeface="Calibri"/>
                <a:cs typeface="Calibri"/>
              </a:rPr>
              <a:t>the</a:t>
            </a:r>
            <a:r>
              <a:rPr sz="2400" spc="-15" baseline="1736" dirty="0">
                <a:latin typeface="Calibri"/>
                <a:cs typeface="Calibri"/>
              </a:rPr>
              <a:t> </a:t>
            </a:r>
            <a:r>
              <a:rPr sz="2400" spc="-30" baseline="1736" dirty="0">
                <a:latin typeface="Calibri"/>
                <a:cs typeface="Calibri"/>
              </a:rPr>
              <a:t>data</a:t>
            </a:r>
            <a:endParaRPr sz="2400" baseline="1736">
              <a:latin typeface="Calibri"/>
              <a:cs typeface="Calibri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6121908" y="1261872"/>
            <a:ext cx="2948940" cy="1009015"/>
            <a:chOff x="6121908" y="1261872"/>
            <a:chExt cx="2948940" cy="1009015"/>
          </a:xfrm>
        </p:grpSpPr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21908" y="1478280"/>
              <a:ext cx="845819" cy="761999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286957" y="1762544"/>
              <a:ext cx="525856" cy="314020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622792" y="1261872"/>
              <a:ext cx="448055" cy="310895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208264" y="1269492"/>
              <a:ext cx="417575" cy="321563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282941" y="1921763"/>
              <a:ext cx="342899" cy="348995"/>
            </a:xfrm>
            <a:prstGeom prst="rect">
              <a:avLst/>
            </a:prstGeom>
          </p:spPr>
        </p:pic>
      </p:grpSp>
      <p:sp>
        <p:nvSpPr>
          <p:cNvPr id="28" name="object 28"/>
          <p:cNvSpPr txBox="1"/>
          <p:nvPr/>
        </p:nvSpPr>
        <p:spPr>
          <a:xfrm>
            <a:off x="8333458" y="2297207"/>
            <a:ext cx="83820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latin typeface="Calibri"/>
                <a:cs typeface="Calibri"/>
              </a:rPr>
              <a:t>Machines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6820944" y="1842997"/>
            <a:ext cx="1477645" cy="267970"/>
            <a:chOff x="6820944" y="1842997"/>
            <a:chExt cx="1477645" cy="267970"/>
          </a:xfrm>
        </p:grpSpPr>
        <p:sp>
          <p:nvSpPr>
            <p:cNvPr id="30" name="object 30"/>
            <p:cNvSpPr/>
            <p:nvPr/>
          </p:nvSpPr>
          <p:spPr>
            <a:xfrm>
              <a:off x="6835238" y="1907284"/>
              <a:ext cx="1449070" cy="189230"/>
            </a:xfrm>
            <a:custGeom>
              <a:avLst/>
              <a:gdLst/>
              <a:ahLst/>
              <a:cxnLst/>
              <a:rect l="l" t="t" r="r" b="b"/>
              <a:pathLst>
                <a:path w="1449070" h="189230">
                  <a:moveTo>
                    <a:pt x="1448498" y="189128"/>
                  </a:moveTo>
                  <a:lnTo>
                    <a:pt x="1087551" y="189128"/>
                  </a:lnTo>
                  <a:lnTo>
                    <a:pt x="1087551" y="0"/>
                  </a:ln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6835232" y="1857284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30">
                  <a:moveTo>
                    <a:pt x="85725" y="100012"/>
                  </a:moveTo>
                  <a:lnTo>
                    <a:pt x="0" y="49999"/>
                  </a:lnTo>
                  <a:lnTo>
                    <a:pt x="85725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 txBox="1"/>
          <p:nvPr/>
        </p:nvSpPr>
        <p:spPr>
          <a:xfrm>
            <a:off x="7014109" y="1344358"/>
            <a:ext cx="85280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Scan</a:t>
            </a:r>
            <a:r>
              <a:rPr sz="1200" spc="-2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barcode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7014109" y="1527238"/>
            <a:ext cx="9017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on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the</a:t>
            </a:r>
            <a:r>
              <a:rPr sz="1200" spc="-3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box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spc="-25" dirty="0">
                <a:latin typeface="Calibri"/>
                <a:cs typeface="Calibri"/>
              </a:rPr>
              <a:t>or </a:t>
            </a:r>
            <a:r>
              <a:rPr sz="1200" dirty="0">
                <a:latin typeface="Calibri"/>
                <a:cs typeface="Calibri"/>
              </a:rPr>
              <a:t>the</a:t>
            </a:r>
            <a:r>
              <a:rPr sz="1200" spc="-10" dirty="0">
                <a:latin typeface="Calibri"/>
                <a:cs typeface="Calibri"/>
              </a:rPr>
              <a:t> document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7434071" y="3275076"/>
            <a:ext cx="1508760" cy="879475"/>
            <a:chOff x="7434071" y="3275076"/>
            <a:chExt cx="1508760" cy="879475"/>
          </a:xfrm>
        </p:grpSpPr>
        <p:pic>
          <p:nvPicPr>
            <p:cNvPr id="35" name="object 3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434071" y="3275076"/>
              <a:ext cx="1505711" cy="859535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461503" y="3317748"/>
              <a:ext cx="1481327" cy="836675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7459979" y="3300989"/>
              <a:ext cx="1399540" cy="753110"/>
            </a:xfrm>
            <a:custGeom>
              <a:avLst/>
              <a:gdLst/>
              <a:ahLst/>
              <a:cxnLst/>
              <a:rect l="l" t="t" r="r" b="b"/>
              <a:pathLst>
                <a:path w="1399540" h="753110">
                  <a:moveTo>
                    <a:pt x="1365542" y="0"/>
                  </a:moveTo>
                  <a:lnTo>
                    <a:pt x="33489" y="0"/>
                  </a:lnTo>
                  <a:lnTo>
                    <a:pt x="20456" y="2630"/>
                  </a:lnTo>
                  <a:lnTo>
                    <a:pt x="9810" y="9805"/>
                  </a:lnTo>
                  <a:lnTo>
                    <a:pt x="2632" y="20450"/>
                  </a:lnTo>
                  <a:lnTo>
                    <a:pt x="0" y="33489"/>
                  </a:lnTo>
                  <a:lnTo>
                    <a:pt x="0" y="719353"/>
                  </a:lnTo>
                  <a:lnTo>
                    <a:pt x="2632" y="732394"/>
                  </a:lnTo>
                  <a:lnTo>
                    <a:pt x="9810" y="743043"/>
                  </a:lnTo>
                  <a:lnTo>
                    <a:pt x="20456" y="750223"/>
                  </a:lnTo>
                  <a:lnTo>
                    <a:pt x="33489" y="752856"/>
                  </a:lnTo>
                  <a:lnTo>
                    <a:pt x="1365542" y="752856"/>
                  </a:lnTo>
                  <a:lnTo>
                    <a:pt x="1378575" y="750223"/>
                  </a:lnTo>
                  <a:lnTo>
                    <a:pt x="1389221" y="743043"/>
                  </a:lnTo>
                  <a:lnTo>
                    <a:pt x="1396399" y="732394"/>
                  </a:lnTo>
                  <a:lnTo>
                    <a:pt x="1399032" y="719353"/>
                  </a:lnTo>
                  <a:lnTo>
                    <a:pt x="1399032" y="33489"/>
                  </a:lnTo>
                  <a:lnTo>
                    <a:pt x="1396399" y="20450"/>
                  </a:lnTo>
                  <a:lnTo>
                    <a:pt x="1389221" y="9805"/>
                  </a:lnTo>
                  <a:lnTo>
                    <a:pt x="1378575" y="2630"/>
                  </a:lnTo>
                  <a:lnTo>
                    <a:pt x="1365542" y="0"/>
                  </a:lnTo>
                  <a:close/>
                </a:path>
              </a:pathLst>
            </a:custGeom>
            <a:solidFill>
              <a:srgbClr val="BE9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" name="object 38"/>
          <p:cNvSpPr txBox="1"/>
          <p:nvPr/>
        </p:nvSpPr>
        <p:spPr>
          <a:xfrm>
            <a:off x="7565987" y="3366171"/>
            <a:ext cx="1186180" cy="6026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Digital</a:t>
            </a:r>
            <a:r>
              <a:rPr sz="12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Conformity Credential</a:t>
            </a:r>
            <a:endParaRPr sz="1200">
              <a:latin typeface="Calibri"/>
              <a:cs typeface="Calibri"/>
            </a:endParaRPr>
          </a:p>
          <a:p>
            <a:pPr marL="1905" algn="ctr">
              <a:lnSpc>
                <a:spcPts val="1660"/>
              </a:lnSpc>
            </a:pPr>
            <a:r>
              <a:rPr sz="1400" b="1" spc="-20" dirty="0">
                <a:solidFill>
                  <a:srgbClr val="FFFFFF"/>
                </a:solidFill>
                <a:latin typeface="Calibri"/>
                <a:cs typeface="Calibri"/>
              </a:rPr>
              <a:t>(DCC)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5718047" y="3272028"/>
            <a:ext cx="3290570" cy="899160"/>
            <a:chOff x="5718047" y="3272028"/>
            <a:chExt cx="3290570" cy="899160"/>
          </a:xfrm>
        </p:grpSpPr>
        <p:pic>
          <p:nvPicPr>
            <p:cNvPr id="40" name="object 4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595359" y="3823716"/>
              <a:ext cx="413003" cy="347471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718047" y="3272028"/>
              <a:ext cx="1491995" cy="861059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846063" y="3314700"/>
              <a:ext cx="1266443" cy="836675"/>
            </a:xfrm>
            <a:prstGeom prst="rect">
              <a:avLst/>
            </a:prstGeom>
          </p:spPr>
        </p:pic>
        <p:sp>
          <p:nvSpPr>
            <p:cNvPr id="43" name="object 43"/>
            <p:cNvSpPr/>
            <p:nvPr/>
          </p:nvSpPr>
          <p:spPr>
            <a:xfrm>
              <a:off x="5743955" y="3297932"/>
              <a:ext cx="1385570" cy="754380"/>
            </a:xfrm>
            <a:custGeom>
              <a:avLst/>
              <a:gdLst/>
              <a:ahLst/>
              <a:cxnLst/>
              <a:rect l="l" t="t" r="r" b="b"/>
              <a:pathLst>
                <a:path w="1385570" h="754379">
                  <a:moveTo>
                    <a:pt x="1351749" y="0"/>
                  </a:moveTo>
                  <a:lnTo>
                    <a:pt x="33566" y="0"/>
                  </a:lnTo>
                  <a:lnTo>
                    <a:pt x="20498" y="2637"/>
                  </a:lnTo>
                  <a:lnTo>
                    <a:pt x="9829" y="9829"/>
                  </a:lnTo>
                  <a:lnTo>
                    <a:pt x="2637" y="20498"/>
                  </a:lnTo>
                  <a:lnTo>
                    <a:pt x="0" y="33566"/>
                  </a:lnTo>
                  <a:lnTo>
                    <a:pt x="0" y="720826"/>
                  </a:lnTo>
                  <a:lnTo>
                    <a:pt x="2637" y="733886"/>
                  </a:lnTo>
                  <a:lnTo>
                    <a:pt x="9829" y="744551"/>
                  </a:lnTo>
                  <a:lnTo>
                    <a:pt x="20498" y="751742"/>
                  </a:lnTo>
                  <a:lnTo>
                    <a:pt x="33566" y="754379"/>
                  </a:lnTo>
                  <a:lnTo>
                    <a:pt x="1351749" y="754379"/>
                  </a:lnTo>
                  <a:lnTo>
                    <a:pt x="1364817" y="751742"/>
                  </a:lnTo>
                  <a:lnTo>
                    <a:pt x="1375486" y="744551"/>
                  </a:lnTo>
                  <a:lnTo>
                    <a:pt x="1382678" y="733886"/>
                  </a:lnTo>
                  <a:lnTo>
                    <a:pt x="1385316" y="720826"/>
                  </a:lnTo>
                  <a:lnTo>
                    <a:pt x="1385316" y="33566"/>
                  </a:lnTo>
                  <a:lnTo>
                    <a:pt x="1382678" y="20498"/>
                  </a:lnTo>
                  <a:lnTo>
                    <a:pt x="1375486" y="9829"/>
                  </a:lnTo>
                  <a:lnTo>
                    <a:pt x="1364817" y="2637"/>
                  </a:lnTo>
                  <a:lnTo>
                    <a:pt x="1351749" y="0"/>
                  </a:lnTo>
                  <a:close/>
                </a:path>
              </a:pathLst>
            </a:custGeom>
            <a:solidFill>
              <a:srgbClr val="5382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4" name="object 44"/>
          <p:cNvSpPr txBox="1"/>
          <p:nvPr/>
        </p:nvSpPr>
        <p:spPr>
          <a:xfrm>
            <a:off x="5951433" y="3363182"/>
            <a:ext cx="968375" cy="6026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99400"/>
              </a:lnSpc>
              <a:spcBef>
                <a:spcPts val="105"/>
              </a:spcBef>
            </a:pP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Digital</a:t>
            </a:r>
            <a:r>
              <a:rPr sz="1200" b="1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Product Passport 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(DPP)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45" name="object 45"/>
          <p:cNvGrpSpPr/>
          <p:nvPr/>
        </p:nvGrpSpPr>
        <p:grpSpPr>
          <a:xfrm>
            <a:off x="4058411" y="3284220"/>
            <a:ext cx="3229610" cy="906780"/>
            <a:chOff x="4058411" y="3284220"/>
            <a:chExt cx="3229610" cy="906780"/>
          </a:xfrm>
        </p:grpSpPr>
        <p:pic>
          <p:nvPicPr>
            <p:cNvPr id="46" name="object 46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856476" y="3823716"/>
              <a:ext cx="431291" cy="367283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058411" y="3284220"/>
              <a:ext cx="1427987" cy="851915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070604" y="3322319"/>
              <a:ext cx="1403603" cy="836675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4084319" y="3310124"/>
              <a:ext cx="1321435" cy="745490"/>
            </a:xfrm>
            <a:custGeom>
              <a:avLst/>
              <a:gdLst/>
              <a:ahLst/>
              <a:cxnLst/>
              <a:rect l="l" t="t" r="r" b="b"/>
              <a:pathLst>
                <a:path w="1321435" h="745489">
                  <a:moveTo>
                    <a:pt x="1288148" y="0"/>
                  </a:moveTo>
                  <a:lnTo>
                    <a:pt x="33159" y="0"/>
                  </a:lnTo>
                  <a:lnTo>
                    <a:pt x="20252" y="2605"/>
                  </a:lnTo>
                  <a:lnTo>
                    <a:pt x="9712" y="9712"/>
                  </a:lnTo>
                  <a:lnTo>
                    <a:pt x="2605" y="20252"/>
                  </a:lnTo>
                  <a:lnTo>
                    <a:pt x="0" y="33159"/>
                  </a:lnTo>
                  <a:lnTo>
                    <a:pt x="0" y="712088"/>
                  </a:lnTo>
                  <a:lnTo>
                    <a:pt x="2605" y="724988"/>
                  </a:lnTo>
                  <a:lnTo>
                    <a:pt x="9712" y="735525"/>
                  </a:lnTo>
                  <a:lnTo>
                    <a:pt x="20252" y="742630"/>
                  </a:lnTo>
                  <a:lnTo>
                    <a:pt x="33159" y="745235"/>
                  </a:lnTo>
                  <a:lnTo>
                    <a:pt x="1288148" y="745235"/>
                  </a:lnTo>
                  <a:lnTo>
                    <a:pt x="1301055" y="742630"/>
                  </a:lnTo>
                  <a:lnTo>
                    <a:pt x="1311595" y="735525"/>
                  </a:lnTo>
                  <a:lnTo>
                    <a:pt x="1318702" y="724988"/>
                  </a:lnTo>
                  <a:lnTo>
                    <a:pt x="1321308" y="712088"/>
                  </a:lnTo>
                  <a:lnTo>
                    <a:pt x="1321308" y="33159"/>
                  </a:lnTo>
                  <a:lnTo>
                    <a:pt x="1318702" y="20252"/>
                  </a:lnTo>
                  <a:lnTo>
                    <a:pt x="1311595" y="9712"/>
                  </a:lnTo>
                  <a:lnTo>
                    <a:pt x="1301055" y="2605"/>
                  </a:lnTo>
                  <a:lnTo>
                    <a:pt x="1288148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0" name="object 50"/>
          <p:cNvSpPr txBox="1"/>
          <p:nvPr/>
        </p:nvSpPr>
        <p:spPr>
          <a:xfrm>
            <a:off x="4175271" y="3371476"/>
            <a:ext cx="1139190" cy="6026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-1905" algn="ctr">
              <a:lnSpc>
                <a:spcPct val="99400"/>
              </a:lnSpc>
              <a:spcBef>
                <a:spcPts val="105"/>
              </a:spcBef>
            </a:pP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Digital Traceability</a:t>
            </a:r>
            <a:r>
              <a:rPr sz="12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Event 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(DTE)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51" name="object 51"/>
          <p:cNvGrpSpPr/>
          <p:nvPr/>
        </p:nvGrpSpPr>
        <p:grpSpPr>
          <a:xfrm>
            <a:off x="1693164" y="3060192"/>
            <a:ext cx="1481455" cy="843280"/>
            <a:chOff x="1693164" y="3060192"/>
            <a:chExt cx="1481455" cy="843280"/>
          </a:xfrm>
        </p:grpSpPr>
        <p:pic>
          <p:nvPicPr>
            <p:cNvPr id="52" name="object 5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693164" y="3060192"/>
              <a:ext cx="1481327" cy="842771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818132" y="3110484"/>
              <a:ext cx="1264919" cy="792479"/>
            </a:xfrm>
            <a:prstGeom prst="rect">
              <a:avLst/>
            </a:prstGeom>
          </p:spPr>
        </p:pic>
        <p:sp>
          <p:nvSpPr>
            <p:cNvPr id="54" name="object 54"/>
            <p:cNvSpPr/>
            <p:nvPr/>
          </p:nvSpPr>
          <p:spPr>
            <a:xfrm>
              <a:off x="1719072" y="3086095"/>
              <a:ext cx="1374775" cy="736600"/>
            </a:xfrm>
            <a:custGeom>
              <a:avLst/>
              <a:gdLst/>
              <a:ahLst/>
              <a:cxnLst/>
              <a:rect l="l" t="t" r="r" b="b"/>
              <a:pathLst>
                <a:path w="1374775" h="736600">
                  <a:moveTo>
                    <a:pt x="1341894" y="0"/>
                  </a:moveTo>
                  <a:lnTo>
                    <a:pt x="32753" y="0"/>
                  </a:lnTo>
                  <a:lnTo>
                    <a:pt x="20000" y="2574"/>
                  </a:lnTo>
                  <a:lnTo>
                    <a:pt x="9590" y="9594"/>
                  </a:lnTo>
                  <a:lnTo>
                    <a:pt x="2572" y="20006"/>
                  </a:lnTo>
                  <a:lnTo>
                    <a:pt x="0" y="32753"/>
                  </a:lnTo>
                  <a:lnTo>
                    <a:pt x="0" y="703351"/>
                  </a:lnTo>
                  <a:lnTo>
                    <a:pt x="2572" y="716096"/>
                  </a:lnTo>
                  <a:lnTo>
                    <a:pt x="9590" y="726503"/>
                  </a:lnTo>
                  <a:lnTo>
                    <a:pt x="20000" y="733519"/>
                  </a:lnTo>
                  <a:lnTo>
                    <a:pt x="32753" y="736092"/>
                  </a:lnTo>
                  <a:lnTo>
                    <a:pt x="1341894" y="736092"/>
                  </a:lnTo>
                  <a:lnTo>
                    <a:pt x="1354647" y="733519"/>
                  </a:lnTo>
                  <a:lnTo>
                    <a:pt x="1365057" y="726503"/>
                  </a:lnTo>
                  <a:lnTo>
                    <a:pt x="1372075" y="716096"/>
                  </a:lnTo>
                  <a:lnTo>
                    <a:pt x="1374648" y="703351"/>
                  </a:lnTo>
                  <a:lnTo>
                    <a:pt x="1374648" y="32753"/>
                  </a:lnTo>
                  <a:lnTo>
                    <a:pt x="1372075" y="20006"/>
                  </a:lnTo>
                  <a:lnTo>
                    <a:pt x="1365057" y="9594"/>
                  </a:lnTo>
                  <a:lnTo>
                    <a:pt x="1354647" y="2574"/>
                  </a:lnTo>
                  <a:lnTo>
                    <a:pt x="1341894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5" name="object 55"/>
          <p:cNvGrpSpPr/>
          <p:nvPr/>
        </p:nvGrpSpPr>
        <p:grpSpPr>
          <a:xfrm>
            <a:off x="4733734" y="1862171"/>
            <a:ext cx="3490595" cy="2359660"/>
            <a:chOff x="4733734" y="1862171"/>
            <a:chExt cx="3490595" cy="2359660"/>
          </a:xfrm>
        </p:grpSpPr>
        <p:pic>
          <p:nvPicPr>
            <p:cNvPr id="56" name="object 5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131307" y="3835907"/>
              <a:ext cx="413003" cy="385571"/>
            </a:xfrm>
            <a:prstGeom prst="rect">
              <a:avLst/>
            </a:prstGeom>
          </p:spPr>
        </p:pic>
        <p:sp>
          <p:nvSpPr>
            <p:cNvPr id="57" name="object 57"/>
            <p:cNvSpPr/>
            <p:nvPr/>
          </p:nvSpPr>
          <p:spPr>
            <a:xfrm>
              <a:off x="5437720" y="1925793"/>
              <a:ext cx="858519" cy="6985"/>
            </a:xfrm>
            <a:custGeom>
              <a:avLst/>
              <a:gdLst/>
              <a:ahLst/>
              <a:cxnLst/>
              <a:rect l="l" t="t" r="r" b="b"/>
              <a:pathLst>
                <a:path w="858520" h="6985">
                  <a:moveTo>
                    <a:pt x="857986" y="6680"/>
                  </a:moveTo>
                  <a:lnTo>
                    <a:pt x="0" y="0"/>
                  </a:lnTo>
                </a:path>
              </a:pathLst>
            </a:custGeom>
            <a:ln w="285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5437725" y="1876459"/>
              <a:ext cx="86360" cy="100330"/>
            </a:xfrm>
            <a:custGeom>
              <a:avLst/>
              <a:gdLst/>
              <a:ahLst/>
              <a:cxnLst/>
              <a:rect l="l" t="t" r="r" b="b"/>
              <a:pathLst>
                <a:path w="86360" h="100330">
                  <a:moveTo>
                    <a:pt x="85331" y="100012"/>
                  </a:moveTo>
                  <a:lnTo>
                    <a:pt x="0" y="49339"/>
                  </a:lnTo>
                  <a:lnTo>
                    <a:pt x="86118" y="0"/>
                  </a:lnTo>
                </a:path>
              </a:pathLst>
            </a:custGeom>
            <a:ln w="285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4748021" y="2308098"/>
              <a:ext cx="3411854" cy="965835"/>
            </a:xfrm>
            <a:custGeom>
              <a:avLst/>
              <a:gdLst/>
              <a:ahLst/>
              <a:cxnLst/>
              <a:rect l="l" t="t" r="r" b="b"/>
              <a:pathLst>
                <a:path w="3411854" h="965835">
                  <a:moveTo>
                    <a:pt x="0" y="0"/>
                  </a:moveTo>
                  <a:lnTo>
                    <a:pt x="0" y="726046"/>
                  </a:lnTo>
                  <a:lnTo>
                    <a:pt x="3411702" y="726046"/>
                  </a:lnTo>
                  <a:lnTo>
                    <a:pt x="3411702" y="965314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8109718" y="3187683"/>
              <a:ext cx="100330" cy="85725"/>
            </a:xfrm>
            <a:custGeom>
              <a:avLst/>
              <a:gdLst/>
              <a:ahLst/>
              <a:cxnLst/>
              <a:rect l="l" t="t" r="r" b="b"/>
              <a:pathLst>
                <a:path w="100329" h="85725">
                  <a:moveTo>
                    <a:pt x="0" y="0"/>
                  </a:moveTo>
                  <a:lnTo>
                    <a:pt x="50012" y="85725"/>
                  </a:lnTo>
                  <a:lnTo>
                    <a:pt x="100012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1" name="object 61"/>
          <p:cNvSpPr txBox="1"/>
          <p:nvPr/>
        </p:nvSpPr>
        <p:spPr>
          <a:xfrm>
            <a:off x="1922824" y="3158601"/>
            <a:ext cx="9683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635" marR="5080" indent="-24257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Digital</a:t>
            </a:r>
            <a:r>
              <a:rPr sz="1200" b="1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Identity Anchor (DIA)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62" name="object 62"/>
          <p:cNvGrpSpPr/>
          <p:nvPr/>
        </p:nvGrpSpPr>
        <p:grpSpPr>
          <a:xfrm>
            <a:off x="1679448" y="3573779"/>
            <a:ext cx="1511935" cy="1973580"/>
            <a:chOff x="1679448" y="3573779"/>
            <a:chExt cx="1511935" cy="1973580"/>
          </a:xfrm>
        </p:grpSpPr>
        <p:pic>
          <p:nvPicPr>
            <p:cNvPr id="63" name="object 63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750820" y="3573779"/>
              <a:ext cx="440435" cy="371855"/>
            </a:xfrm>
            <a:prstGeom prst="rect">
              <a:avLst/>
            </a:prstGeom>
          </p:spPr>
        </p:pic>
        <p:pic>
          <p:nvPicPr>
            <p:cNvPr id="64" name="object 64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1679448" y="4634483"/>
              <a:ext cx="1481327" cy="912875"/>
            </a:xfrm>
            <a:prstGeom prst="rect">
              <a:avLst/>
            </a:prstGeom>
          </p:spPr>
        </p:pic>
        <p:pic>
          <p:nvPicPr>
            <p:cNvPr id="65" name="object 65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1691640" y="4718303"/>
              <a:ext cx="1455419" cy="792479"/>
            </a:xfrm>
            <a:prstGeom prst="rect">
              <a:avLst/>
            </a:prstGeom>
          </p:spPr>
        </p:pic>
        <p:sp>
          <p:nvSpPr>
            <p:cNvPr id="66" name="object 66"/>
            <p:cNvSpPr/>
            <p:nvPr/>
          </p:nvSpPr>
          <p:spPr>
            <a:xfrm>
              <a:off x="1705356" y="4660394"/>
              <a:ext cx="1374775" cy="806450"/>
            </a:xfrm>
            <a:custGeom>
              <a:avLst/>
              <a:gdLst/>
              <a:ahLst/>
              <a:cxnLst/>
              <a:rect l="l" t="t" r="r" b="b"/>
              <a:pathLst>
                <a:path w="1374775" h="806450">
                  <a:moveTo>
                    <a:pt x="1338783" y="0"/>
                  </a:moveTo>
                  <a:lnTo>
                    <a:pt x="35864" y="0"/>
                  </a:lnTo>
                  <a:lnTo>
                    <a:pt x="21902" y="2817"/>
                  </a:lnTo>
                  <a:lnTo>
                    <a:pt x="10502" y="10502"/>
                  </a:lnTo>
                  <a:lnTo>
                    <a:pt x="2817" y="21902"/>
                  </a:lnTo>
                  <a:lnTo>
                    <a:pt x="0" y="35864"/>
                  </a:lnTo>
                  <a:lnTo>
                    <a:pt x="0" y="770318"/>
                  </a:lnTo>
                  <a:lnTo>
                    <a:pt x="2817" y="784282"/>
                  </a:lnTo>
                  <a:lnTo>
                    <a:pt x="10502" y="795686"/>
                  </a:lnTo>
                  <a:lnTo>
                    <a:pt x="21902" y="803376"/>
                  </a:lnTo>
                  <a:lnTo>
                    <a:pt x="35864" y="806196"/>
                  </a:lnTo>
                  <a:lnTo>
                    <a:pt x="1338783" y="806196"/>
                  </a:lnTo>
                  <a:lnTo>
                    <a:pt x="1352745" y="803376"/>
                  </a:lnTo>
                  <a:lnTo>
                    <a:pt x="1364145" y="795686"/>
                  </a:lnTo>
                  <a:lnTo>
                    <a:pt x="1371830" y="784282"/>
                  </a:lnTo>
                  <a:lnTo>
                    <a:pt x="1374648" y="770318"/>
                  </a:lnTo>
                  <a:lnTo>
                    <a:pt x="1374648" y="35864"/>
                  </a:lnTo>
                  <a:lnTo>
                    <a:pt x="1371830" y="21902"/>
                  </a:lnTo>
                  <a:lnTo>
                    <a:pt x="1364145" y="10502"/>
                  </a:lnTo>
                  <a:lnTo>
                    <a:pt x="1352745" y="2817"/>
                  </a:lnTo>
                  <a:lnTo>
                    <a:pt x="1338783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7" name="object 67"/>
          <p:cNvSpPr txBox="1"/>
          <p:nvPr/>
        </p:nvSpPr>
        <p:spPr>
          <a:xfrm>
            <a:off x="4833715" y="3105274"/>
            <a:ext cx="88138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Calibri"/>
                <a:cs typeface="Calibri"/>
              </a:rPr>
              <a:t>Traceability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6538874" y="3070504"/>
            <a:ext cx="100901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Calibri"/>
                <a:cs typeface="Calibri"/>
              </a:rPr>
              <a:t>Transparency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8263826" y="3069791"/>
            <a:ext cx="39687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Calibri"/>
                <a:cs typeface="Calibri"/>
              </a:rPr>
              <a:t>Trust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70" name="object 70"/>
          <p:cNvGrpSpPr/>
          <p:nvPr/>
        </p:nvGrpSpPr>
        <p:grpSpPr>
          <a:xfrm>
            <a:off x="4061459" y="1517903"/>
            <a:ext cx="1428115" cy="870585"/>
            <a:chOff x="4061459" y="1517903"/>
            <a:chExt cx="1428115" cy="870585"/>
          </a:xfrm>
        </p:grpSpPr>
        <p:pic>
          <p:nvPicPr>
            <p:cNvPr id="71" name="object 7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4061459" y="1517903"/>
              <a:ext cx="1427987" cy="870203"/>
            </a:xfrm>
            <a:prstGeom prst="rect">
              <a:avLst/>
            </a:prstGeom>
          </p:spPr>
        </p:pic>
        <p:pic>
          <p:nvPicPr>
            <p:cNvPr id="72" name="object 72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093463" y="1671828"/>
              <a:ext cx="1362455" cy="609599"/>
            </a:xfrm>
            <a:prstGeom prst="rect">
              <a:avLst/>
            </a:prstGeom>
          </p:spPr>
        </p:pic>
        <p:sp>
          <p:nvSpPr>
            <p:cNvPr id="73" name="object 73"/>
            <p:cNvSpPr/>
            <p:nvPr/>
          </p:nvSpPr>
          <p:spPr>
            <a:xfrm>
              <a:off x="4087367" y="1543808"/>
              <a:ext cx="1321435" cy="763905"/>
            </a:xfrm>
            <a:custGeom>
              <a:avLst/>
              <a:gdLst/>
              <a:ahLst/>
              <a:cxnLst/>
              <a:rect l="l" t="t" r="r" b="b"/>
              <a:pathLst>
                <a:path w="1321435" h="763905">
                  <a:moveTo>
                    <a:pt x="1287335" y="0"/>
                  </a:moveTo>
                  <a:lnTo>
                    <a:pt x="33972" y="0"/>
                  </a:lnTo>
                  <a:lnTo>
                    <a:pt x="20750" y="2670"/>
                  </a:lnTo>
                  <a:lnTo>
                    <a:pt x="9952" y="9952"/>
                  </a:lnTo>
                  <a:lnTo>
                    <a:pt x="2670" y="20750"/>
                  </a:lnTo>
                  <a:lnTo>
                    <a:pt x="0" y="33972"/>
                  </a:lnTo>
                  <a:lnTo>
                    <a:pt x="0" y="729564"/>
                  </a:lnTo>
                  <a:lnTo>
                    <a:pt x="2670" y="742783"/>
                  </a:lnTo>
                  <a:lnTo>
                    <a:pt x="9952" y="753578"/>
                  </a:lnTo>
                  <a:lnTo>
                    <a:pt x="20750" y="760855"/>
                  </a:lnTo>
                  <a:lnTo>
                    <a:pt x="33972" y="763524"/>
                  </a:lnTo>
                  <a:lnTo>
                    <a:pt x="1287335" y="763524"/>
                  </a:lnTo>
                  <a:lnTo>
                    <a:pt x="1300557" y="760855"/>
                  </a:lnTo>
                  <a:lnTo>
                    <a:pt x="1311355" y="753578"/>
                  </a:lnTo>
                  <a:lnTo>
                    <a:pt x="1318637" y="742783"/>
                  </a:lnTo>
                  <a:lnTo>
                    <a:pt x="1321308" y="729564"/>
                  </a:lnTo>
                  <a:lnTo>
                    <a:pt x="1321308" y="33972"/>
                  </a:lnTo>
                  <a:lnTo>
                    <a:pt x="1318637" y="20750"/>
                  </a:lnTo>
                  <a:lnTo>
                    <a:pt x="1311355" y="9952"/>
                  </a:lnTo>
                  <a:lnTo>
                    <a:pt x="1300557" y="2670"/>
                  </a:lnTo>
                  <a:lnTo>
                    <a:pt x="1287335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4" name="object 74"/>
          <p:cNvSpPr txBox="1"/>
          <p:nvPr/>
        </p:nvSpPr>
        <p:spPr>
          <a:xfrm>
            <a:off x="4198505" y="1720659"/>
            <a:ext cx="10979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0525" marR="5080" indent="-37846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Identity</a:t>
            </a:r>
            <a:r>
              <a:rPr sz="1200" b="1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Resolver (IDR)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75" name="object 75"/>
          <p:cNvGrpSpPr/>
          <p:nvPr/>
        </p:nvGrpSpPr>
        <p:grpSpPr>
          <a:xfrm>
            <a:off x="4682209" y="1417510"/>
            <a:ext cx="4567555" cy="4529455"/>
            <a:chOff x="4682209" y="1417510"/>
            <a:chExt cx="4567555" cy="4529455"/>
          </a:xfrm>
        </p:grpSpPr>
        <p:pic>
          <p:nvPicPr>
            <p:cNvPr id="76" name="object 76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5219699" y="2077211"/>
              <a:ext cx="509015" cy="428243"/>
            </a:xfrm>
            <a:prstGeom prst="rect">
              <a:avLst/>
            </a:prstGeom>
          </p:spPr>
        </p:pic>
        <p:sp>
          <p:nvSpPr>
            <p:cNvPr id="77" name="object 77"/>
            <p:cNvSpPr/>
            <p:nvPr/>
          </p:nvSpPr>
          <p:spPr>
            <a:xfrm>
              <a:off x="6835240" y="1431797"/>
              <a:ext cx="1375410" cy="476884"/>
            </a:xfrm>
            <a:custGeom>
              <a:avLst/>
              <a:gdLst/>
              <a:ahLst/>
              <a:cxnLst/>
              <a:rect l="l" t="t" r="r" b="b"/>
              <a:pathLst>
                <a:path w="1375409" h="476885">
                  <a:moveTo>
                    <a:pt x="1375282" y="0"/>
                  </a:moveTo>
                  <a:lnTo>
                    <a:pt x="1086345" y="0"/>
                  </a:lnTo>
                  <a:lnTo>
                    <a:pt x="1086345" y="476529"/>
                  </a:lnTo>
                  <a:lnTo>
                    <a:pt x="0" y="476529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6835232" y="1858310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30">
                  <a:moveTo>
                    <a:pt x="85725" y="0"/>
                  </a:moveTo>
                  <a:lnTo>
                    <a:pt x="0" y="50012"/>
                  </a:lnTo>
                  <a:lnTo>
                    <a:pt x="85725" y="100012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4748021" y="2308099"/>
              <a:ext cx="1689100" cy="962025"/>
            </a:xfrm>
            <a:custGeom>
              <a:avLst/>
              <a:gdLst/>
              <a:ahLst/>
              <a:cxnLst/>
              <a:rect l="l" t="t" r="r" b="b"/>
              <a:pathLst>
                <a:path w="1689100" h="962025">
                  <a:moveTo>
                    <a:pt x="0" y="0"/>
                  </a:moveTo>
                  <a:lnTo>
                    <a:pt x="0" y="724179"/>
                  </a:lnTo>
                  <a:lnTo>
                    <a:pt x="1688731" y="724179"/>
                  </a:lnTo>
                  <a:lnTo>
                    <a:pt x="1688731" y="961580"/>
                  </a:lnTo>
                </a:path>
              </a:pathLst>
            </a:custGeom>
            <a:ln w="285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6386738" y="3183961"/>
              <a:ext cx="100330" cy="85725"/>
            </a:xfrm>
            <a:custGeom>
              <a:avLst/>
              <a:gdLst/>
              <a:ahLst/>
              <a:cxnLst/>
              <a:rect l="l" t="t" r="r" b="b"/>
              <a:pathLst>
                <a:path w="100329" h="85725">
                  <a:moveTo>
                    <a:pt x="0" y="0"/>
                  </a:moveTo>
                  <a:lnTo>
                    <a:pt x="50012" y="85725"/>
                  </a:lnTo>
                  <a:lnTo>
                    <a:pt x="100012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4746492" y="2308096"/>
              <a:ext cx="3175" cy="974725"/>
            </a:xfrm>
            <a:custGeom>
              <a:avLst/>
              <a:gdLst/>
              <a:ahLst/>
              <a:cxnLst/>
              <a:rect l="l" t="t" r="r" b="b"/>
              <a:pathLst>
                <a:path w="3175" h="974725">
                  <a:moveTo>
                    <a:pt x="2666" y="0"/>
                  </a:moveTo>
                  <a:lnTo>
                    <a:pt x="2666" y="501294"/>
                  </a:lnTo>
                  <a:lnTo>
                    <a:pt x="0" y="501294"/>
                  </a:lnTo>
                  <a:lnTo>
                    <a:pt x="0" y="974293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4696496" y="3196671"/>
              <a:ext cx="100330" cy="85725"/>
            </a:xfrm>
            <a:custGeom>
              <a:avLst/>
              <a:gdLst/>
              <a:ahLst/>
              <a:cxnLst/>
              <a:rect l="l" t="t" r="r" b="b"/>
              <a:pathLst>
                <a:path w="100329" h="85725">
                  <a:moveTo>
                    <a:pt x="100012" y="0"/>
                  </a:moveTo>
                  <a:lnTo>
                    <a:pt x="49999" y="85725"/>
                  </a:ln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3" name="object 83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7822691" y="4998720"/>
              <a:ext cx="1426463" cy="871727"/>
            </a:xfrm>
            <a:prstGeom prst="rect">
              <a:avLst/>
            </a:prstGeom>
          </p:spPr>
        </p:pic>
        <p:pic>
          <p:nvPicPr>
            <p:cNvPr id="84" name="object 84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7962900" y="4971288"/>
              <a:ext cx="1178051" cy="975359"/>
            </a:xfrm>
            <a:prstGeom prst="rect">
              <a:avLst/>
            </a:prstGeom>
          </p:spPr>
        </p:pic>
        <p:sp>
          <p:nvSpPr>
            <p:cNvPr id="85" name="object 85"/>
            <p:cNvSpPr/>
            <p:nvPr/>
          </p:nvSpPr>
          <p:spPr>
            <a:xfrm>
              <a:off x="7848599" y="5024627"/>
              <a:ext cx="1320165" cy="765175"/>
            </a:xfrm>
            <a:custGeom>
              <a:avLst/>
              <a:gdLst/>
              <a:ahLst/>
              <a:cxnLst/>
              <a:rect l="l" t="t" r="r" b="b"/>
              <a:pathLst>
                <a:path w="1320165" h="765175">
                  <a:moveTo>
                    <a:pt x="1285748" y="0"/>
                  </a:moveTo>
                  <a:lnTo>
                    <a:pt x="34036" y="0"/>
                  </a:lnTo>
                  <a:lnTo>
                    <a:pt x="20788" y="2674"/>
                  </a:lnTo>
                  <a:lnTo>
                    <a:pt x="9969" y="9969"/>
                  </a:lnTo>
                  <a:lnTo>
                    <a:pt x="2674" y="20788"/>
                  </a:lnTo>
                  <a:lnTo>
                    <a:pt x="0" y="34036"/>
                  </a:lnTo>
                  <a:lnTo>
                    <a:pt x="0" y="731012"/>
                  </a:lnTo>
                  <a:lnTo>
                    <a:pt x="2674" y="744259"/>
                  </a:lnTo>
                  <a:lnTo>
                    <a:pt x="9969" y="755078"/>
                  </a:lnTo>
                  <a:lnTo>
                    <a:pt x="20788" y="762373"/>
                  </a:lnTo>
                  <a:lnTo>
                    <a:pt x="34036" y="765048"/>
                  </a:lnTo>
                  <a:lnTo>
                    <a:pt x="1285748" y="765048"/>
                  </a:lnTo>
                  <a:lnTo>
                    <a:pt x="1298995" y="762373"/>
                  </a:lnTo>
                  <a:lnTo>
                    <a:pt x="1309814" y="755078"/>
                  </a:lnTo>
                  <a:lnTo>
                    <a:pt x="1317109" y="744259"/>
                  </a:lnTo>
                  <a:lnTo>
                    <a:pt x="1319784" y="731012"/>
                  </a:lnTo>
                  <a:lnTo>
                    <a:pt x="1319784" y="34036"/>
                  </a:lnTo>
                  <a:lnTo>
                    <a:pt x="1317109" y="20788"/>
                  </a:lnTo>
                  <a:lnTo>
                    <a:pt x="1309814" y="9969"/>
                  </a:lnTo>
                  <a:lnTo>
                    <a:pt x="1298995" y="2674"/>
                  </a:lnTo>
                  <a:lnTo>
                    <a:pt x="1285748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6" name="object 86"/>
          <p:cNvSpPr txBox="1"/>
          <p:nvPr/>
        </p:nvSpPr>
        <p:spPr>
          <a:xfrm>
            <a:off x="5551092" y="1508443"/>
            <a:ext cx="4648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Get</a:t>
            </a:r>
            <a:r>
              <a:rPr sz="1200" spc="-20" dirty="0">
                <a:latin typeface="Calibri"/>
                <a:cs typeface="Calibri"/>
              </a:rPr>
              <a:t> list </a:t>
            </a:r>
            <a:r>
              <a:rPr sz="1200" dirty="0">
                <a:latin typeface="Calibri"/>
                <a:cs typeface="Calibri"/>
              </a:rPr>
              <a:t>of</a:t>
            </a:r>
            <a:r>
              <a:rPr sz="1200" spc="-10" dirty="0">
                <a:latin typeface="Calibri"/>
                <a:cs typeface="Calibri"/>
              </a:rPr>
              <a:t> links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8411899" y="1504047"/>
            <a:ext cx="715645" cy="680720"/>
          </a:xfrm>
          <a:prstGeom prst="rect">
            <a:avLst/>
          </a:prstGeom>
        </p:spPr>
        <p:txBody>
          <a:bodyPr vert="horz" wrap="square" lIns="0" tIns="958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sz="1600" b="1" spc="-10" dirty="0">
                <a:latin typeface="Calibri"/>
                <a:cs typeface="Calibri"/>
              </a:rPr>
              <a:t>Humans</a:t>
            </a:r>
            <a:endParaRPr sz="1600">
              <a:latin typeface="Calibri"/>
              <a:cs typeface="Calibri"/>
            </a:endParaRPr>
          </a:p>
          <a:p>
            <a:pPr marL="432434">
              <a:lnSpc>
                <a:spcPct val="100000"/>
              </a:lnSpc>
              <a:spcBef>
                <a:spcPts val="660"/>
              </a:spcBef>
            </a:pPr>
            <a:r>
              <a:rPr sz="1600" i="1" spc="-25" dirty="0">
                <a:latin typeface="Calibri"/>
                <a:cs typeface="Calibri"/>
              </a:rPr>
              <a:t>Or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1796543" y="4767268"/>
            <a:ext cx="11925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270" algn="ctr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Verifiable Credentials</a:t>
            </a:r>
            <a:r>
              <a:rPr sz="1200" b="1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Profile (VCP)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89" name="object 89"/>
          <p:cNvGrpSpPr/>
          <p:nvPr/>
        </p:nvGrpSpPr>
        <p:grpSpPr>
          <a:xfrm>
            <a:off x="1656588" y="1548383"/>
            <a:ext cx="1481455" cy="870585"/>
            <a:chOff x="1656588" y="1548383"/>
            <a:chExt cx="1481455" cy="870585"/>
          </a:xfrm>
        </p:grpSpPr>
        <p:pic>
          <p:nvPicPr>
            <p:cNvPr id="90" name="object 90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1656588" y="1548383"/>
              <a:ext cx="1481327" cy="870203"/>
            </a:xfrm>
            <a:prstGeom prst="rect">
              <a:avLst/>
            </a:prstGeom>
          </p:spPr>
        </p:pic>
        <p:pic>
          <p:nvPicPr>
            <p:cNvPr id="91" name="object 91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1790700" y="1610867"/>
              <a:ext cx="1217675" cy="792479"/>
            </a:xfrm>
            <a:prstGeom prst="rect">
              <a:avLst/>
            </a:prstGeom>
          </p:spPr>
        </p:pic>
        <p:sp>
          <p:nvSpPr>
            <p:cNvPr id="92" name="object 92"/>
            <p:cNvSpPr/>
            <p:nvPr/>
          </p:nvSpPr>
          <p:spPr>
            <a:xfrm>
              <a:off x="1682496" y="1574288"/>
              <a:ext cx="1374775" cy="763905"/>
            </a:xfrm>
            <a:custGeom>
              <a:avLst/>
              <a:gdLst/>
              <a:ahLst/>
              <a:cxnLst/>
              <a:rect l="l" t="t" r="r" b="b"/>
              <a:pathLst>
                <a:path w="1374775" h="763905">
                  <a:moveTo>
                    <a:pt x="1340675" y="0"/>
                  </a:moveTo>
                  <a:lnTo>
                    <a:pt x="33972" y="0"/>
                  </a:lnTo>
                  <a:lnTo>
                    <a:pt x="20750" y="2670"/>
                  </a:lnTo>
                  <a:lnTo>
                    <a:pt x="9952" y="9952"/>
                  </a:lnTo>
                  <a:lnTo>
                    <a:pt x="2670" y="20750"/>
                  </a:lnTo>
                  <a:lnTo>
                    <a:pt x="0" y="33972"/>
                  </a:lnTo>
                  <a:lnTo>
                    <a:pt x="0" y="729564"/>
                  </a:lnTo>
                  <a:lnTo>
                    <a:pt x="2670" y="742783"/>
                  </a:lnTo>
                  <a:lnTo>
                    <a:pt x="9952" y="753578"/>
                  </a:lnTo>
                  <a:lnTo>
                    <a:pt x="20750" y="760855"/>
                  </a:lnTo>
                  <a:lnTo>
                    <a:pt x="33972" y="763524"/>
                  </a:lnTo>
                  <a:lnTo>
                    <a:pt x="1340675" y="763524"/>
                  </a:lnTo>
                  <a:lnTo>
                    <a:pt x="1353897" y="760855"/>
                  </a:lnTo>
                  <a:lnTo>
                    <a:pt x="1364695" y="753578"/>
                  </a:lnTo>
                  <a:lnTo>
                    <a:pt x="1371977" y="742783"/>
                  </a:lnTo>
                  <a:lnTo>
                    <a:pt x="1374648" y="729564"/>
                  </a:lnTo>
                  <a:lnTo>
                    <a:pt x="1374648" y="33972"/>
                  </a:lnTo>
                  <a:lnTo>
                    <a:pt x="1371977" y="20750"/>
                  </a:lnTo>
                  <a:lnTo>
                    <a:pt x="1364695" y="9952"/>
                  </a:lnTo>
                  <a:lnTo>
                    <a:pt x="1353897" y="2670"/>
                  </a:lnTo>
                  <a:lnTo>
                    <a:pt x="1340675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3" name="object 93"/>
          <p:cNvSpPr txBox="1"/>
          <p:nvPr/>
        </p:nvSpPr>
        <p:spPr>
          <a:xfrm>
            <a:off x="1895758" y="1659621"/>
            <a:ext cx="94741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1905" algn="ctr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Decentralised 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Access</a:t>
            </a:r>
            <a:r>
              <a:rPr sz="1200" b="1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Control (DAC)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94" name="object 94"/>
          <p:cNvGrpSpPr/>
          <p:nvPr/>
        </p:nvGrpSpPr>
        <p:grpSpPr>
          <a:xfrm>
            <a:off x="9636442" y="1077655"/>
            <a:ext cx="1931035" cy="5135880"/>
            <a:chOff x="9636442" y="1077655"/>
            <a:chExt cx="1931035" cy="5135880"/>
          </a:xfrm>
        </p:grpSpPr>
        <p:sp>
          <p:nvSpPr>
            <p:cNvPr id="95" name="object 95"/>
            <p:cNvSpPr/>
            <p:nvPr/>
          </p:nvSpPr>
          <p:spPr>
            <a:xfrm>
              <a:off x="9650730" y="1091943"/>
              <a:ext cx="1902460" cy="5107305"/>
            </a:xfrm>
            <a:custGeom>
              <a:avLst/>
              <a:gdLst/>
              <a:ahLst/>
              <a:cxnLst/>
              <a:rect l="l" t="t" r="r" b="b"/>
              <a:pathLst>
                <a:path w="1902459" h="5107305">
                  <a:moveTo>
                    <a:pt x="1738515" y="0"/>
                  </a:moveTo>
                  <a:lnTo>
                    <a:pt x="163436" y="0"/>
                  </a:lnTo>
                  <a:lnTo>
                    <a:pt x="119990" y="5838"/>
                  </a:lnTo>
                  <a:lnTo>
                    <a:pt x="80948" y="22314"/>
                  </a:lnTo>
                  <a:lnTo>
                    <a:pt x="47871" y="47871"/>
                  </a:lnTo>
                  <a:lnTo>
                    <a:pt x="22314" y="80948"/>
                  </a:lnTo>
                  <a:lnTo>
                    <a:pt x="5838" y="119990"/>
                  </a:lnTo>
                  <a:lnTo>
                    <a:pt x="0" y="163436"/>
                  </a:lnTo>
                  <a:lnTo>
                    <a:pt x="0" y="4943487"/>
                  </a:lnTo>
                  <a:lnTo>
                    <a:pt x="5838" y="4986938"/>
                  </a:lnTo>
                  <a:lnTo>
                    <a:pt x="22314" y="5025980"/>
                  </a:lnTo>
                  <a:lnTo>
                    <a:pt x="47871" y="5059057"/>
                  </a:lnTo>
                  <a:lnTo>
                    <a:pt x="80948" y="5084611"/>
                  </a:lnTo>
                  <a:lnTo>
                    <a:pt x="119990" y="5101086"/>
                  </a:lnTo>
                  <a:lnTo>
                    <a:pt x="163436" y="5106924"/>
                  </a:lnTo>
                  <a:lnTo>
                    <a:pt x="1738515" y="5106924"/>
                  </a:lnTo>
                  <a:lnTo>
                    <a:pt x="1781961" y="5101086"/>
                  </a:lnTo>
                  <a:lnTo>
                    <a:pt x="1821003" y="5084611"/>
                  </a:lnTo>
                  <a:lnTo>
                    <a:pt x="1854080" y="5059057"/>
                  </a:lnTo>
                  <a:lnTo>
                    <a:pt x="1879637" y="5025980"/>
                  </a:lnTo>
                  <a:lnTo>
                    <a:pt x="1896113" y="4986938"/>
                  </a:lnTo>
                  <a:lnTo>
                    <a:pt x="1901952" y="4943487"/>
                  </a:lnTo>
                  <a:lnTo>
                    <a:pt x="1901952" y="163436"/>
                  </a:lnTo>
                  <a:lnTo>
                    <a:pt x="1896113" y="119990"/>
                  </a:lnTo>
                  <a:lnTo>
                    <a:pt x="1879637" y="80948"/>
                  </a:lnTo>
                  <a:lnTo>
                    <a:pt x="1854080" y="47871"/>
                  </a:lnTo>
                  <a:lnTo>
                    <a:pt x="1821003" y="22314"/>
                  </a:lnTo>
                  <a:lnTo>
                    <a:pt x="1781961" y="5838"/>
                  </a:lnTo>
                  <a:lnTo>
                    <a:pt x="1738515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9650730" y="1091943"/>
              <a:ext cx="1902460" cy="5107305"/>
            </a:xfrm>
            <a:custGeom>
              <a:avLst/>
              <a:gdLst/>
              <a:ahLst/>
              <a:cxnLst/>
              <a:rect l="l" t="t" r="r" b="b"/>
              <a:pathLst>
                <a:path w="1902459" h="5107305">
                  <a:moveTo>
                    <a:pt x="0" y="163436"/>
                  </a:moveTo>
                  <a:lnTo>
                    <a:pt x="5838" y="119990"/>
                  </a:lnTo>
                  <a:lnTo>
                    <a:pt x="22314" y="80948"/>
                  </a:lnTo>
                  <a:lnTo>
                    <a:pt x="47871" y="47871"/>
                  </a:lnTo>
                  <a:lnTo>
                    <a:pt x="80948" y="22314"/>
                  </a:lnTo>
                  <a:lnTo>
                    <a:pt x="119990" y="5838"/>
                  </a:lnTo>
                  <a:lnTo>
                    <a:pt x="163436" y="0"/>
                  </a:lnTo>
                  <a:lnTo>
                    <a:pt x="1738515" y="0"/>
                  </a:lnTo>
                  <a:lnTo>
                    <a:pt x="1781961" y="5838"/>
                  </a:lnTo>
                  <a:lnTo>
                    <a:pt x="1821003" y="22314"/>
                  </a:lnTo>
                  <a:lnTo>
                    <a:pt x="1854080" y="47871"/>
                  </a:lnTo>
                  <a:lnTo>
                    <a:pt x="1879637" y="80948"/>
                  </a:lnTo>
                  <a:lnTo>
                    <a:pt x="1896113" y="119990"/>
                  </a:lnTo>
                  <a:lnTo>
                    <a:pt x="1901952" y="163436"/>
                  </a:lnTo>
                  <a:lnTo>
                    <a:pt x="1901952" y="4943487"/>
                  </a:lnTo>
                  <a:lnTo>
                    <a:pt x="1896113" y="4986938"/>
                  </a:lnTo>
                  <a:lnTo>
                    <a:pt x="1879637" y="5025980"/>
                  </a:lnTo>
                  <a:lnTo>
                    <a:pt x="1854080" y="5059057"/>
                  </a:lnTo>
                  <a:lnTo>
                    <a:pt x="1821003" y="5084611"/>
                  </a:lnTo>
                  <a:lnTo>
                    <a:pt x="1781961" y="5101086"/>
                  </a:lnTo>
                  <a:lnTo>
                    <a:pt x="1738515" y="5106924"/>
                  </a:lnTo>
                  <a:lnTo>
                    <a:pt x="163436" y="5106924"/>
                  </a:lnTo>
                  <a:lnTo>
                    <a:pt x="119990" y="5101086"/>
                  </a:lnTo>
                  <a:lnTo>
                    <a:pt x="80948" y="5084611"/>
                  </a:lnTo>
                  <a:lnTo>
                    <a:pt x="47871" y="5059057"/>
                  </a:lnTo>
                  <a:lnTo>
                    <a:pt x="22314" y="5025980"/>
                  </a:lnTo>
                  <a:lnTo>
                    <a:pt x="5838" y="4986938"/>
                  </a:lnTo>
                  <a:lnTo>
                    <a:pt x="0" y="4943487"/>
                  </a:lnTo>
                  <a:lnTo>
                    <a:pt x="0" y="163436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7" name="object 97"/>
          <p:cNvSpPr txBox="1"/>
          <p:nvPr/>
        </p:nvSpPr>
        <p:spPr>
          <a:xfrm>
            <a:off x="9720888" y="1147636"/>
            <a:ext cx="12934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0" dirty="0">
                <a:latin typeface="Calibri"/>
                <a:cs typeface="Calibri"/>
              </a:rPr>
              <a:t>VALUE</a:t>
            </a:r>
            <a:r>
              <a:rPr sz="1800" b="1" spc="-5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</a:t>
            </a:r>
            <a:r>
              <a:rPr sz="1400" spc="-20" dirty="0">
                <a:latin typeface="Calibri"/>
                <a:cs typeface="Calibri"/>
              </a:rPr>
              <a:t> data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8067744" y="5019599"/>
            <a:ext cx="88328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Sustainability Vocabulary Catalogue (SVC)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99" name="object 99"/>
          <p:cNvGrpSpPr/>
          <p:nvPr/>
        </p:nvGrpSpPr>
        <p:grpSpPr>
          <a:xfrm>
            <a:off x="9887712" y="1505711"/>
            <a:ext cx="1507490" cy="2478405"/>
            <a:chOff x="9887712" y="1505711"/>
            <a:chExt cx="1507490" cy="2478405"/>
          </a:xfrm>
        </p:grpSpPr>
        <p:pic>
          <p:nvPicPr>
            <p:cNvPr id="100" name="object 100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9913619" y="3014471"/>
              <a:ext cx="1481327" cy="914399"/>
            </a:xfrm>
            <a:prstGeom prst="rect">
              <a:avLst/>
            </a:prstGeom>
          </p:spPr>
        </p:pic>
        <p:pic>
          <p:nvPicPr>
            <p:cNvPr id="101" name="object 101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10140696" y="3008375"/>
              <a:ext cx="1062227" cy="975359"/>
            </a:xfrm>
            <a:prstGeom prst="rect">
              <a:avLst/>
            </a:prstGeom>
          </p:spPr>
        </p:pic>
        <p:sp>
          <p:nvSpPr>
            <p:cNvPr id="102" name="object 102"/>
            <p:cNvSpPr/>
            <p:nvPr/>
          </p:nvSpPr>
          <p:spPr>
            <a:xfrm>
              <a:off x="9939527" y="3040374"/>
              <a:ext cx="1374775" cy="807720"/>
            </a:xfrm>
            <a:custGeom>
              <a:avLst/>
              <a:gdLst/>
              <a:ahLst/>
              <a:cxnLst/>
              <a:rect l="l" t="t" r="r" b="b"/>
              <a:pathLst>
                <a:path w="1374775" h="807720">
                  <a:moveTo>
                    <a:pt x="1338707" y="0"/>
                  </a:moveTo>
                  <a:lnTo>
                    <a:pt x="35941" y="0"/>
                  </a:lnTo>
                  <a:lnTo>
                    <a:pt x="21950" y="2824"/>
                  </a:lnTo>
                  <a:lnTo>
                    <a:pt x="10526" y="10526"/>
                  </a:lnTo>
                  <a:lnTo>
                    <a:pt x="2824" y="21950"/>
                  </a:lnTo>
                  <a:lnTo>
                    <a:pt x="0" y="35940"/>
                  </a:lnTo>
                  <a:lnTo>
                    <a:pt x="0" y="771791"/>
                  </a:lnTo>
                  <a:lnTo>
                    <a:pt x="2824" y="785779"/>
                  </a:lnTo>
                  <a:lnTo>
                    <a:pt x="10526" y="797199"/>
                  </a:lnTo>
                  <a:lnTo>
                    <a:pt x="21950" y="804897"/>
                  </a:lnTo>
                  <a:lnTo>
                    <a:pt x="35941" y="807719"/>
                  </a:lnTo>
                  <a:lnTo>
                    <a:pt x="1338707" y="807719"/>
                  </a:lnTo>
                  <a:lnTo>
                    <a:pt x="1352697" y="804897"/>
                  </a:lnTo>
                  <a:lnTo>
                    <a:pt x="1364121" y="797199"/>
                  </a:lnTo>
                  <a:lnTo>
                    <a:pt x="1371823" y="785779"/>
                  </a:lnTo>
                  <a:lnTo>
                    <a:pt x="1374648" y="771791"/>
                  </a:lnTo>
                  <a:lnTo>
                    <a:pt x="1374648" y="35940"/>
                  </a:lnTo>
                  <a:lnTo>
                    <a:pt x="1371823" y="21950"/>
                  </a:lnTo>
                  <a:lnTo>
                    <a:pt x="1364121" y="10526"/>
                  </a:lnTo>
                  <a:lnTo>
                    <a:pt x="1352697" y="2824"/>
                  </a:lnTo>
                  <a:lnTo>
                    <a:pt x="1338707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3" name="object 103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9887712" y="1505711"/>
              <a:ext cx="1481327" cy="912875"/>
            </a:xfrm>
            <a:prstGeom prst="rect">
              <a:avLst/>
            </a:prstGeom>
          </p:spPr>
        </p:pic>
        <p:pic>
          <p:nvPicPr>
            <p:cNvPr id="104" name="object 104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10046207" y="1589531"/>
              <a:ext cx="1197862" cy="792479"/>
            </a:xfrm>
            <a:prstGeom prst="rect">
              <a:avLst/>
            </a:prstGeom>
          </p:spPr>
        </p:pic>
        <p:sp>
          <p:nvSpPr>
            <p:cNvPr id="105" name="object 105"/>
            <p:cNvSpPr/>
            <p:nvPr/>
          </p:nvSpPr>
          <p:spPr>
            <a:xfrm>
              <a:off x="9913619" y="1531623"/>
              <a:ext cx="1374775" cy="806450"/>
            </a:xfrm>
            <a:custGeom>
              <a:avLst/>
              <a:gdLst/>
              <a:ahLst/>
              <a:cxnLst/>
              <a:rect l="l" t="t" r="r" b="b"/>
              <a:pathLst>
                <a:path w="1374775" h="806450">
                  <a:moveTo>
                    <a:pt x="1338783" y="0"/>
                  </a:moveTo>
                  <a:lnTo>
                    <a:pt x="35864" y="0"/>
                  </a:lnTo>
                  <a:lnTo>
                    <a:pt x="21902" y="2817"/>
                  </a:lnTo>
                  <a:lnTo>
                    <a:pt x="10502" y="10502"/>
                  </a:lnTo>
                  <a:lnTo>
                    <a:pt x="2817" y="21902"/>
                  </a:lnTo>
                  <a:lnTo>
                    <a:pt x="0" y="35864"/>
                  </a:lnTo>
                  <a:lnTo>
                    <a:pt x="0" y="770331"/>
                  </a:lnTo>
                  <a:lnTo>
                    <a:pt x="2817" y="784287"/>
                  </a:lnTo>
                  <a:lnTo>
                    <a:pt x="10502" y="795688"/>
                  </a:lnTo>
                  <a:lnTo>
                    <a:pt x="21902" y="803376"/>
                  </a:lnTo>
                  <a:lnTo>
                    <a:pt x="35864" y="806196"/>
                  </a:lnTo>
                  <a:lnTo>
                    <a:pt x="1338783" y="806196"/>
                  </a:lnTo>
                  <a:lnTo>
                    <a:pt x="1352745" y="803376"/>
                  </a:lnTo>
                  <a:lnTo>
                    <a:pt x="1364145" y="795688"/>
                  </a:lnTo>
                  <a:lnTo>
                    <a:pt x="1371830" y="784287"/>
                  </a:lnTo>
                  <a:lnTo>
                    <a:pt x="1374648" y="770331"/>
                  </a:lnTo>
                  <a:lnTo>
                    <a:pt x="1374648" y="35864"/>
                  </a:lnTo>
                  <a:lnTo>
                    <a:pt x="1371830" y="21902"/>
                  </a:lnTo>
                  <a:lnTo>
                    <a:pt x="1364145" y="10502"/>
                  </a:lnTo>
                  <a:lnTo>
                    <a:pt x="1352745" y="2817"/>
                  </a:lnTo>
                  <a:lnTo>
                    <a:pt x="1338783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6" name="object 106"/>
          <p:cNvSpPr txBox="1"/>
          <p:nvPr/>
        </p:nvSpPr>
        <p:spPr>
          <a:xfrm>
            <a:off x="10151296" y="1638683"/>
            <a:ext cx="89979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Business</a:t>
            </a:r>
            <a:r>
              <a:rPr sz="1200"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20" dirty="0">
                <a:solidFill>
                  <a:srgbClr val="FFFFFF"/>
                </a:solidFill>
                <a:latin typeface="Calibri"/>
                <a:cs typeface="Calibri"/>
              </a:rPr>
              <a:t>Case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Template (BCT)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07" name="object 107"/>
          <p:cNvGrpSpPr/>
          <p:nvPr/>
        </p:nvGrpSpPr>
        <p:grpSpPr>
          <a:xfrm>
            <a:off x="9913620" y="4596384"/>
            <a:ext cx="1483360" cy="913130"/>
            <a:chOff x="9913620" y="4596384"/>
            <a:chExt cx="1483360" cy="913130"/>
          </a:xfrm>
        </p:grpSpPr>
        <p:pic>
          <p:nvPicPr>
            <p:cNvPr id="108" name="object 10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9913620" y="4596384"/>
              <a:ext cx="1481327" cy="912875"/>
            </a:xfrm>
            <a:prstGeom prst="rect">
              <a:avLst/>
            </a:prstGeom>
          </p:spPr>
        </p:pic>
        <p:pic>
          <p:nvPicPr>
            <p:cNvPr id="109" name="object 109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9941052" y="4681728"/>
              <a:ext cx="1455419" cy="792479"/>
            </a:xfrm>
            <a:prstGeom prst="rect">
              <a:avLst/>
            </a:prstGeom>
          </p:spPr>
        </p:pic>
        <p:sp>
          <p:nvSpPr>
            <p:cNvPr id="110" name="object 110"/>
            <p:cNvSpPr/>
            <p:nvPr/>
          </p:nvSpPr>
          <p:spPr>
            <a:xfrm>
              <a:off x="9939528" y="4622294"/>
              <a:ext cx="1374775" cy="806450"/>
            </a:xfrm>
            <a:custGeom>
              <a:avLst/>
              <a:gdLst/>
              <a:ahLst/>
              <a:cxnLst/>
              <a:rect l="l" t="t" r="r" b="b"/>
              <a:pathLst>
                <a:path w="1374775" h="806450">
                  <a:moveTo>
                    <a:pt x="1338783" y="0"/>
                  </a:moveTo>
                  <a:lnTo>
                    <a:pt x="35864" y="0"/>
                  </a:lnTo>
                  <a:lnTo>
                    <a:pt x="21902" y="2817"/>
                  </a:lnTo>
                  <a:lnTo>
                    <a:pt x="10502" y="10502"/>
                  </a:lnTo>
                  <a:lnTo>
                    <a:pt x="2817" y="21902"/>
                  </a:lnTo>
                  <a:lnTo>
                    <a:pt x="0" y="35864"/>
                  </a:lnTo>
                  <a:lnTo>
                    <a:pt x="0" y="770318"/>
                  </a:lnTo>
                  <a:lnTo>
                    <a:pt x="2817" y="784282"/>
                  </a:lnTo>
                  <a:lnTo>
                    <a:pt x="10502" y="795686"/>
                  </a:lnTo>
                  <a:lnTo>
                    <a:pt x="21902" y="803376"/>
                  </a:lnTo>
                  <a:lnTo>
                    <a:pt x="35864" y="806196"/>
                  </a:lnTo>
                  <a:lnTo>
                    <a:pt x="1338783" y="806196"/>
                  </a:lnTo>
                  <a:lnTo>
                    <a:pt x="1352745" y="803376"/>
                  </a:lnTo>
                  <a:lnTo>
                    <a:pt x="1364145" y="795686"/>
                  </a:lnTo>
                  <a:lnTo>
                    <a:pt x="1371830" y="784282"/>
                  </a:lnTo>
                  <a:lnTo>
                    <a:pt x="1374648" y="770318"/>
                  </a:lnTo>
                  <a:lnTo>
                    <a:pt x="1374648" y="35864"/>
                  </a:lnTo>
                  <a:lnTo>
                    <a:pt x="1371830" y="21902"/>
                  </a:lnTo>
                  <a:lnTo>
                    <a:pt x="1364145" y="10502"/>
                  </a:lnTo>
                  <a:lnTo>
                    <a:pt x="1352745" y="2817"/>
                  </a:lnTo>
                  <a:lnTo>
                    <a:pt x="1338783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1" name="object 111"/>
          <p:cNvSpPr txBox="1"/>
          <p:nvPr/>
        </p:nvSpPr>
        <p:spPr>
          <a:xfrm>
            <a:off x="10046527" y="4729725"/>
            <a:ext cx="116078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Value</a:t>
            </a:r>
            <a:r>
              <a:rPr sz="1200" b="1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Assessment Framework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(VAF)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12" name="object 112"/>
          <p:cNvGrpSpPr/>
          <p:nvPr/>
        </p:nvGrpSpPr>
        <p:grpSpPr>
          <a:xfrm>
            <a:off x="5984494" y="4995417"/>
            <a:ext cx="3327400" cy="971550"/>
            <a:chOff x="5984494" y="4995417"/>
            <a:chExt cx="3327400" cy="971550"/>
          </a:xfrm>
        </p:grpSpPr>
        <p:pic>
          <p:nvPicPr>
            <p:cNvPr id="113" name="object 113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8884921" y="5553455"/>
              <a:ext cx="426719" cy="413003"/>
            </a:xfrm>
            <a:prstGeom prst="rect">
              <a:avLst/>
            </a:prstGeom>
          </p:spPr>
        </p:pic>
        <p:sp>
          <p:nvSpPr>
            <p:cNvPr id="114" name="object 114"/>
            <p:cNvSpPr/>
            <p:nvPr/>
          </p:nvSpPr>
          <p:spPr>
            <a:xfrm>
              <a:off x="5990844" y="5001767"/>
              <a:ext cx="1000125" cy="222885"/>
            </a:xfrm>
            <a:custGeom>
              <a:avLst/>
              <a:gdLst/>
              <a:ahLst/>
              <a:cxnLst/>
              <a:rect l="l" t="t" r="r" b="b"/>
              <a:pathLst>
                <a:path w="1000125" h="222885">
                  <a:moveTo>
                    <a:pt x="499872" y="0"/>
                  </a:moveTo>
                  <a:lnTo>
                    <a:pt x="426004" y="1206"/>
                  </a:lnTo>
                  <a:lnTo>
                    <a:pt x="355502" y="4710"/>
                  </a:lnTo>
                  <a:lnTo>
                    <a:pt x="289138" y="10340"/>
                  </a:lnTo>
                  <a:lnTo>
                    <a:pt x="227686" y="17923"/>
                  </a:lnTo>
                  <a:lnTo>
                    <a:pt x="171918" y="27288"/>
                  </a:lnTo>
                  <a:lnTo>
                    <a:pt x="122609" y="38262"/>
                  </a:lnTo>
                  <a:lnTo>
                    <a:pt x="80532" y="50674"/>
                  </a:lnTo>
                  <a:lnTo>
                    <a:pt x="21164" y="79121"/>
                  </a:lnTo>
                  <a:lnTo>
                    <a:pt x="0" y="111251"/>
                  </a:lnTo>
                  <a:lnTo>
                    <a:pt x="5419" y="127691"/>
                  </a:lnTo>
                  <a:lnTo>
                    <a:pt x="46459" y="158152"/>
                  </a:lnTo>
                  <a:lnTo>
                    <a:pt x="122609" y="184241"/>
                  </a:lnTo>
                  <a:lnTo>
                    <a:pt x="171918" y="195215"/>
                  </a:lnTo>
                  <a:lnTo>
                    <a:pt x="227686" y="204580"/>
                  </a:lnTo>
                  <a:lnTo>
                    <a:pt x="289138" y="212163"/>
                  </a:lnTo>
                  <a:lnTo>
                    <a:pt x="355502" y="217793"/>
                  </a:lnTo>
                  <a:lnTo>
                    <a:pt x="426004" y="221297"/>
                  </a:lnTo>
                  <a:lnTo>
                    <a:pt x="499872" y="222503"/>
                  </a:lnTo>
                  <a:lnTo>
                    <a:pt x="573739" y="221297"/>
                  </a:lnTo>
                  <a:lnTo>
                    <a:pt x="644241" y="217793"/>
                  </a:lnTo>
                  <a:lnTo>
                    <a:pt x="710605" y="212163"/>
                  </a:lnTo>
                  <a:lnTo>
                    <a:pt x="772057" y="204580"/>
                  </a:lnTo>
                  <a:lnTo>
                    <a:pt x="827825" y="195215"/>
                  </a:lnTo>
                  <a:lnTo>
                    <a:pt x="877134" y="184241"/>
                  </a:lnTo>
                  <a:lnTo>
                    <a:pt x="919211" y="171829"/>
                  </a:lnTo>
                  <a:lnTo>
                    <a:pt x="978579" y="143382"/>
                  </a:lnTo>
                  <a:lnTo>
                    <a:pt x="999744" y="111251"/>
                  </a:lnTo>
                  <a:lnTo>
                    <a:pt x="994324" y="94812"/>
                  </a:lnTo>
                  <a:lnTo>
                    <a:pt x="953284" y="64351"/>
                  </a:lnTo>
                  <a:lnTo>
                    <a:pt x="877134" y="38262"/>
                  </a:lnTo>
                  <a:lnTo>
                    <a:pt x="827825" y="27288"/>
                  </a:lnTo>
                  <a:lnTo>
                    <a:pt x="772057" y="17923"/>
                  </a:lnTo>
                  <a:lnTo>
                    <a:pt x="710605" y="10340"/>
                  </a:lnTo>
                  <a:lnTo>
                    <a:pt x="644241" y="4710"/>
                  </a:lnTo>
                  <a:lnTo>
                    <a:pt x="573739" y="1206"/>
                  </a:lnTo>
                  <a:lnTo>
                    <a:pt x="4998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5990844" y="5001767"/>
              <a:ext cx="1000125" cy="222885"/>
            </a:xfrm>
            <a:custGeom>
              <a:avLst/>
              <a:gdLst/>
              <a:ahLst/>
              <a:cxnLst/>
              <a:rect l="l" t="t" r="r" b="b"/>
              <a:pathLst>
                <a:path w="1000125" h="222885">
                  <a:moveTo>
                    <a:pt x="0" y="111251"/>
                  </a:moveTo>
                  <a:lnTo>
                    <a:pt x="21164" y="79121"/>
                  </a:lnTo>
                  <a:lnTo>
                    <a:pt x="80532" y="50674"/>
                  </a:lnTo>
                  <a:lnTo>
                    <a:pt x="122609" y="38262"/>
                  </a:lnTo>
                  <a:lnTo>
                    <a:pt x="171918" y="27288"/>
                  </a:lnTo>
                  <a:lnTo>
                    <a:pt x="227686" y="17923"/>
                  </a:lnTo>
                  <a:lnTo>
                    <a:pt x="289138" y="10340"/>
                  </a:lnTo>
                  <a:lnTo>
                    <a:pt x="355502" y="4710"/>
                  </a:lnTo>
                  <a:lnTo>
                    <a:pt x="426004" y="1206"/>
                  </a:lnTo>
                  <a:lnTo>
                    <a:pt x="499872" y="0"/>
                  </a:lnTo>
                  <a:lnTo>
                    <a:pt x="573739" y="1206"/>
                  </a:lnTo>
                  <a:lnTo>
                    <a:pt x="644241" y="4710"/>
                  </a:lnTo>
                  <a:lnTo>
                    <a:pt x="710605" y="10340"/>
                  </a:lnTo>
                  <a:lnTo>
                    <a:pt x="772057" y="17923"/>
                  </a:lnTo>
                  <a:lnTo>
                    <a:pt x="827825" y="27288"/>
                  </a:lnTo>
                  <a:lnTo>
                    <a:pt x="877134" y="38262"/>
                  </a:lnTo>
                  <a:lnTo>
                    <a:pt x="919211" y="50674"/>
                  </a:lnTo>
                  <a:lnTo>
                    <a:pt x="978579" y="79121"/>
                  </a:lnTo>
                  <a:lnTo>
                    <a:pt x="999744" y="111251"/>
                  </a:lnTo>
                  <a:lnTo>
                    <a:pt x="994324" y="127691"/>
                  </a:lnTo>
                  <a:lnTo>
                    <a:pt x="953284" y="158152"/>
                  </a:lnTo>
                  <a:lnTo>
                    <a:pt x="877134" y="184241"/>
                  </a:lnTo>
                  <a:lnTo>
                    <a:pt x="827825" y="195215"/>
                  </a:lnTo>
                  <a:lnTo>
                    <a:pt x="772057" y="204580"/>
                  </a:lnTo>
                  <a:lnTo>
                    <a:pt x="710605" y="212163"/>
                  </a:lnTo>
                  <a:lnTo>
                    <a:pt x="644241" y="217793"/>
                  </a:lnTo>
                  <a:lnTo>
                    <a:pt x="573739" y="221297"/>
                  </a:lnTo>
                  <a:lnTo>
                    <a:pt x="499872" y="222503"/>
                  </a:lnTo>
                  <a:lnTo>
                    <a:pt x="426004" y="221297"/>
                  </a:lnTo>
                  <a:lnTo>
                    <a:pt x="355502" y="217793"/>
                  </a:lnTo>
                  <a:lnTo>
                    <a:pt x="289138" y="212163"/>
                  </a:lnTo>
                  <a:lnTo>
                    <a:pt x="227686" y="204580"/>
                  </a:lnTo>
                  <a:lnTo>
                    <a:pt x="171918" y="195215"/>
                  </a:lnTo>
                  <a:lnTo>
                    <a:pt x="122609" y="184241"/>
                  </a:lnTo>
                  <a:lnTo>
                    <a:pt x="80532" y="171829"/>
                  </a:lnTo>
                  <a:lnTo>
                    <a:pt x="21164" y="143382"/>
                  </a:lnTo>
                  <a:lnTo>
                    <a:pt x="0" y="111251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5990844" y="5250179"/>
              <a:ext cx="1000125" cy="224154"/>
            </a:xfrm>
            <a:custGeom>
              <a:avLst/>
              <a:gdLst/>
              <a:ahLst/>
              <a:cxnLst/>
              <a:rect l="l" t="t" r="r" b="b"/>
              <a:pathLst>
                <a:path w="1000125" h="224154">
                  <a:moveTo>
                    <a:pt x="499872" y="0"/>
                  </a:moveTo>
                  <a:lnTo>
                    <a:pt x="426004" y="1214"/>
                  </a:lnTo>
                  <a:lnTo>
                    <a:pt x="355502" y="4742"/>
                  </a:lnTo>
                  <a:lnTo>
                    <a:pt x="289138" y="10411"/>
                  </a:lnTo>
                  <a:lnTo>
                    <a:pt x="227686" y="18046"/>
                  </a:lnTo>
                  <a:lnTo>
                    <a:pt x="171918" y="27475"/>
                  </a:lnTo>
                  <a:lnTo>
                    <a:pt x="122609" y="38525"/>
                  </a:lnTo>
                  <a:lnTo>
                    <a:pt x="80532" y="51022"/>
                  </a:lnTo>
                  <a:lnTo>
                    <a:pt x="21164" y="79663"/>
                  </a:lnTo>
                  <a:lnTo>
                    <a:pt x="0" y="112014"/>
                  </a:lnTo>
                  <a:lnTo>
                    <a:pt x="5419" y="128566"/>
                  </a:lnTo>
                  <a:lnTo>
                    <a:pt x="46459" y="159235"/>
                  </a:lnTo>
                  <a:lnTo>
                    <a:pt x="122609" y="185502"/>
                  </a:lnTo>
                  <a:lnTo>
                    <a:pt x="171918" y="196552"/>
                  </a:lnTo>
                  <a:lnTo>
                    <a:pt x="227686" y="205981"/>
                  </a:lnTo>
                  <a:lnTo>
                    <a:pt x="289138" y="213616"/>
                  </a:lnTo>
                  <a:lnTo>
                    <a:pt x="355502" y="219285"/>
                  </a:lnTo>
                  <a:lnTo>
                    <a:pt x="426004" y="222813"/>
                  </a:lnTo>
                  <a:lnTo>
                    <a:pt x="499872" y="224028"/>
                  </a:lnTo>
                  <a:lnTo>
                    <a:pt x="573739" y="222813"/>
                  </a:lnTo>
                  <a:lnTo>
                    <a:pt x="644241" y="219285"/>
                  </a:lnTo>
                  <a:lnTo>
                    <a:pt x="710605" y="213616"/>
                  </a:lnTo>
                  <a:lnTo>
                    <a:pt x="772057" y="205981"/>
                  </a:lnTo>
                  <a:lnTo>
                    <a:pt x="827825" y="196552"/>
                  </a:lnTo>
                  <a:lnTo>
                    <a:pt x="877134" y="185502"/>
                  </a:lnTo>
                  <a:lnTo>
                    <a:pt x="919211" y="173005"/>
                  </a:lnTo>
                  <a:lnTo>
                    <a:pt x="978579" y="144364"/>
                  </a:lnTo>
                  <a:lnTo>
                    <a:pt x="999744" y="112014"/>
                  </a:lnTo>
                  <a:lnTo>
                    <a:pt x="994324" y="95461"/>
                  </a:lnTo>
                  <a:lnTo>
                    <a:pt x="953284" y="64792"/>
                  </a:lnTo>
                  <a:lnTo>
                    <a:pt x="877134" y="38525"/>
                  </a:lnTo>
                  <a:lnTo>
                    <a:pt x="827825" y="27475"/>
                  </a:lnTo>
                  <a:lnTo>
                    <a:pt x="772057" y="18046"/>
                  </a:lnTo>
                  <a:lnTo>
                    <a:pt x="710605" y="10411"/>
                  </a:lnTo>
                  <a:lnTo>
                    <a:pt x="644241" y="4742"/>
                  </a:lnTo>
                  <a:lnTo>
                    <a:pt x="573739" y="1214"/>
                  </a:lnTo>
                  <a:lnTo>
                    <a:pt x="4998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5990844" y="5250179"/>
              <a:ext cx="1000125" cy="224154"/>
            </a:xfrm>
            <a:custGeom>
              <a:avLst/>
              <a:gdLst/>
              <a:ahLst/>
              <a:cxnLst/>
              <a:rect l="l" t="t" r="r" b="b"/>
              <a:pathLst>
                <a:path w="1000125" h="224154">
                  <a:moveTo>
                    <a:pt x="0" y="112014"/>
                  </a:moveTo>
                  <a:lnTo>
                    <a:pt x="21164" y="79663"/>
                  </a:lnTo>
                  <a:lnTo>
                    <a:pt x="80532" y="51022"/>
                  </a:lnTo>
                  <a:lnTo>
                    <a:pt x="122609" y="38525"/>
                  </a:lnTo>
                  <a:lnTo>
                    <a:pt x="171918" y="27475"/>
                  </a:lnTo>
                  <a:lnTo>
                    <a:pt x="227686" y="18046"/>
                  </a:lnTo>
                  <a:lnTo>
                    <a:pt x="289138" y="10411"/>
                  </a:lnTo>
                  <a:lnTo>
                    <a:pt x="355502" y="4742"/>
                  </a:lnTo>
                  <a:lnTo>
                    <a:pt x="426004" y="1214"/>
                  </a:lnTo>
                  <a:lnTo>
                    <a:pt x="499872" y="0"/>
                  </a:lnTo>
                  <a:lnTo>
                    <a:pt x="573739" y="1214"/>
                  </a:lnTo>
                  <a:lnTo>
                    <a:pt x="644241" y="4742"/>
                  </a:lnTo>
                  <a:lnTo>
                    <a:pt x="710605" y="10411"/>
                  </a:lnTo>
                  <a:lnTo>
                    <a:pt x="772057" y="18046"/>
                  </a:lnTo>
                  <a:lnTo>
                    <a:pt x="827825" y="27475"/>
                  </a:lnTo>
                  <a:lnTo>
                    <a:pt x="877134" y="38525"/>
                  </a:lnTo>
                  <a:lnTo>
                    <a:pt x="919211" y="51022"/>
                  </a:lnTo>
                  <a:lnTo>
                    <a:pt x="978579" y="79663"/>
                  </a:lnTo>
                  <a:lnTo>
                    <a:pt x="999744" y="112014"/>
                  </a:lnTo>
                  <a:lnTo>
                    <a:pt x="994324" y="128566"/>
                  </a:lnTo>
                  <a:lnTo>
                    <a:pt x="953284" y="159235"/>
                  </a:lnTo>
                  <a:lnTo>
                    <a:pt x="877134" y="185502"/>
                  </a:lnTo>
                  <a:lnTo>
                    <a:pt x="827825" y="196552"/>
                  </a:lnTo>
                  <a:lnTo>
                    <a:pt x="772057" y="205981"/>
                  </a:lnTo>
                  <a:lnTo>
                    <a:pt x="710605" y="213616"/>
                  </a:lnTo>
                  <a:lnTo>
                    <a:pt x="644241" y="219285"/>
                  </a:lnTo>
                  <a:lnTo>
                    <a:pt x="573739" y="222813"/>
                  </a:lnTo>
                  <a:lnTo>
                    <a:pt x="499872" y="224028"/>
                  </a:lnTo>
                  <a:lnTo>
                    <a:pt x="426004" y="222813"/>
                  </a:lnTo>
                  <a:lnTo>
                    <a:pt x="355502" y="219285"/>
                  </a:lnTo>
                  <a:lnTo>
                    <a:pt x="289138" y="213616"/>
                  </a:lnTo>
                  <a:lnTo>
                    <a:pt x="227686" y="205981"/>
                  </a:lnTo>
                  <a:lnTo>
                    <a:pt x="171918" y="196552"/>
                  </a:lnTo>
                  <a:lnTo>
                    <a:pt x="122609" y="185502"/>
                  </a:lnTo>
                  <a:lnTo>
                    <a:pt x="80532" y="173005"/>
                  </a:lnTo>
                  <a:lnTo>
                    <a:pt x="21164" y="144364"/>
                  </a:lnTo>
                  <a:lnTo>
                    <a:pt x="0" y="112014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5990844" y="5506211"/>
              <a:ext cx="1000125" cy="224154"/>
            </a:xfrm>
            <a:custGeom>
              <a:avLst/>
              <a:gdLst/>
              <a:ahLst/>
              <a:cxnLst/>
              <a:rect l="l" t="t" r="r" b="b"/>
              <a:pathLst>
                <a:path w="1000125" h="224154">
                  <a:moveTo>
                    <a:pt x="499872" y="0"/>
                  </a:moveTo>
                  <a:lnTo>
                    <a:pt x="426004" y="1214"/>
                  </a:lnTo>
                  <a:lnTo>
                    <a:pt x="355502" y="4742"/>
                  </a:lnTo>
                  <a:lnTo>
                    <a:pt x="289138" y="10411"/>
                  </a:lnTo>
                  <a:lnTo>
                    <a:pt x="227686" y="18046"/>
                  </a:lnTo>
                  <a:lnTo>
                    <a:pt x="171918" y="27475"/>
                  </a:lnTo>
                  <a:lnTo>
                    <a:pt x="122609" y="38525"/>
                  </a:lnTo>
                  <a:lnTo>
                    <a:pt x="80532" y="51022"/>
                  </a:lnTo>
                  <a:lnTo>
                    <a:pt x="21164" y="79663"/>
                  </a:lnTo>
                  <a:lnTo>
                    <a:pt x="0" y="112013"/>
                  </a:lnTo>
                  <a:lnTo>
                    <a:pt x="5419" y="128566"/>
                  </a:lnTo>
                  <a:lnTo>
                    <a:pt x="46459" y="159235"/>
                  </a:lnTo>
                  <a:lnTo>
                    <a:pt x="122609" y="185502"/>
                  </a:lnTo>
                  <a:lnTo>
                    <a:pt x="171918" y="196552"/>
                  </a:lnTo>
                  <a:lnTo>
                    <a:pt x="227686" y="205981"/>
                  </a:lnTo>
                  <a:lnTo>
                    <a:pt x="289138" y="213616"/>
                  </a:lnTo>
                  <a:lnTo>
                    <a:pt x="355502" y="219285"/>
                  </a:lnTo>
                  <a:lnTo>
                    <a:pt x="426004" y="222813"/>
                  </a:lnTo>
                  <a:lnTo>
                    <a:pt x="499872" y="224027"/>
                  </a:lnTo>
                  <a:lnTo>
                    <a:pt x="573739" y="222813"/>
                  </a:lnTo>
                  <a:lnTo>
                    <a:pt x="644241" y="219285"/>
                  </a:lnTo>
                  <a:lnTo>
                    <a:pt x="710605" y="213616"/>
                  </a:lnTo>
                  <a:lnTo>
                    <a:pt x="772057" y="205981"/>
                  </a:lnTo>
                  <a:lnTo>
                    <a:pt x="827825" y="196552"/>
                  </a:lnTo>
                  <a:lnTo>
                    <a:pt x="877134" y="185502"/>
                  </a:lnTo>
                  <a:lnTo>
                    <a:pt x="919211" y="173005"/>
                  </a:lnTo>
                  <a:lnTo>
                    <a:pt x="978579" y="144364"/>
                  </a:lnTo>
                  <a:lnTo>
                    <a:pt x="999744" y="112013"/>
                  </a:lnTo>
                  <a:lnTo>
                    <a:pt x="994324" y="95461"/>
                  </a:lnTo>
                  <a:lnTo>
                    <a:pt x="953284" y="64792"/>
                  </a:lnTo>
                  <a:lnTo>
                    <a:pt x="877134" y="38525"/>
                  </a:lnTo>
                  <a:lnTo>
                    <a:pt x="827825" y="27475"/>
                  </a:lnTo>
                  <a:lnTo>
                    <a:pt x="772057" y="18046"/>
                  </a:lnTo>
                  <a:lnTo>
                    <a:pt x="710605" y="10411"/>
                  </a:lnTo>
                  <a:lnTo>
                    <a:pt x="644241" y="4742"/>
                  </a:lnTo>
                  <a:lnTo>
                    <a:pt x="573739" y="1214"/>
                  </a:lnTo>
                  <a:lnTo>
                    <a:pt x="4998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5990844" y="5506211"/>
              <a:ext cx="1000125" cy="224154"/>
            </a:xfrm>
            <a:custGeom>
              <a:avLst/>
              <a:gdLst/>
              <a:ahLst/>
              <a:cxnLst/>
              <a:rect l="l" t="t" r="r" b="b"/>
              <a:pathLst>
                <a:path w="1000125" h="224154">
                  <a:moveTo>
                    <a:pt x="0" y="112013"/>
                  </a:moveTo>
                  <a:lnTo>
                    <a:pt x="21164" y="79663"/>
                  </a:lnTo>
                  <a:lnTo>
                    <a:pt x="80532" y="51022"/>
                  </a:lnTo>
                  <a:lnTo>
                    <a:pt x="122609" y="38525"/>
                  </a:lnTo>
                  <a:lnTo>
                    <a:pt x="171918" y="27475"/>
                  </a:lnTo>
                  <a:lnTo>
                    <a:pt x="227686" y="18046"/>
                  </a:lnTo>
                  <a:lnTo>
                    <a:pt x="289138" y="10411"/>
                  </a:lnTo>
                  <a:lnTo>
                    <a:pt x="355502" y="4742"/>
                  </a:lnTo>
                  <a:lnTo>
                    <a:pt x="426004" y="1214"/>
                  </a:lnTo>
                  <a:lnTo>
                    <a:pt x="499872" y="0"/>
                  </a:lnTo>
                  <a:lnTo>
                    <a:pt x="573739" y="1214"/>
                  </a:lnTo>
                  <a:lnTo>
                    <a:pt x="644241" y="4742"/>
                  </a:lnTo>
                  <a:lnTo>
                    <a:pt x="710605" y="10411"/>
                  </a:lnTo>
                  <a:lnTo>
                    <a:pt x="772057" y="18046"/>
                  </a:lnTo>
                  <a:lnTo>
                    <a:pt x="827825" y="27475"/>
                  </a:lnTo>
                  <a:lnTo>
                    <a:pt x="877134" y="38525"/>
                  </a:lnTo>
                  <a:lnTo>
                    <a:pt x="919211" y="51022"/>
                  </a:lnTo>
                  <a:lnTo>
                    <a:pt x="978579" y="79663"/>
                  </a:lnTo>
                  <a:lnTo>
                    <a:pt x="999744" y="112013"/>
                  </a:lnTo>
                  <a:lnTo>
                    <a:pt x="994324" y="128566"/>
                  </a:lnTo>
                  <a:lnTo>
                    <a:pt x="953284" y="159235"/>
                  </a:lnTo>
                  <a:lnTo>
                    <a:pt x="877134" y="185502"/>
                  </a:lnTo>
                  <a:lnTo>
                    <a:pt x="827825" y="196552"/>
                  </a:lnTo>
                  <a:lnTo>
                    <a:pt x="772057" y="205981"/>
                  </a:lnTo>
                  <a:lnTo>
                    <a:pt x="710605" y="213616"/>
                  </a:lnTo>
                  <a:lnTo>
                    <a:pt x="644241" y="219285"/>
                  </a:lnTo>
                  <a:lnTo>
                    <a:pt x="573739" y="222813"/>
                  </a:lnTo>
                  <a:lnTo>
                    <a:pt x="499872" y="224027"/>
                  </a:lnTo>
                  <a:lnTo>
                    <a:pt x="426004" y="222813"/>
                  </a:lnTo>
                  <a:lnTo>
                    <a:pt x="355502" y="219285"/>
                  </a:lnTo>
                  <a:lnTo>
                    <a:pt x="289138" y="213616"/>
                  </a:lnTo>
                  <a:lnTo>
                    <a:pt x="227686" y="205981"/>
                  </a:lnTo>
                  <a:lnTo>
                    <a:pt x="171918" y="196552"/>
                  </a:lnTo>
                  <a:lnTo>
                    <a:pt x="122609" y="185502"/>
                  </a:lnTo>
                  <a:lnTo>
                    <a:pt x="80532" y="173005"/>
                  </a:lnTo>
                  <a:lnTo>
                    <a:pt x="21164" y="144364"/>
                  </a:lnTo>
                  <a:lnTo>
                    <a:pt x="0" y="112013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7019634" y="5113783"/>
              <a:ext cx="829944" cy="294640"/>
            </a:xfrm>
            <a:custGeom>
              <a:avLst/>
              <a:gdLst/>
              <a:ahLst/>
              <a:cxnLst/>
              <a:rect l="l" t="t" r="r" b="b"/>
              <a:pathLst>
                <a:path w="829945" h="294639">
                  <a:moveTo>
                    <a:pt x="829513" y="294589"/>
                  </a:moveTo>
                  <a:lnTo>
                    <a:pt x="292493" y="294589"/>
                  </a:lnTo>
                  <a:lnTo>
                    <a:pt x="292493" y="0"/>
                  </a:ln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7019635" y="5063780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29">
                  <a:moveTo>
                    <a:pt x="85725" y="100012"/>
                  </a:moveTo>
                  <a:lnTo>
                    <a:pt x="0" y="49999"/>
                  </a:lnTo>
                  <a:lnTo>
                    <a:pt x="85725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7019634" y="5363717"/>
              <a:ext cx="829944" cy="45085"/>
            </a:xfrm>
            <a:custGeom>
              <a:avLst/>
              <a:gdLst/>
              <a:ahLst/>
              <a:cxnLst/>
              <a:rect l="l" t="t" r="r" b="b"/>
              <a:pathLst>
                <a:path w="829945" h="45085">
                  <a:moveTo>
                    <a:pt x="829513" y="44907"/>
                  </a:moveTo>
                  <a:lnTo>
                    <a:pt x="292493" y="44907"/>
                  </a:lnTo>
                  <a:lnTo>
                    <a:pt x="292493" y="0"/>
                  </a:ln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7019635" y="5313716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29">
                  <a:moveTo>
                    <a:pt x="85725" y="100012"/>
                  </a:moveTo>
                  <a:lnTo>
                    <a:pt x="0" y="49999"/>
                  </a:lnTo>
                  <a:lnTo>
                    <a:pt x="85725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7019634" y="5407913"/>
              <a:ext cx="829944" cy="211454"/>
            </a:xfrm>
            <a:custGeom>
              <a:avLst/>
              <a:gdLst/>
              <a:ahLst/>
              <a:cxnLst/>
              <a:rect l="l" t="t" r="r" b="b"/>
              <a:pathLst>
                <a:path w="829945" h="211454">
                  <a:moveTo>
                    <a:pt x="829513" y="0"/>
                  </a:moveTo>
                  <a:lnTo>
                    <a:pt x="302323" y="0"/>
                  </a:lnTo>
                  <a:lnTo>
                    <a:pt x="302323" y="211099"/>
                  </a:lnTo>
                  <a:lnTo>
                    <a:pt x="0" y="211099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7019635" y="5569000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29">
                  <a:moveTo>
                    <a:pt x="85725" y="0"/>
                  </a:moveTo>
                  <a:lnTo>
                    <a:pt x="0" y="50012"/>
                  </a:lnTo>
                  <a:lnTo>
                    <a:pt x="85725" y="100012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6" name="object 126"/>
          <p:cNvSpPr txBox="1"/>
          <p:nvPr/>
        </p:nvSpPr>
        <p:spPr>
          <a:xfrm>
            <a:off x="7328329" y="5180851"/>
            <a:ext cx="53022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Calibri"/>
                <a:cs typeface="Calibri"/>
              </a:rPr>
              <a:t>catalogs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5956729" y="5998478"/>
            <a:ext cx="109982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i="1" dirty="0">
                <a:latin typeface="Calibri"/>
                <a:cs typeface="Calibri"/>
              </a:rPr>
              <a:t>Global</a:t>
            </a:r>
            <a:r>
              <a:rPr sz="1200" i="1" spc="-25" dirty="0">
                <a:latin typeface="Calibri"/>
                <a:cs typeface="Calibri"/>
              </a:rPr>
              <a:t> </a:t>
            </a:r>
            <a:r>
              <a:rPr sz="1200" i="1" spc="-10" dirty="0">
                <a:latin typeface="Calibri"/>
                <a:cs typeface="Calibri"/>
              </a:rPr>
              <a:t>references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3764607" y="6003202"/>
            <a:ext cx="163512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i="1" spc="-10" dirty="0">
                <a:latin typeface="Calibri"/>
                <a:cs typeface="Calibri"/>
              </a:rPr>
              <a:t>1000’s</a:t>
            </a:r>
            <a:r>
              <a:rPr sz="1200" i="1" spc="15" dirty="0">
                <a:latin typeface="Calibri"/>
                <a:cs typeface="Calibri"/>
              </a:rPr>
              <a:t> </a:t>
            </a:r>
            <a:r>
              <a:rPr sz="1200" i="1" spc="-10" dirty="0">
                <a:latin typeface="Calibri"/>
                <a:cs typeface="Calibri"/>
              </a:rPr>
              <a:t>Sectoral/local</a:t>
            </a:r>
            <a:r>
              <a:rPr sz="1200" i="1" spc="-5" dirty="0">
                <a:latin typeface="Calibri"/>
                <a:cs typeface="Calibri"/>
              </a:rPr>
              <a:t> </a:t>
            </a:r>
            <a:r>
              <a:rPr sz="1200" i="1" spc="-20" dirty="0">
                <a:latin typeface="Calibri"/>
                <a:cs typeface="Calibri"/>
              </a:rPr>
              <a:t>rules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29" name="object 129"/>
          <p:cNvGrpSpPr/>
          <p:nvPr/>
        </p:nvGrpSpPr>
        <p:grpSpPr>
          <a:xfrm>
            <a:off x="3747515" y="5036832"/>
            <a:ext cx="2231390" cy="995680"/>
            <a:chOff x="3747515" y="5036832"/>
            <a:chExt cx="2231390" cy="995680"/>
          </a:xfrm>
        </p:grpSpPr>
        <p:sp>
          <p:nvSpPr>
            <p:cNvPr id="130" name="object 130"/>
            <p:cNvSpPr/>
            <p:nvPr/>
          </p:nvSpPr>
          <p:spPr>
            <a:xfrm>
              <a:off x="5029961" y="5508498"/>
              <a:ext cx="934719" cy="111760"/>
            </a:xfrm>
            <a:custGeom>
              <a:avLst/>
              <a:gdLst/>
              <a:ahLst/>
              <a:cxnLst/>
              <a:rect l="l" t="t" r="r" b="b"/>
              <a:pathLst>
                <a:path w="934720" h="111760">
                  <a:moveTo>
                    <a:pt x="0" y="0"/>
                  </a:moveTo>
                  <a:lnTo>
                    <a:pt x="658241" y="0"/>
                  </a:lnTo>
                  <a:lnTo>
                    <a:pt x="658241" y="111251"/>
                  </a:lnTo>
                  <a:lnTo>
                    <a:pt x="934338" y="111251"/>
                  </a:lnTo>
                </a:path>
              </a:pathLst>
            </a:custGeom>
            <a:ln w="285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5878573" y="5569735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29">
                  <a:moveTo>
                    <a:pt x="0" y="0"/>
                  </a:moveTo>
                  <a:lnTo>
                    <a:pt x="85725" y="50012"/>
                  </a:lnTo>
                  <a:lnTo>
                    <a:pt x="0" y="100012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5029961" y="5363721"/>
              <a:ext cx="934719" cy="144780"/>
            </a:xfrm>
            <a:custGeom>
              <a:avLst/>
              <a:gdLst/>
              <a:ahLst/>
              <a:cxnLst/>
              <a:rect l="l" t="t" r="r" b="b"/>
              <a:pathLst>
                <a:path w="934720" h="144779">
                  <a:moveTo>
                    <a:pt x="0" y="144754"/>
                  </a:moveTo>
                  <a:lnTo>
                    <a:pt x="658241" y="144754"/>
                  </a:lnTo>
                  <a:lnTo>
                    <a:pt x="658241" y="0"/>
                  </a:lnTo>
                  <a:lnTo>
                    <a:pt x="934338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5878573" y="5313717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29">
                  <a:moveTo>
                    <a:pt x="0" y="100012"/>
                  </a:moveTo>
                  <a:lnTo>
                    <a:pt x="85725" y="49999"/>
                  </a:ln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5029961" y="5113775"/>
              <a:ext cx="934719" cy="394970"/>
            </a:xfrm>
            <a:custGeom>
              <a:avLst/>
              <a:gdLst/>
              <a:ahLst/>
              <a:cxnLst/>
              <a:rect l="l" t="t" r="r" b="b"/>
              <a:pathLst>
                <a:path w="934720" h="394970">
                  <a:moveTo>
                    <a:pt x="0" y="394449"/>
                  </a:moveTo>
                  <a:lnTo>
                    <a:pt x="638581" y="394449"/>
                  </a:lnTo>
                  <a:lnTo>
                    <a:pt x="638581" y="0"/>
                  </a:lnTo>
                  <a:lnTo>
                    <a:pt x="934338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5878573" y="5063780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29">
                  <a:moveTo>
                    <a:pt x="0" y="100012"/>
                  </a:moveTo>
                  <a:lnTo>
                    <a:pt x="85725" y="49999"/>
                  </a:ln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6" name="object 136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3747515" y="5036832"/>
              <a:ext cx="1368551" cy="995159"/>
            </a:xfrm>
            <a:prstGeom prst="rect">
              <a:avLst/>
            </a:prstGeom>
          </p:spPr>
        </p:pic>
        <p:sp>
          <p:nvSpPr>
            <p:cNvPr id="137" name="object 137"/>
            <p:cNvSpPr/>
            <p:nvPr/>
          </p:nvSpPr>
          <p:spPr>
            <a:xfrm>
              <a:off x="3779519" y="5068821"/>
              <a:ext cx="1249680" cy="876300"/>
            </a:xfrm>
            <a:custGeom>
              <a:avLst/>
              <a:gdLst/>
              <a:ahLst/>
              <a:cxnLst/>
              <a:rect l="l" t="t" r="r" b="b"/>
              <a:pathLst>
                <a:path w="1249679" h="876300">
                  <a:moveTo>
                    <a:pt x="1210691" y="0"/>
                  </a:moveTo>
                  <a:lnTo>
                    <a:pt x="38989" y="0"/>
                  </a:lnTo>
                  <a:lnTo>
                    <a:pt x="23810" y="3064"/>
                  </a:lnTo>
                  <a:lnTo>
                    <a:pt x="11417" y="11422"/>
                  </a:lnTo>
                  <a:lnTo>
                    <a:pt x="3063" y="23815"/>
                  </a:lnTo>
                  <a:lnTo>
                    <a:pt x="0" y="38988"/>
                  </a:lnTo>
                  <a:lnTo>
                    <a:pt x="0" y="837310"/>
                  </a:lnTo>
                  <a:lnTo>
                    <a:pt x="3063" y="852489"/>
                  </a:lnTo>
                  <a:lnTo>
                    <a:pt x="11417" y="864882"/>
                  </a:lnTo>
                  <a:lnTo>
                    <a:pt x="23810" y="873236"/>
                  </a:lnTo>
                  <a:lnTo>
                    <a:pt x="38989" y="876300"/>
                  </a:lnTo>
                  <a:lnTo>
                    <a:pt x="1210691" y="876300"/>
                  </a:lnTo>
                  <a:lnTo>
                    <a:pt x="1225869" y="873236"/>
                  </a:lnTo>
                  <a:lnTo>
                    <a:pt x="1238262" y="864882"/>
                  </a:lnTo>
                  <a:lnTo>
                    <a:pt x="1246616" y="852489"/>
                  </a:lnTo>
                  <a:lnTo>
                    <a:pt x="1249680" y="837310"/>
                  </a:lnTo>
                  <a:lnTo>
                    <a:pt x="1249680" y="38988"/>
                  </a:lnTo>
                  <a:lnTo>
                    <a:pt x="1246616" y="23815"/>
                  </a:lnTo>
                  <a:lnTo>
                    <a:pt x="1238262" y="11422"/>
                  </a:lnTo>
                  <a:lnTo>
                    <a:pt x="1225869" y="3064"/>
                  </a:lnTo>
                  <a:lnTo>
                    <a:pt x="1210691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3779519" y="5068821"/>
              <a:ext cx="1249680" cy="876300"/>
            </a:xfrm>
            <a:custGeom>
              <a:avLst/>
              <a:gdLst/>
              <a:ahLst/>
              <a:cxnLst/>
              <a:rect l="l" t="t" r="r" b="b"/>
              <a:pathLst>
                <a:path w="1249679" h="876300">
                  <a:moveTo>
                    <a:pt x="0" y="38988"/>
                  </a:moveTo>
                  <a:lnTo>
                    <a:pt x="3063" y="23815"/>
                  </a:lnTo>
                  <a:lnTo>
                    <a:pt x="11417" y="11422"/>
                  </a:lnTo>
                  <a:lnTo>
                    <a:pt x="23810" y="3064"/>
                  </a:lnTo>
                  <a:lnTo>
                    <a:pt x="38989" y="0"/>
                  </a:lnTo>
                  <a:lnTo>
                    <a:pt x="1210691" y="0"/>
                  </a:lnTo>
                  <a:lnTo>
                    <a:pt x="1225869" y="3064"/>
                  </a:lnTo>
                  <a:lnTo>
                    <a:pt x="1238262" y="11422"/>
                  </a:lnTo>
                  <a:lnTo>
                    <a:pt x="1246616" y="23815"/>
                  </a:lnTo>
                  <a:lnTo>
                    <a:pt x="1249680" y="38988"/>
                  </a:lnTo>
                  <a:lnTo>
                    <a:pt x="1249680" y="837310"/>
                  </a:lnTo>
                  <a:lnTo>
                    <a:pt x="1246616" y="852489"/>
                  </a:lnTo>
                  <a:lnTo>
                    <a:pt x="1238262" y="864882"/>
                  </a:lnTo>
                  <a:lnTo>
                    <a:pt x="1225869" y="873236"/>
                  </a:lnTo>
                  <a:lnTo>
                    <a:pt x="1210691" y="876300"/>
                  </a:lnTo>
                  <a:lnTo>
                    <a:pt x="38989" y="876300"/>
                  </a:lnTo>
                  <a:lnTo>
                    <a:pt x="23810" y="873236"/>
                  </a:lnTo>
                  <a:lnTo>
                    <a:pt x="11417" y="864882"/>
                  </a:lnTo>
                  <a:lnTo>
                    <a:pt x="3063" y="852489"/>
                  </a:lnTo>
                  <a:lnTo>
                    <a:pt x="0" y="837310"/>
                  </a:lnTo>
                  <a:lnTo>
                    <a:pt x="0" y="38988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4315967" y="5542788"/>
              <a:ext cx="487680" cy="184785"/>
            </a:xfrm>
            <a:custGeom>
              <a:avLst/>
              <a:gdLst/>
              <a:ahLst/>
              <a:cxnLst/>
              <a:rect l="l" t="t" r="r" b="b"/>
              <a:pathLst>
                <a:path w="487679" h="184785">
                  <a:moveTo>
                    <a:pt x="243840" y="0"/>
                  </a:moveTo>
                  <a:lnTo>
                    <a:pt x="179017" y="3293"/>
                  </a:lnTo>
                  <a:lnTo>
                    <a:pt x="120768" y="12587"/>
                  </a:lnTo>
                  <a:lnTo>
                    <a:pt x="71418" y="27003"/>
                  </a:lnTo>
                  <a:lnTo>
                    <a:pt x="33290" y="45663"/>
                  </a:lnTo>
                  <a:lnTo>
                    <a:pt x="0" y="92202"/>
                  </a:lnTo>
                  <a:lnTo>
                    <a:pt x="8710" y="116714"/>
                  </a:lnTo>
                  <a:lnTo>
                    <a:pt x="71418" y="157400"/>
                  </a:lnTo>
                  <a:lnTo>
                    <a:pt x="120768" y="171816"/>
                  </a:lnTo>
                  <a:lnTo>
                    <a:pt x="179017" y="181110"/>
                  </a:lnTo>
                  <a:lnTo>
                    <a:pt x="243840" y="184404"/>
                  </a:lnTo>
                  <a:lnTo>
                    <a:pt x="308662" y="181110"/>
                  </a:lnTo>
                  <a:lnTo>
                    <a:pt x="366911" y="171816"/>
                  </a:lnTo>
                  <a:lnTo>
                    <a:pt x="416261" y="157400"/>
                  </a:lnTo>
                  <a:lnTo>
                    <a:pt x="454389" y="138740"/>
                  </a:lnTo>
                  <a:lnTo>
                    <a:pt x="487680" y="92202"/>
                  </a:lnTo>
                  <a:lnTo>
                    <a:pt x="478969" y="67689"/>
                  </a:lnTo>
                  <a:lnTo>
                    <a:pt x="416261" y="27003"/>
                  </a:lnTo>
                  <a:lnTo>
                    <a:pt x="366911" y="12587"/>
                  </a:lnTo>
                  <a:lnTo>
                    <a:pt x="308662" y="3293"/>
                  </a:lnTo>
                  <a:lnTo>
                    <a:pt x="2438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4315967" y="5542788"/>
              <a:ext cx="487680" cy="184785"/>
            </a:xfrm>
            <a:custGeom>
              <a:avLst/>
              <a:gdLst/>
              <a:ahLst/>
              <a:cxnLst/>
              <a:rect l="l" t="t" r="r" b="b"/>
              <a:pathLst>
                <a:path w="487679" h="184785">
                  <a:moveTo>
                    <a:pt x="0" y="92202"/>
                  </a:moveTo>
                  <a:lnTo>
                    <a:pt x="33290" y="45663"/>
                  </a:lnTo>
                  <a:lnTo>
                    <a:pt x="71418" y="27003"/>
                  </a:lnTo>
                  <a:lnTo>
                    <a:pt x="120768" y="12587"/>
                  </a:lnTo>
                  <a:lnTo>
                    <a:pt x="179017" y="3293"/>
                  </a:lnTo>
                  <a:lnTo>
                    <a:pt x="243840" y="0"/>
                  </a:lnTo>
                  <a:lnTo>
                    <a:pt x="308662" y="3293"/>
                  </a:lnTo>
                  <a:lnTo>
                    <a:pt x="366911" y="12587"/>
                  </a:lnTo>
                  <a:lnTo>
                    <a:pt x="416261" y="27003"/>
                  </a:lnTo>
                  <a:lnTo>
                    <a:pt x="454389" y="45663"/>
                  </a:lnTo>
                  <a:lnTo>
                    <a:pt x="487680" y="92202"/>
                  </a:lnTo>
                  <a:lnTo>
                    <a:pt x="478969" y="116714"/>
                  </a:lnTo>
                  <a:lnTo>
                    <a:pt x="416261" y="157400"/>
                  </a:lnTo>
                  <a:lnTo>
                    <a:pt x="366911" y="171816"/>
                  </a:lnTo>
                  <a:lnTo>
                    <a:pt x="308662" y="181110"/>
                  </a:lnTo>
                  <a:lnTo>
                    <a:pt x="243840" y="184404"/>
                  </a:lnTo>
                  <a:lnTo>
                    <a:pt x="179017" y="181110"/>
                  </a:lnTo>
                  <a:lnTo>
                    <a:pt x="120768" y="171816"/>
                  </a:lnTo>
                  <a:lnTo>
                    <a:pt x="71418" y="157400"/>
                  </a:lnTo>
                  <a:lnTo>
                    <a:pt x="33290" y="138740"/>
                  </a:lnTo>
                  <a:lnTo>
                    <a:pt x="0" y="92202"/>
                  </a:lnTo>
                  <a:close/>
                </a:path>
              </a:pathLst>
            </a:custGeom>
            <a:ln w="12699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4043171" y="5401056"/>
              <a:ext cx="487680" cy="184785"/>
            </a:xfrm>
            <a:custGeom>
              <a:avLst/>
              <a:gdLst/>
              <a:ahLst/>
              <a:cxnLst/>
              <a:rect l="l" t="t" r="r" b="b"/>
              <a:pathLst>
                <a:path w="487679" h="184785">
                  <a:moveTo>
                    <a:pt x="243840" y="0"/>
                  </a:moveTo>
                  <a:lnTo>
                    <a:pt x="179017" y="3293"/>
                  </a:lnTo>
                  <a:lnTo>
                    <a:pt x="120768" y="12587"/>
                  </a:lnTo>
                  <a:lnTo>
                    <a:pt x="71418" y="27003"/>
                  </a:lnTo>
                  <a:lnTo>
                    <a:pt x="33290" y="45663"/>
                  </a:lnTo>
                  <a:lnTo>
                    <a:pt x="0" y="92202"/>
                  </a:lnTo>
                  <a:lnTo>
                    <a:pt x="8710" y="116714"/>
                  </a:lnTo>
                  <a:lnTo>
                    <a:pt x="71418" y="157400"/>
                  </a:lnTo>
                  <a:lnTo>
                    <a:pt x="120768" y="171816"/>
                  </a:lnTo>
                  <a:lnTo>
                    <a:pt x="179017" y="181110"/>
                  </a:lnTo>
                  <a:lnTo>
                    <a:pt x="243840" y="184404"/>
                  </a:lnTo>
                  <a:lnTo>
                    <a:pt x="308662" y="181110"/>
                  </a:lnTo>
                  <a:lnTo>
                    <a:pt x="366911" y="171816"/>
                  </a:lnTo>
                  <a:lnTo>
                    <a:pt x="416261" y="157400"/>
                  </a:lnTo>
                  <a:lnTo>
                    <a:pt x="454389" y="138740"/>
                  </a:lnTo>
                  <a:lnTo>
                    <a:pt x="487680" y="92202"/>
                  </a:lnTo>
                  <a:lnTo>
                    <a:pt x="478969" y="67689"/>
                  </a:lnTo>
                  <a:lnTo>
                    <a:pt x="416261" y="27003"/>
                  </a:lnTo>
                  <a:lnTo>
                    <a:pt x="366911" y="12587"/>
                  </a:lnTo>
                  <a:lnTo>
                    <a:pt x="308662" y="3293"/>
                  </a:lnTo>
                  <a:lnTo>
                    <a:pt x="2438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4043171" y="5401056"/>
              <a:ext cx="487680" cy="184785"/>
            </a:xfrm>
            <a:custGeom>
              <a:avLst/>
              <a:gdLst/>
              <a:ahLst/>
              <a:cxnLst/>
              <a:rect l="l" t="t" r="r" b="b"/>
              <a:pathLst>
                <a:path w="487679" h="184785">
                  <a:moveTo>
                    <a:pt x="0" y="92202"/>
                  </a:moveTo>
                  <a:lnTo>
                    <a:pt x="33290" y="45663"/>
                  </a:lnTo>
                  <a:lnTo>
                    <a:pt x="71418" y="27003"/>
                  </a:lnTo>
                  <a:lnTo>
                    <a:pt x="120768" y="12587"/>
                  </a:lnTo>
                  <a:lnTo>
                    <a:pt x="179017" y="3293"/>
                  </a:lnTo>
                  <a:lnTo>
                    <a:pt x="243840" y="0"/>
                  </a:lnTo>
                  <a:lnTo>
                    <a:pt x="308662" y="3293"/>
                  </a:lnTo>
                  <a:lnTo>
                    <a:pt x="366911" y="12587"/>
                  </a:lnTo>
                  <a:lnTo>
                    <a:pt x="416261" y="27003"/>
                  </a:lnTo>
                  <a:lnTo>
                    <a:pt x="454389" y="45663"/>
                  </a:lnTo>
                  <a:lnTo>
                    <a:pt x="487680" y="92202"/>
                  </a:lnTo>
                  <a:lnTo>
                    <a:pt x="478969" y="116714"/>
                  </a:lnTo>
                  <a:lnTo>
                    <a:pt x="416261" y="157400"/>
                  </a:lnTo>
                  <a:lnTo>
                    <a:pt x="366911" y="171816"/>
                  </a:lnTo>
                  <a:lnTo>
                    <a:pt x="308662" y="181110"/>
                  </a:lnTo>
                  <a:lnTo>
                    <a:pt x="243840" y="184404"/>
                  </a:lnTo>
                  <a:lnTo>
                    <a:pt x="179017" y="181110"/>
                  </a:lnTo>
                  <a:lnTo>
                    <a:pt x="120768" y="171816"/>
                  </a:lnTo>
                  <a:lnTo>
                    <a:pt x="71418" y="157400"/>
                  </a:lnTo>
                  <a:lnTo>
                    <a:pt x="33290" y="138740"/>
                  </a:lnTo>
                  <a:lnTo>
                    <a:pt x="0" y="92202"/>
                  </a:lnTo>
                  <a:close/>
                </a:path>
              </a:pathLst>
            </a:custGeom>
            <a:ln w="12699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3799331" y="5286756"/>
              <a:ext cx="487680" cy="184785"/>
            </a:xfrm>
            <a:custGeom>
              <a:avLst/>
              <a:gdLst/>
              <a:ahLst/>
              <a:cxnLst/>
              <a:rect l="l" t="t" r="r" b="b"/>
              <a:pathLst>
                <a:path w="487679" h="184785">
                  <a:moveTo>
                    <a:pt x="243840" y="0"/>
                  </a:moveTo>
                  <a:lnTo>
                    <a:pt x="179017" y="3293"/>
                  </a:lnTo>
                  <a:lnTo>
                    <a:pt x="120768" y="12587"/>
                  </a:lnTo>
                  <a:lnTo>
                    <a:pt x="71418" y="27003"/>
                  </a:lnTo>
                  <a:lnTo>
                    <a:pt x="33290" y="45663"/>
                  </a:lnTo>
                  <a:lnTo>
                    <a:pt x="0" y="92202"/>
                  </a:lnTo>
                  <a:lnTo>
                    <a:pt x="8710" y="116714"/>
                  </a:lnTo>
                  <a:lnTo>
                    <a:pt x="71418" y="157400"/>
                  </a:lnTo>
                  <a:lnTo>
                    <a:pt x="120768" y="171816"/>
                  </a:lnTo>
                  <a:lnTo>
                    <a:pt x="179017" y="181110"/>
                  </a:lnTo>
                  <a:lnTo>
                    <a:pt x="243840" y="184404"/>
                  </a:lnTo>
                  <a:lnTo>
                    <a:pt x="308662" y="181110"/>
                  </a:lnTo>
                  <a:lnTo>
                    <a:pt x="366911" y="171816"/>
                  </a:lnTo>
                  <a:lnTo>
                    <a:pt x="416261" y="157400"/>
                  </a:lnTo>
                  <a:lnTo>
                    <a:pt x="454389" y="138740"/>
                  </a:lnTo>
                  <a:lnTo>
                    <a:pt x="487680" y="92202"/>
                  </a:lnTo>
                  <a:lnTo>
                    <a:pt x="478969" y="67689"/>
                  </a:lnTo>
                  <a:lnTo>
                    <a:pt x="416261" y="27003"/>
                  </a:lnTo>
                  <a:lnTo>
                    <a:pt x="366911" y="12587"/>
                  </a:lnTo>
                  <a:lnTo>
                    <a:pt x="308662" y="3293"/>
                  </a:lnTo>
                  <a:lnTo>
                    <a:pt x="2438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3799331" y="5286756"/>
              <a:ext cx="487680" cy="184785"/>
            </a:xfrm>
            <a:custGeom>
              <a:avLst/>
              <a:gdLst/>
              <a:ahLst/>
              <a:cxnLst/>
              <a:rect l="l" t="t" r="r" b="b"/>
              <a:pathLst>
                <a:path w="487679" h="184785">
                  <a:moveTo>
                    <a:pt x="0" y="92202"/>
                  </a:moveTo>
                  <a:lnTo>
                    <a:pt x="33290" y="45663"/>
                  </a:lnTo>
                  <a:lnTo>
                    <a:pt x="71418" y="27003"/>
                  </a:lnTo>
                  <a:lnTo>
                    <a:pt x="120768" y="12587"/>
                  </a:lnTo>
                  <a:lnTo>
                    <a:pt x="179017" y="3293"/>
                  </a:lnTo>
                  <a:lnTo>
                    <a:pt x="243840" y="0"/>
                  </a:lnTo>
                  <a:lnTo>
                    <a:pt x="308662" y="3293"/>
                  </a:lnTo>
                  <a:lnTo>
                    <a:pt x="366911" y="12587"/>
                  </a:lnTo>
                  <a:lnTo>
                    <a:pt x="416261" y="27003"/>
                  </a:lnTo>
                  <a:lnTo>
                    <a:pt x="454389" y="45663"/>
                  </a:lnTo>
                  <a:lnTo>
                    <a:pt x="487680" y="92202"/>
                  </a:lnTo>
                  <a:lnTo>
                    <a:pt x="478969" y="116714"/>
                  </a:lnTo>
                  <a:lnTo>
                    <a:pt x="416261" y="157400"/>
                  </a:lnTo>
                  <a:lnTo>
                    <a:pt x="366911" y="171816"/>
                  </a:lnTo>
                  <a:lnTo>
                    <a:pt x="308662" y="181110"/>
                  </a:lnTo>
                  <a:lnTo>
                    <a:pt x="243840" y="184404"/>
                  </a:lnTo>
                  <a:lnTo>
                    <a:pt x="179017" y="181110"/>
                  </a:lnTo>
                  <a:lnTo>
                    <a:pt x="120768" y="171816"/>
                  </a:lnTo>
                  <a:lnTo>
                    <a:pt x="71418" y="157400"/>
                  </a:lnTo>
                  <a:lnTo>
                    <a:pt x="33290" y="138740"/>
                  </a:lnTo>
                  <a:lnTo>
                    <a:pt x="0" y="92202"/>
                  </a:lnTo>
                  <a:close/>
                </a:path>
              </a:pathLst>
            </a:custGeom>
            <a:ln w="12699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3930395" y="5160264"/>
              <a:ext cx="486409" cy="184785"/>
            </a:xfrm>
            <a:custGeom>
              <a:avLst/>
              <a:gdLst/>
              <a:ahLst/>
              <a:cxnLst/>
              <a:rect l="l" t="t" r="r" b="b"/>
              <a:pathLst>
                <a:path w="486410" h="184785">
                  <a:moveTo>
                    <a:pt x="243078" y="0"/>
                  </a:moveTo>
                  <a:lnTo>
                    <a:pt x="178457" y="3293"/>
                  </a:lnTo>
                  <a:lnTo>
                    <a:pt x="120390" y="12587"/>
                  </a:lnTo>
                  <a:lnTo>
                    <a:pt x="71194" y="27003"/>
                  </a:lnTo>
                  <a:lnTo>
                    <a:pt x="33186" y="45663"/>
                  </a:lnTo>
                  <a:lnTo>
                    <a:pt x="0" y="92202"/>
                  </a:lnTo>
                  <a:lnTo>
                    <a:pt x="8682" y="116714"/>
                  </a:lnTo>
                  <a:lnTo>
                    <a:pt x="71194" y="157400"/>
                  </a:lnTo>
                  <a:lnTo>
                    <a:pt x="120390" y="171816"/>
                  </a:lnTo>
                  <a:lnTo>
                    <a:pt x="178457" y="181110"/>
                  </a:lnTo>
                  <a:lnTo>
                    <a:pt x="243078" y="184404"/>
                  </a:lnTo>
                  <a:lnTo>
                    <a:pt x="307698" y="181110"/>
                  </a:lnTo>
                  <a:lnTo>
                    <a:pt x="365765" y="171816"/>
                  </a:lnTo>
                  <a:lnTo>
                    <a:pt x="414961" y="157400"/>
                  </a:lnTo>
                  <a:lnTo>
                    <a:pt x="452969" y="138740"/>
                  </a:lnTo>
                  <a:lnTo>
                    <a:pt x="486156" y="92202"/>
                  </a:lnTo>
                  <a:lnTo>
                    <a:pt x="477473" y="67689"/>
                  </a:lnTo>
                  <a:lnTo>
                    <a:pt x="414961" y="27003"/>
                  </a:lnTo>
                  <a:lnTo>
                    <a:pt x="365765" y="12587"/>
                  </a:lnTo>
                  <a:lnTo>
                    <a:pt x="307698" y="3293"/>
                  </a:lnTo>
                  <a:lnTo>
                    <a:pt x="24307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3930395" y="5160264"/>
              <a:ext cx="486409" cy="184785"/>
            </a:xfrm>
            <a:custGeom>
              <a:avLst/>
              <a:gdLst/>
              <a:ahLst/>
              <a:cxnLst/>
              <a:rect l="l" t="t" r="r" b="b"/>
              <a:pathLst>
                <a:path w="486410" h="184785">
                  <a:moveTo>
                    <a:pt x="0" y="92202"/>
                  </a:moveTo>
                  <a:lnTo>
                    <a:pt x="33186" y="45663"/>
                  </a:lnTo>
                  <a:lnTo>
                    <a:pt x="71194" y="27003"/>
                  </a:lnTo>
                  <a:lnTo>
                    <a:pt x="120390" y="12587"/>
                  </a:lnTo>
                  <a:lnTo>
                    <a:pt x="178457" y="3293"/>
                  </a:lnTo>
                  <a:lnTo>
                    <a:pt x="243078" y="0"/>
                  </a:lnTo>
                  <a:lnTo>
                    <a:pt x="307698" y="3293"/>
                  </a:lnTo>
                  <a:lnTo>
                    <a:pt x="365765" y="12587"/>
                  </a:lnTo>
                  <a:lnTo>
                    <a:pt x="414961" y="27003"/>
                  </a:lnTo>
                  <a:lnTo>
                    <a:pt x="452969" y="45663"/>
                  </a:lnTo>
                  <a:lnTo>
                    <a:pt x="486156" y="92202"/>
                  </a:lnTo>
                  <a:lnTo>
                    <a:pt x="477473" y="116714"/>
                  </a:lnTo>
                  <a:lnTo>
                    <a:pt x="414961" y="157400"/>
                  </a:lnTo>
                  <a:lnTo>
                    <a:pt x="365765" y="171816"/>
                  </a:lnTo>
                  <a:lnTo>
                    <a:pt x="307698" y="181110"/>
                  </a:lnTo>
                  <a:lnTo>
                    <a:pt x="243078" y="184404"/>
                  </a:lnTo>
                  <a:lnTo>
                    <a:pt x="178457" y="181110"/>
                  </a:lnTo>
                  <a:lnTo>
                    <a:pt x="120390" y="171816"/>
                  </a:lnTo>
                  <a:lnTo>
                    <a:pt x="71194" y="157400"/>
                  </a:lnTo>
                  <a:lnTo>
                    <a:pt x="33186" y="138740"/>
                  </a:lnTo>
                  <a:lnTo>
                    <a:pt x="0" y="92202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7" name="object 147"/>
          <p:cNvSpPr txBox="1"/>
          <p:nvPr/>
        </p:nvSpPr>
        <p:spPr>
          <a:xfrm>
            <a:off x="4056128" y="5155979"/>
            <a:ext cx="2355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25" dirty="0">
                <a:latin typeface="Calibri"/>
                <a:cs typeface="Calibri"/>
              </a:rPr>
              <a:t>RBA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48" name="object 148"/>
          <p:cNvGrpSpPr/>
          <p:nvPr/>
        </p:nvGrpSpPr>
        <p:grpSpPr>
          <a:xfrm>
            <a:off x="4376673" y="5403850"/>
            <a:ext cx="500380" cy="195580"/>
            <a:chOff x="4376673" y="5403850"/>
            <a:chExt cx="500380" cy="195580"/>
          </a:xfrm>
        </p:grpSpPr>
        <p:sp>
          <p:nvSpPr>
            <p:cNvPr id="149" name="object 149"/>
            <p:cNvSpPr/>
            <p:nvPr/>
          </p:nvSpPr>
          <p:spPr>
            <a:xfrm>
              <a:off x="4383023" y="5410200"/>
              <a:ext cx="487680" cy="182880"/>
            </a:xfrm>
            <a:custGeom>
              <a:avLst/>
              <a:gdLst/>
              <a:ahLst/>
              <a:cxnLst/>
              <a:rect l="l" t="t" r="r" b="b"/>
              <a:pathLst>
                <a:path w="487679" h="182879">
                  <a:moveTo>
                    <a:pt x="243840" y="0"/>
                  </a:moveTo>
                  <a:lnTo>
                    <a:pt x="179017" y="3266"/>
                  </a:lnTo>
                  <a:lnTo>
                    <a:pt x="120768" y="12485"/>
                  </a:lnTo>
                  <a:lnTo>
                    <a:pt x="71418" y="26784"/>
                  </a:lnTo>
                  <a:lnTo>
                    <a:pt x="33290" y="45291"/>
                  </a:lnTo>
                  <a:lnTo>
                    <a:pt x="0" y="91440"/>
                  </a:lnTo>
                  <a:lnTo>
                    <a:pt x="8710" y="115746"/>
                  </a:lnTo>
                  <a:lnTo>
                    <a:pt x="71418" y="156095"/>
                  </a:lnTo>
                  <a:lnTo>
                    <a:pt x="120768" y="170394"/>
                  </a:lnTo>
                  <a:lnTo>
                    <a:pt x="179017" y="179613"/>
                  </a:lnTo>
                  <a:lnTo>
                    <a:pt x="243840" y="182880"/>
                  </a:lnTo>
                  <a:lnTo>
                    <a:pt x="308662" y="179613"/>
                  </a:lnTo>
                  <a:lnTo>
                    <a:pt x="366911" y="170394"/>
                  </a:lnTo>
                  <a:lnTo>
                    <a:pt x="416261" y="156095"/>
                  </a:lnTo>
                  <a:lnTo>
                    <a:pt x="454389" y="137588"/>
                  </a:lnTo>
                  <a:lnTo>
                    <a:pt x="487680" y="91440"/>
                  </a:lnTo>
                  <a:lnTo>
                    <a:pt x="478969" y="67133"/>
                  </a:lnTo>
                  <a:lnTo>
                    <a:pt x="416261" y="26784"/>
                  </a:lnTo>
                  <a:lnTo>
                    <a:pt x="366911" y="12485"/>
                  </a:lnTo>
                  <a:lnTo>
                    <a:pt x="308662" y="3266"/>
                  </a:lnTo>
                  <a:lnTo>
                    <a:pt x="2438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4383023" y="5410200"/>
              <a:ext cx="487680" cy="182880"/>
            </a:xfrm>
            <a:custGeom>
              <a:avLst/>
              <a:gdLst/>
              <a:ahLst/>
              <a:cxnLst/>
              <a:rect l="l" t="t" r="r" b="b"/>
              <a:pathLst>
                <a:path w="487679" h="182879">
                  <a:moveTo>
                    <a:pt x="0" y="91440"/>
                  </a:moveTo>
                  <a:lnTo>
                    <a:pt x="33290" y="45291"/>
                  </a:lnTo>
                  <a:lnTo>
                    <a:pt x="71418" y="26784"/>
                  </a:lnTo>
                  <a:lnTo>
                    <a:pt x="120768" y="12485"/>
                  </a:lnTo>
                  <a:lnTo>
                    <a:pt x="179017" y="3266"/>
                  </a:lnTo>
                  <a:lnTo>
                    <a:pt x="243840" y="0"/>
                  </a:lnTo>
                  <a:lnTo>
                    <a:pt x="308662" y="3266"/>
                  </a:lnTo>
                  <a:lnTo>
                    <a:pt x="366911" y="12485"/>
                  </a:lnTo>
                  <a:lnTo>
                    <a:pt x="416261" y="26784"/>
                  </a:lnTo>
                  <a:lnTo>
                    <a:pt x="454389" y="45291"/>
                  </a:lnTo>
                  <a:lnTo>
                    <a:pt x="487680" y="91440"/>
                  </a:lnTo>
                  <a:lnTo>
                    <a:pt x="478969" y="115746"/>
                  </a:lnTo>
                  <a:lnTo>
                    <a:pt x="416261" y="156095"/>
                  </a:lnTo>
                  <a:lnTo>
                    <a:pt x="366911" y="170394"/>
                  </a:lnTo>
                  <a:lnTo>
                    <a:pt x="308662" y="179613"/>
                  </a:lnTo>
                  <a:lnTo>
                    <a:pt x="243840" y="182880"/>
                  </a:lnTo>
                  <a:lnTo>
                    <a:pt x="179017" y="179613"/>
                  </a:lnTo>
                  <a:lnTo>
                    <a:pt x="120768" y="170394"/>
                  </a:lnTo>
                  <a:lnTo>
                    <a:pt x="71418" y="156095"/>
                  </a:lnTo>
                  <a:lnTo>
                    <a:pt x="33290" y="137588"/>
                  </a:lnTo>
                  <a:lnTo>
                    <a:pt x="0" y="91440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1" name="object 151"/>
          <p:cNvSpPr txBox="1"/>
          <p:nvPr/>
        </p:nvSpPr>
        <p:spPr>
          <a:xfrm>
            <a:off x="4131779" y="5405078"/>
            <a:ext cx="6489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500" baseline="2777" dirty="0">
                <a:latin typeface="Calibri"/>
                <a:cs typeface="Calibri"/>
              </a:rPr>
              <a:t>ABNT</a:t>
            </a:r>
            <a:r>
              <a:rPr sz="1500" spc="262" baseline="2777" dirty="0">
                <a:latin typeface="Calibri"/>
                <a:cs typeface="Calibri"/>
              </a:rPr>
              <a:t> </a:t>
            </a:r>
            <a:r>
              <a:rPr sz="1000" spc="-20" dirty="0">
                <a:latin typeface="Calibri"/>
                <a:cs typeface="Calibri"/>
              </a:rPr>
              <a:t>IRMA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52" name="object 152"/>
          <p:cNvGrpSpPr/>
          <p:nvPr/>
        </p:nvGrpSpPr>
        <p:grpSpPr>
          <a:xfrm>
            <a:off x="4294378" y="5269738"/>
            <a:ext cx="499109" cy="195580"/>
            <a:chOff x="4294378" y="5269738"/>
            <a:chExt cx="499109" cy="195580"/>
          </a:xfrm>
        </p:grpSpPr>
        <p:sp>
          <p:nvSpPr>
            <p:cNvPr id="153" name="object 153"/>
            <p:cNvSpPr/>
            <p:nvPr/>
          </p:nvSpPr>
          <p:spPr>
            <a:xfrm>
              <a:off x="4300728" y="5276088"/>
              <a:ext cx="486409" cy="182880"/>
            </a:xfrm>
            <a:custGeom>
              <a:avLst/>
              <a:gdLst/>
              <a:ahLst/>
              <a:cxnLst/>
              <a:rect l="l" t="t" r="r" b="b"/>
              <a:pathLst>
                <a:path w="486410" h="182879">
                  <a:moveTo>
                    <a:pt x="243078" y="0"/>
                  </a:moveTo>
                  <a:lnTo>
                    <a:pt x="178457" y="3266"/>
                  </a:lnTo>
                  <a:lnTo>
                    <a:pt x="120390" y="12485"/>
                  </a:lnTo>
                  <a:lnTo>
                    <a:pt x="71194" y="26784"/>
                  </a:lnTo>
                  <a:lnTo>
                    <a:pt x="33186" y="45291"/>
                  </a:lnTo>
                  <a:lnTo>
                    <a:pt x="0" y="91440"/>
                  </a:lnTo>
                  <a:lnTo>
                    <a:pt x="8682" y="115746"/>
                  </a:lnTo>
                  <a:lnTo>
                    <a:pt x="71194" y="156095"/>
                  </a:lnTo>
                  <a:lnTo>
                    <a:pt x="120390" y="170394"/>
                  </a:lnTo>
                  <a:lnTo>
                    <a:pt x="178457" y="179613"/>
                  </a:lnTo>
                  <a:lnTo>
                    <a:pt x="243078" y="182880"/>
                  </a:lnTo>
                  <a:lnTo>
                    <a:pt x="307698" y="179613"/>
                  </a:lnTo>
                  <a:lnTo>
                    <a:pt x="365765" y="170394"/>
                  </a:lnTo>
                  <a:lnTo>
                    <a:pt x="414961" y="156095"/>
                  </a:lnTo>
                  <a:lnTo>
                    <a:pt x="452969" y="137588"/>
                  </a:lnTo>
                  <a:lnTo>
                    <a:pt x="486156" y="91440"/>
                  </a:lnTo>
                  <a:lnTo>
                    <a:pt x="477473" y="67133"/>
                  </a:lnTo>
                  <a:lnTo>
                    <a:pt x="414961" y="26784"/>
                  </a:lnTo>
                  <a:lnTo>
                    <a:pt x="365765" y="12485"/>
                  </a:lnTo>
                  <a:lnTo>
                    <a:pt x="307698" y="3266"/>
                  </a:lnTo>
                  <a:lnTo>
                    <a:pt x="24307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4300728" y="5276088"/>
              <a:ext cx="486409" cy="182880"/>
            </a:xfrm>
            <a:custGeom>
              <a:avLst/>
              <a:gdLst/>
              <a:ahLst/>
              <a:cxnLst/>
              <a:rect l="l" t="t" r="r" b="b"/>
              <a:pathLst>
                <a:path w="486410" h="182879">
                  <a:moveTo>
                    <a:pt x="0" y="91440"/>
                  </a:moveTo>
                  <a:lnTo>
                    <a:pt x="33186" y="45291"/>
                  </a:lnTo>
                  <a:lnTo>
                    <a:pt x="71194" y="26784"/>
                  </a:lnTo>
                  <a:lnTo>
                    <a:pt x="120390" y="12485"/>
                  </a:lnTo>
                  <a:lnTo>
                    <a:pt x="178457" y="3266"/>
                  </a:lnTo>
                  <a:lnTo>
                    <a:pt x="243078" y="0"/>
                  </a:lnTo>
                  <a:lnTo>
                    <a:pt x="307698" y="3266"/>
                  </a:lnTo>
                  <a:lnTo>
                    <a:pt x="365765" y="12485"/>
                  </a:lnTo>
                  <a:lnTo>
                    <a:pt x="414961" y="26784"/>
                  </a:lnTo>
                  <a:lnTo>
                    <a:pt x="452969" y="45291"/>
                  </a:lnTo>
                  <a:lnTo>
                    <a:pt x="486156" y="91440"/>
                  </a:lnTo>
                  <a:lnTo>
                    <a:pt x="477473" y="115746"/>
                  </a:lnTo>
                  <a:lnTo>
                    <a:pt x="414961" y="156095"/>
                  </a:lnTo>
                  <a:lnTo>
                    <a:pt x="365765" y="170394"/>
                  </a:lnTo>
                  <a:lnTo>
                    <a:pt x="307698" y="179613"/>
                  </a:lnTo>
                  <a:lnTo>
                    <a:pt x="243078" y="182880"/>
                  </a:lnTo>
                  <a:lnTo>
                    <a:pt x="178457" y="179613"/>
                  </a:lnTo>
                  <a:lnTo>
                    <a:pt x="120390" y="170394"/>
                  </a:lnTo>
                  <a:lnTo>
                    <a:pt x="71194" y="156095"/>
                  </a:lnTo>
                  <a:lnTo>
                    <a:pt x="33186" y="137588"/>
                  </a:lnTo>
                  <a:lnTo>
                    <a:pt x="0" y="91440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5" name="object 155"/>
          <p:cNvSpPr txBox="1"/>
          <p:nvPr/>
        </p:nvSpPr>
        <p:spPr>
          <a:xfrm>
            <a:off x="3914090" y="5282639"/>
            <a:ext cx="7848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8315" algn="l"/>
              </a:tabLst>
            </a:pPr>
            <a:r>
              <a:rPr sz="1000" spc="-25" dirty="0">
                <a:latin typeface="Calibri"/>
                <a:cs typeface="Calibri"/>
              </a:rPr>
              <a:t>MLA</a:t>
            </a:r>
            <a:r>
              <a:rPr sz="1000" dirty="0">
                <a:latin typeface="Calibri"/>
                <a:cs typeface="Calibri"/>
              </a:rPr>
              <a:t>	</a:t>
            </a:r>
            <a:r>
              <a:rPr sz="1500" spc="-30" baseline="5555" dirty="0">
                <a:latin typeface="Calibri"/>
                <a:cs typeface="Calibri"/>
              </a:rPr>
              <a:t>ASRO</a:t>
            </a:r>
            <a:endParaRPr sz="1500" baseline="5555">
              <a:latin typeface="Calibri"/>
              <a:cs typeface="Calibri"/>
            </a:endParaRPr>
          </a:p>
        </p:txBody>
      </p:sp>
      <p:grpSp>
        <p:nvGrpSpPr>
          <p:cNvPr id="156" name="object 156"/>
          <p:cNvGrpSpPr/>
          <p:nvPr/>
        </p:nvGrpSpPr>
        <p:grpSpPr>
          <a:xfrm>
            <a:off x="4335526" y="5111241"/>
            <a:ext cx="500380" cy="195580"/>
            <a:chOff x="4335526" y="5111241"/>
            <a:chExt cx="500380" cy="195580"/>
          </a:xfrm>
        </p:grpSpPr>
        <p:sp>
          <p:nvSpPr>
            <p:cNvPr id="157" name="object 157"/>
            <p:cNvSpPr/>
            <p:nvPr/>
          </p:nvSpPr>
          <p:spPr>
            <a:xfrm>
              <a:off x="4341876" y="5117591"/>
              <a:ext cx="487680" cy="182880"/>
            </a:xfrm>
            <a:custGeom>
              <a:avLst/>
              <a:gdLst/>
              <a:ahLst/>
              <a:cxnLst/>
              <a:rect l="l" t="t" r="r" b="b"/>
              <a:pathLst>
                <a:path w="487679" h="182879">
                  <a:moveTo>
                    <a:pt x="243840" y="0"/>
                  </a:moveTo>
                  <a:lnTo>
                    <a:pt x="179017" y="3266"/>
                  </a:lnTo>
                  <a:lnTo>
                    <a:pt x="120768" y="12485"/>
                  </a:lnTo>
                  <a:lnTo>
                    <a:pt x="71418" y="26784"/>
                  </a:lnTo>
                  <a:lnTo>
                    <a:pt x="33290" y="45291"/>
                  </a:lnTo>
                  <a:lnTo>
                    <a:pt x="0" y="91439"/>
                  </a:lnTo>
                  <a:lnTo>
                    <a:pt x="8710" y="115746"/>
                  </a:lnTo>
                  <a:lnTo>
                    <a:pt x="71418" y="156095"/>
                  </a:lnTo>
                  <a:lnTo>
                    <a:pt x="120768" y="170394"/>
                  </a:lnTo>
                  <a:lnTo>
                    <a:pt x="179017" y="179613"/>
                  </a:lnTo>
                  <a:lnTo>
                    <a:pt x="243840" y="182879"/>
                  </a:lnTo>
                  <a:lnTo>
                    <a:pt x="308662" y="179613"/>
                  </a:lnTo>
                  <a:lnTo>
                    <a:pt x="366911" y="170394"/>
                  </a:lnTo>
                  <a:lnTo>
                    <a:pt x="416261" y="156095"/>
                  </a:lnTo>
                  <a:lnTo>
                    <a:pt x="454389" y="137588"/>
                  </a:lnTo>
                  <a:lnTo>
                    <a:pt x="487680" y="91439"/>
                  </a:lnTo>
                  <a:lnTo>
                    <a:pt x="478969" y="67133"/>
                  </a:lnTo>
                  <a:lnTo>
                    <a:pt x="416261" y="26784"/>
                  </a:lnTo>
                  <a:lnTo>
                    <a:pt x="366911" y="12485"/>
                  </a:lnTo>
                  <a:lnTo>
                    <a:pt x="308662" y="3266"/>
                  </a:lnTo>
                  <a:lnTo>
                    <a:pt x="2438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4341876" y="5117591"/>
              <a:ext cx="487680" cy="182880"/>
            </a:xfrm>
            <a:custGeom>
              <a:avLst/>
              <a:gdLst/>
              <a:ahLst/>
              <a:cxnLst/>
              <a:rect l="l" t="t" r="r" b="b"/>
              <a:pathLst>
                <a:path w="487679" h="182879">
                  <a:moveTo>
                    <a:pt x="0" y="91439"/>
                  </a:moveTo>
                  <a:lnTo>
                    <a:pt x="33290" y="45291"/>
                  </a:lnTo>
                  <a:lnTo>
                    <a:pt x="71418" y="26784"/>
                  </a:lnTo>
                  <a:lnTo>
                    <a:pt x="120768" y="12485"/>
                  </a:lnTo>
                  <a:lnTo>
                    <a:pt x="179017" y="3266"/>
                  </a:lnTo>
                  <a:lnTo>
                    <a:pt x="243840" y="0"/>
                  </a:lnTo>
                  <a:lnTo>
                    <a:pt x="308662" y="3266"/>
                  </a:lnTo>
                  <a:lnTo>
                    <a:pt x="366911" y="12485"/>
                  </a:lnTo>
                  <a:lnTo>
                    <a:pt x="416261" y="26784"/>
                  </a:lnTo>
                  <a:lnTo>
                    <a:pt x="454389" y="45291"/>
                  </a:lnTo>
                  <a:lnTo>
                    <a:pt x="487680" y="91439"/>
                  </a:lnTo>
                  <a:lnTo>
                    <a:pt x="478969" y="115746"/>
                  </a:lnTo>
                  <a:lnTo>
                    <a:pt x="416261" y="156095"/>
                  </a:lnTo>
                  <a:lnTo>
                    <a:pt x="366911" y="170394"/>
                  </a:lnTo>
                  <a:lnTo>
                    <a:pt x="308662" y="179613"/>
                  </a:lnTo>
                  <a:lnTo>
                    <a:pt x="243840" y="182879"/>
                  </a:lnTo>
                  <a:lnTo>
                    <a:pt x="179017" y="179613"/>
                  </a:lnTo>
                  <a:lnTo>
                    <a:pt x="120768" y="170394"/>
                  </a:lnTo>
                  <a:lnTo>
                    <a:pt x="71418" y="156095"/>
                  </a:lnTo>
                  <a:lnTo>
                    <a:pt x="33290" y="137588"/>
                  </a:lnTo>
                  <a:lnTo>
                    <a:pt x="0" y="91439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9" name="object 159"/>
          <p:cNvSpPr txBox="1"/>
          <p:nvPr/>
        </p:nvSpPr>
        <p:spPr>
          <a:xfrm>
            <a:off x="4474051" y="5112607"/>
            <a:ext cx="22415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25" dirty="0">
                <a:latin typeface="Calibri"/>
                <a:cs typeface="Calibri"/>
              </a:rPr>
              <a:t>ASC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60" name="object 160"/>
          <p:cNvGrpSpPr/>
          <p:nvPr/>
        </p:nvGrpSpPr>
        <p:grpSpPr>
          <a:xfrm>
            <a:off x="3978909" y="5675121"/>
            <a:ext cx="500380" cy="197485"/>
            <a:chOff x="3978909" y="5675121"/>
            <a:chExt cx="500380" cy="197485"/>
          </a:xfrm>
        </p:grpSpPr>
        <p:sp>
          <p:nvSpPr>
            <p:cNvPr id="161" name="object 161"/>
            <p:cNvSpPr/>
            <p:nvPr/>
          </p:nvSpPr>
          <p:spPr>
            <a:xfrm>
              <a:off x="3985259" y="5681471"/>
              <a:ext cx="487680" cy="184785"/>
            </a:xfrm>
            <a:custGeom>
              <a:avLst/>
              <a:gdLst/>
              <a:ahLst/>
              <a:cxnLst/>
              <a:rect l="l" t="t" r="r" b="b"/>
              <a:pathLst>
                <a:path w="487679" h="184785">
                  <a:moveTo>
                    <a:pt x="243840" y="0"/>
                  </a:moveTo>
                  <a:lnTo>
                    <a:pt x="179017" y="3293"/>
                  </a:lnTo>
                  <a:lnTo>
                    <a:pt x="120768" y="12587"/>
                  </a:lnTo>
                  <a:lnTo>
                    <a:pt x="71418" y="27003"/>
                  </a:lnTo>
                  <a:lnTo>
                    <a:pt x="33290" y="45663"/>
                  </a:lnTo>
                  <a:lnTo>
                    <a:pt x="0" y="92201"/>
                  </a:lnTo>
                  <a:lnTo>
                    <a:pt x="8710" y="116714"/>
                  </a:lnTo>
                  <a:lnTo>
                    <a:pt x="71418" y="157400"/>
                  </a:lnTo>
                  <a:lnTo>
                    <a:pt x="120768" y="171816"/>
                  </a:lnTo>
                  <a:lnTo>
                    <a:pt x="179017" y="181110"/>
                  </a:lnTo>
                  <a:lnTo>
                    <a:pt x="243840" y="184403"/>
                  </a:lnTo>
                  <a:lnTo>
                    <a:pt x="308662" y="181110"/>
                  </a:lnTo>
                  <a:lnTo>
                    <a:pt x="366911" y="171816"/>
                  </a:lnTo>
                  <a:lnTo>
                    <a:pt x="416261" y="157400"/>
                  </a:lnTo>
                  <a:lnTo>
                    <a:pt x="454389" y="138740"/>
                  </a:lnTo>
                  <a:lnTo>
                    <a:pt x="487680" y="92201"/>
                  </a:lnTo>
                  <a:lnTo>
                    <a:pt x="478969" y="67689"/>
                  </a:lnTo>
                  <a:lnTo>
                    <a:pt x="416261" y="27003"/>
                  </a:lnTo>
                  <a:lnTo>
                    <a:pt x="366911" y="12587"/>
                  </a:lnTo>
                  <a:lnTo>
                    <a:pt x="308662" y="3293"/>
                  </a:lnTo>
                  <a:lnTo>
                    <a:pt x="2438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3985259" y="5681471"/>
              <a:ext cx="487680" cy="184785"/>
            </a:xfrm>
            <a:custGeom>
              <a:avLst/>
              <a:gdLst/>
              <a:ahLst/>
              <a:cxnLst/>
              <a:rect l="l" t="t" r="r" b="b"/>
              <a:pathLst>
                <a:path w="487679" h="184785">
                  <a:moveTo>
                    <a:pt x="0" y="92201"/>
                  </a:moveTo>
                  <a:lnTo>
                    <a:pt x="33290" y="45663"/>
                  </a:lnTo>
                  <a:lnTo>
                    <a:pt x="71418" y="27003"/>
                  </a:lnTo>
                  <a:lnTo>
                    <a:pt x="120768" y="12587"/>
                  </a:lnTo>
                  <a:lnTo>
                    <a:pt x="179017" y="3293"/>
                  </a:lnTo>
                  <a:lnTo>
                    <a:pt x="243840" y="0"/>
                  </a:lnTo>
                  <a:lnTo>
                    <a:pt x="308662" y="3293"/>
                  </a:lnTo>
                  <a:lnTo>
                    <a:pt x="366911" y="12587"/>
                  </a:lnTo>
                  <a:lnTo>
                    <a:pt x="416261" y="27003"/>
                  </a:lnTo>
                  <a:lnTo>
                    <a:pt x="454389" y="45663"/>
                  </a:lnTo>
                  <a:lnTo>
                    <a:pt x="487680" y="92201"/>
                  </a:lnTo>
                  <a:lnTo>
                    <a:pt x="478969" y="116714"/>
                  </a:lnTo>
                  <a:lnTo>
                    <a:pt x="416261" y="157400"/>
                  </a:lnTo>
                  <a:lnTo>
                    <a:pt x="366911" y="171816"/>
                  </a:lnTo>
                  <a:lnTo>
                    <a:pt x="308662" y="181110"/>
                  </a:lnTo>
                  <a:lnTo>
                    <a:pt x="243840" y="184403"/>
                  </a:lnTo>
                  <a:lnTo>
                    <a:pt x="179017" y="181110"/>
                  </a:lnTo>
                  <a:lnTo>
                    <a:pt x="120768" y="171816"/>
                  </a:lnTo>
                  <a:lnTo>
                    <a:pt x="71418" y="157400"/>
                  </a:lnTo>
                  <a:lnTo>
                    <a:pt x="33290" y="138740"/>
                  </a:lnTo>
                  <a:lnTo>
                    <a:pt x="0" y="92201"/>
                  </a:lnTo>
                  <a:close/>
                </a:path>
              </a:pathLst>
            </a:custGeom>
            <a:ln w="12699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3" name="object 163"/>
          <p:cNvSpPr txBox="1"/>
          <p:nvPr/>
        </p:nvSpPr>
        <p:spPr>
          <a:xfrm>
            <a:off x="4070314" y="5677016"/>
            <a:ext cx="3181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20" dirty="0">
                <a:latin typeface="Calibri"/>
                <a:cs typeface="Calibri"/>
              </a:rPr>
              <a:t>NGER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64" name="object 164"/>
          <p:cNvGrpSpPr/>
          <p:nvPr/>
        </p:nvGrpSpPr>
        <p:grpSpPr>
          <a:xfrm>
            <a:off x="3896614" y="5539485"/>
            <a:ext cx="500380" cy="195580"/>
            <a:chOff x="3896614" y="5539485"/>
            <a:chExt cx="500380" cy="195580"/>
          </a:xfrm>
        </p:grpSpPr>
        <p:sp>
          <p:nvSpPr>
            <p:cNvPr id="165" name="object 165"/>
            <p:cNvSpPr/>
            <p:nvPr/>
          </p:nvSpPr>
          <p:spPr>
            <a:xfrm>
              <a:off x="3902964" y="5545835"/>
              <a:ext cx="487680" cy="182880"/>
            </a:xfrm>
            <a:custGeom>
              <a:avLst/>
              <a:gdLst/>
              <a:ahLst/>
              <a:cxnLst/>
              <a:rect l="l" t="t" r="r" b="b"/>
              <a:pathLst>
                <a:path w="487679" h="182879">
                  <a:moveTo>
                    <a:pt x="243840" y="0"/>
                  </a:moveTo>
                  <a:lnTo>
                    <a:pt x="179017" y="3266"/>
                  </a:lnTo>
                  <a:lnTo>
                    <a:pt x="120768" y="12485"/>
                  </a:lnTo>
                  <a:lnTo>
                    <a:pt x="71418" y="26784"/>
                  </a:lnTo>
                  <a:lnTo>
                    <a:pt x="33290" y="45291"/>
                  </a:lnTo>
                  <a:lnTo>
                    <a:pt x="0" y="91439"/>
                  </a:lnTo>
                  <a:lnTo>
                    <a:pt x="8710" y="115746"/>
                  </a:lnTo>
                  <a:lnTo>
                    <a:pt x="71418" y="156095"/>
                  </a:lnTo>
                  <a:lnTo>
                    <a:pt x="120768" y="170394"/>
                  </a:lnTo>
                  <a:lnTo>
                    <a:pt x="179017" y="179613"/>
                  </a:lnTo>
                  <a:lnTo>
                    <a:pt x="243840" y="182879"/>
                  </a:lnTo>
                  <a:lnTo>
                    <a:pt x="308662" y="179613"/>
                  </a:lnTo>
                  <a:lnTo>
                    <a:pt x="366911" y="170394"/>
                  </a:lnTo>
                  <a:lnTo>
                    <a:pt x="416261" y="156095"/>
                  </a:lnTo>
                  <a:lnTo>
                    <a:pt x="454389" y="137588"/>
                  </a:lnTo>
                  <a:lnTo>
                    <a:pt x="487680" y="91439"/>
                  </a:lnTo>
                  <a:lnTo>
                    <a:pt x="478969" y="67133"/>
                  </a:lnTo>
                  <a:lnTo>
                    <a:pt x="416261" y="26784"/>
                  </a:lnTo>
                  <a:lnTo>
                    <a:pt x="366911" y="12485"/>
                  </a:lnTo>
                  <a:lnTo>
                    <a:pt x="308662" y="3266"/>
                  </a:lnTo>
                  <a:lnTo>
                    <a:pt x="2438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3902964" y="5545835"/>
              <a:ext cx="487680" cy="182880"/>
            </a:xfrm>
            <a:custGeom>
              <a:avLst/>
              <a:gdLst/>
              <a:ahLst/>
              <a:cxnLst/>
              <a:rect l="l" t="t" r="r" b="b"/>
              <a:pathLst>
                <a:path w="487679" h="182879">
                  <a:moveTo>
                    <a:pt x="0" y="91439"/>
                  </a:moveTo>
                  <a:lnTo>
                    <a:pt x="33290" y="45291"/>
                  </a:lnTo>
                  <a:lnTo>
                    <a:pt x="71418" y="26784"/>
                  </a:lnTo>
                  <a:lnTo>
                    <a:pt x="120768" y="12485"/>
                  </a:lnTo>
                  <a:lnTo>
                    <a:pt x="179017" y="3266"/>
                  </a:lnTo>
                  <a:lnTo>
                    <a:pt x="243840" y="0"/>
                  </a:lnTo>
                  <a:lnTo>
                    <a:pt x="308662" y="3266"/>
                  </a:lnTo>
                  <a:lnTo>
                    <a:pt x="366911" y="12485"/>
                  </a:lnTo>
                  <a:lnTo>
                    <a:pt x="416261" y="26784"/>
                  </a:lnTo>
                  <a:lnTo>
                    <a:pt x="454389" y="45291"/>
                  </a:lnTo>
                  <a:lnTo>
                    <a:pt x="487680" y="91439"/>
                  </a:lnTo>
                  <a:lnTo>
                    <a:pt x="478969" y="115746"/>
                  </a:lnTo>
                  <a:lnTo>
                    <a:pt x="416261" y="156095"/>
                  </a:lnTo>
                  <a:lnTo>
                    <a:pt x="366911" y="170394"/>
                  </a:lnTo>
                  <a:lnTo>
                    <a:pt x="308662" y="179613"/>
                  </a:lnTo>
                  <a:lnTo>
                    <a:pt x="243840" y="182879"/>
                  </a:lnTo>
                  <a:lnTo>
                    <a:pt x="179017" y="179613"/>
                  </a:lnTo>
                  <a:lnTo>
                    <a:pt x="120768" y="170394"/>
                  </a:lnTo>
                  <a:lnTo>
                    <a:pt x="71418" y="156095"/>
                  </a:lnTo>
                  <a:lnTo>
                    <a:pt x="33290" y="137588"/>
                  </a:lnTo>
                  <a:lnTo>
                    <a:pt x="0" y="91439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7" name="object 167"/>
          <p:cNvSpPr txBox="1"/>
          <p:nvPr/>
        </p:nvSpPr>
        <p:spPr>
          <a:xfrm>
            <a:off x="4035797" y="5540970"/>
            <a:ext cx="2222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25" dirty="0">
                <a:latin typeface="Calibri"/>
                <a:cs typeface="Calibri"/>
              </a:rPr>
              <a:t>VCS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68" name="object 168"/>
          <p:cNvGrpSpPr/>
          <p:nvPr/>
        </p:nvGrpSpPr>
        <p:grpSpPr>
          <a:xfrm>
            <a:off x="4410202" y="5682741"/>
            <a:ext cx="500380" cy="195580"/>
            <a:chOff x="4410202" y="5682741"/>
            <a:chExt cx="500380" cy="195580"/>
          </a:xfrm>
        </p:grpSpPr>
        <p:sp>
          <p:nvSpPr>
            <p:cNvPr id="169" name="object 169"/>
            <p:cNvSpPr/>
            <p:nvPr/>
          </p:nvSpPr>
          <p:spPr>
            <a:xfrm>
              <a:off x="4416552" y="5689091"/>
              <a:ext cx="487680" cy="182880"/>
            </a:xfrm>
            <a:custGeom>
              <a:avLst/>
              <a:gdLst/>
              <a:ahLst/>
              <a:cxnLst/>
              <a:rect l="l" t="t" r="r" b="b"/>
              <a:pathLst>
                <a:path w="487679" h="182879">
                  <a:moveTo>
                    <a:pt x="243840" y="0"/>
                  </a:moveTo>
                  <a:lnTo>
                    <a:pt x="179017" y="3266"/>
                  </a:lnTo>
                  <a:lnTo>
                    <a:pt x="120768" y="12485"/>
                  </a:lnTo>
                  <a:lnTo>
                    <a:pt x="71418" y="26784"/>
                  </a:lnTo>
                  <a:lnTo>
                    <a:pt x="33290" y="45291"/>
                  </a:lnTo>
                  <a:lnTo>
                    <a:pt x="0" y="91440"/>
                  </a:lnTo>
                  <a:lnTo>
                    <a:pt x="8710" y="115746"/>
                  </a:lnTo>
                  <a:lnTo>
                    <a:pt x="71418" y="156095"/>
                  </a:lnTo>
                  <a:lnTo>
                    <a:pt x="120768" y="170394"/>
                  </a:lnTo>
                  <a:lnTo>
                    <a:pt x="179017" y="179613"/>
                  </a:lnTo>
                  <a:lnTo>
                    <a:pt x="243840" y="182880"/>
                  </a:lnTo>
                  <a:lnTo>
                    <a:pt x="308662" y="179613"/>
                  </a:lnTo>
                  <a:lnTo>
                    <a:pt x="366911" y="170394"/>
                  </a:lnTo>
                  <a:lnTo>
                    <a:pt x="416261" y="156095"/>
                  </a:lnTo>
                  <a:lnTo>
                    <a:pt x="454389" y="137588"/>
                  </a:lnTo>
                  <a:lnTo>
                    <a:pt x="487680" y="91440"/>
                  </a:lnTo>
                  <a:lnTo>
                    <a:pt x="478969" y="67133"/>
                  </a:lnTo>
                  <a:lnTo>
                    <a:pt x="416261" y="26784"/>
                  </a:lnTo>
                  <a:lnTo>
                    <a:pt x="366911" y="12485"/>
                  </a:lnTo>
                  <a:lnTo>
                    <a:pt x="308662" y="3266"/>
                  </a:lnTo>
                  <a:lnTo>
                    <a:pt x="2438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4416552" y="5689091"/>
              <a:ext cx="487680" cy="182880"/>
            </a:xfrm>
            <a:custGeom>
              <a:avLst/>
              <a:gdLst/>
              <a:ahLst/>
              <a:cxnLst/>
              <a:rect l="l" t="t" r="r" b="b"/>
              <a:pathLst>
                <a:path w="487679" h="182879">
                  <a:moveTo>
                    <a:pt x="0" y="91440"/>
                  </a:moveTo>
                  <a:lnTo>
                    <a:pt x="33290" y="45291"/>
                  </a:lnTo>
                  <a:lnTo>
                    <a:pt x="71418" y="26784"/>
                  </a:lnTo>
                  <a:lnTo>
                    <a:pt x="120768" y="12485"/>
                  </a:lnTo>
                  <a:lnTo>
                    <a:pt x="179017" y="3266"/>
                  </a:lnTo>
                  <a:lnTo>
                    <a:pt x="243840" y="0"/>
                  </a:lnTo>
                  <a:lnTo>
                    <a:pt x="308662" y="3266"/>
                  </a:lnTo>
                  <a:lnTo>
                    <a:pt x="366911" y="12485"/>
                  </a:lnTo>
                  <a:lnTo>
                    <a:pt x="416261" y="26784"/>
                  </a:lnTo>
                  <a:lnTo>
                    <a:pt x="454389" y="45291"/>
                  </a:lnTo>
                  <a:lnTo>
                    <a:pt x="487680" y="91440"/>
                  </a:lnTo>
                  <a:lnTo>
                    <a:pt x="478969" y="115746"/>
                  </a:lnTo>
                  <a:lnTo>
                    <a:pt x="416261" y="156095"/>
                  </a:lnTo>
                  <a:lnTo>
                    <a:pt x="366911" y="170394"/>
                  </a:lnTo>
                  <a:lnTo>
                    <a:pt x="308662" y="179613"/>
                  </a:lnTo>
                  <a:lnTo>
                    <a:pt x="243840" y="182880"/>
                  </a:lnTo>
                  <a:lnTo>
                    <a:pt x="179017" y="179613"/>
                  </a:lnTo>
                  <a:lnTo>
                    <a:pt x="120768" y="170394"/>
                  </a:lnTo>
                  <a:lnTo>
                    <a:pt x="71418" y="156095"/>
                  </a:lnTo>
                  <a:lnTo>
                    <a:pt x="33290" y="137588"/>
                  </a:lnTo>
                  <a:lnTo>
                    <a:pt x="0" y="91440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1" name="object 171"/>
          <p:cNvSpPr txBox="1"/>
          <p:nvPr/>
        </p:nvSpPr>
        <p:spPr>
          <a:xfrm>
            <a:off x="4433375" y="5538168"/>
            <a:ext cx="351790" cy="3232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175"/>
              </a:lnSpc>
              <a:spcBef>
                <a:spcPts val="95"/>
              </a:spcBef>
            </a:pPr>
            <a:r>
              <a:rPr sz="1000" spc="-25" dirty="0">
                <a:latin typeface="Calibri"/>
                <a:cs typeface="Calibri"/>
              </a:rPr>
              <a:t>TSM</a:t>
            </a:r>
            <a:endParaRPr sz="1000">
              <a:latin typeface="Calibri"/>
              <a:cs typeface="Calibri"/>
            </a:endParaRPr>
          </a:p>
          <a:p>
            <a:pPr marL="116205">
              <a:lnSpc>
                <a:spcPts val="1175"/>
              </a:lnSpc>
            </a:pPr>
            <a:r>
              <a:rPr sz="1000" spc="-10" dirty="0">
                <a:latin typeface="Calibri"/>
                <a:cs typeface="Calibri"/>
              </a:rPr>
              <a:t>Etc..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72" name="object 172"/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4907279" y="5728715"/>
            <a:ext cx="368807" cy="321563"/>
          </a:xfrm>
          <a:prstGeom prst="rect">
            <a:avLst/>
          </a:prstGeom>
        </p:spPr>
      </p:pic>
      <p:sp>
        <p:nvSpPr>
          <p:cNvPr id="173" name="object 173"/>
          <p:cNvSpPr txBox="1"/>
          <p:nvPr/>
        </p:nvSpPr>
        <p:spPr>
          <a:xfrm>
            <a:off x="5101112" y="5270402"/>
            <a:ext cx="52514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maps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spc="-35" dirty="0">
                <a:latin typeface="Calibri"/>
                <a:cs typeface="Calibri"/>
              </a:rPr>
              <a:t>to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74" name="object 174"/>
          <p:cNvGrpSpPr/>
          <p:nvPr/>
        </p:nvGrpSpPr>
        <p:grpSpPr>
          <a:xfrm>
            <a:off x="5993638" y="5742178"/>
            <a:ext cx="1010919" cy="235585"/>
            <a:chOff x="5993638" y="5742178"/>
            <a:chExt cx="1010919" cy="235585"/>
          </a:xfrm>
        </p:grpSpPr>
        <p:sp>
          <p:nvSpPr>
            <p:cNvPr id="175" name="object 175"/>
            <p:cNvSpPr/>
            <p:nvPr/>
          </p:nvSpPr>
          <p:spPr>
            <a:xfrm>
              <a:off x="5999988" y="5748528"/>
              <a:ext cx="998219" cy="222885"/>
            </a:xfrm>
            <a:custGeom>
              <a:avLst/>
              <a:gdLst/>
              <a:ahLst/>
              <a:cxnLst/>
              <a:rect l="l" t="t" r="r" b="b"/>
              <a:pathLst>
                <a:path w="998220" h="222885">
                  <a:moveTo>
                    <a:pt x="499109" y="0"/>
                  </a:moveTo>
                  <a:lnTo>
                    <a:pt x="425354" y="1206"/>
                  </a:lnTo>
                  <a:lnTo>
                    <a:pt x="354959" y="4710"/>
                  </a:lnTo>
                  <a:lnTo>
                    <a:pt x="288696" y="10340"/>
                  </a:lnTo>
                  <a:lnTo>
                    <a:pt x="227338" y="17923"/>
                  </a:lnTo>
                  <a:lnTo>
                    <a:pt x="171656" y="27288"/>
                  </a:lnTo>
                  <a:lnTo>
                    <a:pt x="122422" y="38262"/>
                  </a:lnTo>
                  <a:lnTo>
                    <a:pt x="80409" y="50674"/>
                  </a:lnTo>
                  <a:lnTo>
                    <a:pt x="21131" y="79121"/>
                  </a:lnTo>
                  <a:lnTo>
                    <a:pt x="0" y="111252"/>
                  </a:lnTo>
                  <a:lnTo>
                    <a:pt x="5411" y="127691"/>
                  </a:lnTo>
                  <a:lnTo>
                    <a:pt x="46388" y="158152"/>
                  </a:lnTo>
                  <a:lnTo>
                    <a:pt x="122422" y="184241"/>
                  </a:lnTo>
                  <a:lnTo>
                    <a:pt x="171656" y="195215"/>
                  </a:lnTo>
                  <a:lnTo>
                    <a:pt x="227338" y="204580"/>
                  </a:lnTo>
                  <a:lnTo>
                    <a:pt x="288696" y="212163"/>
                  </a:lnTo>
                  <a:lnTo>
                    <a:pt x="354959" y="217793"/>
                  </a:lnTo>
                  <a:lnTo>
                    <a:pt x="425354" y="221297"/>
                  </a:lnTo>
                  <a:lnTo>
                    <a:pt x="499109" y="222504"/>
                  </a:lnTo>
                  <a:lnTo>
                    <a:pt x="572865" y="221297"/>
                  </a:lnTo>
                  <a:lnTo>
                    <a:pt x="643260" y="217793"/>
                  </a:lnTo>
                  <a:lnTo>
                    <a:pt x="709523" y="212163"/>
                  </a:lnTo>
                  <a:lnTo>
                    <a:pt x="770881" y="204580"/>
                  </a:lnTo>
                  <a:lnTo>
                    <a:pt x="826563" y="195215"/>
                  </a:lnTo>
                  <a:lnTo>
                    <a:pt x="875797" y="184241"/>
                  </a:lnTo>
                  <a:lnTo>
                    <a:pt x="917810" y="171829"/>
                  </a:lnTo>
                  <a:lnTo>
                    <a:pt x="977088" y="143382"/>
                  </a:lnTo>
                  <a:lnTo>
                    <a:pt x="998219" y="111252"/>
                  </a:lnTo>
                  <a:lnTo>
                    <a:pt x="992808" y="94812"/>
                  </a:lnTo>
                  <a:lnTo>
                    <a:pt x="951831" y="64351"/>
                  </a:lnTo>
                  <a:lnTo>
                    <a:pt x="875797" y="38262"/>
                  </a:lnTo>
                  <a:lnTo>
                    <a:pt x="826563" y="27288"/>
                  </a:lnTo>
                  <a:lnTo>
                    <a:pt x="770881" y="17923"/>
                  </a:lnTo>
                  <a:lnTo>
                    <a:pt x="709523" y="10340"/>
                  </a:lnTo>
                  <a:lnTo>
                    <a:pt x="643260" y="4710"/>
                  </a:lnTo>
                  <a:lnTo>
                    <a:pt x="572865" y="1206"/>
                  </a:lnTo>
                  <a:lnTo>
                    <a:pt x="4991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5999988" y="5748528"/>
              <a:ext cx="998219" cy="222885"/>
            </a:xfrm>
            <a:custGeom>
              <a:avLst/>
              <a:gdLst/>
              <a:ahLst/>
              <a:cxnLst/>
              <a:rect l="l" t="t" r="r" b="b"/>
              <a:pathLst>
                <a:path w="998220" h="222885">
                  <a:moveTo>
                    <a:pt x="0" y="111252"/>
                  </a:moveTo>
                  <a:lnTo>
                    <a:pt x="21131" y="79121"/>
                  </a:lnTo>
                  <a:lnTo>
                    <a:pt x="80409" y="50674"/>
                  </a:lnTo>
                  <a:lnTo>
                    <a:pt x="122422" y="38262"/>
                  </a:lnTo>
                  <a:lnTo>
                    <a:pt x="171656" y="27288"/>
                  </a:lnTo>
                  <a:lnTo>
                    <a:pt x="227338" y="17923"/>
                  </a:lnTo>
                  <a:lnTo>
                    <a:pt x="288696" y="10340"/>
                  </a:lnTo>
                  <a:lnTo>
                    <a:pt x="354959" y="4710"/>
                  </a:lnTo>
                  <a:lnTo>
                    <a:pt x="425354" y="1206"/>
                  </a:lnTo>
                  <a:lnTo>
                    <a:pt x="499109" y="0"/>
                  </a:lnTo>
                  <a:lnTo>
                    <a:pt x="572865" y="1206"/>
                  </a:lnTo>
                  <a:lnTo>
                    <a:pt x="643260" y="4710"/>
                  </a:lnTo>
                  <a:lnTo>
                    <a:pt x="709523" y="10340"/>
                  </a:lnTo>
                  <a:lnTo>
                    <a:pt x="770881" y="17923"/>
                  </a:lnTo>
                  <a:lnTo>
                    <a:pt x="826563" y="27288"/>
                  </a:lnTo>
                  <a:lnTo>
                    <a:pt x="875797" y="38262"/>
                  </a:lnTo>
                  <a:lnTo>
                    <a:pt x="917810" y="50674"/>
                  </a:lnTo>
                  <a:lnTo>
                    <a:pt x="977088" y="79121"/>
                  </a:lnTo>
                  <a:lnTo>
                    <a:pt x="998219" y="111252"/>
                  </a:lnTo>
                  <a:lnTo>
                    <a:pt x="992808" y="127691"/>
                  </a:lnTo>
                  <a:lnTo>
                    <a:pt x="951831" y="158152"/>
                  </a:lnTo>
                  <a:lnTo>
                    <a:pt x="875797" y="184241"/>
                  </a:lnTo>
                  <a:lnTo>
                    <a:pt x="826563" y="195215"/>
                  </a:lnTo>
                  <a:lnTo>
                    <a:pt x="770881" y="204580"/>
                  </a:lnTo>
                  <a:lnTo>
                    <a:pt x="709523" y="212163"/>
                  </a:lnTo>
                  <a:lnTo>
                    <a:pt x="643260" y="217793"/>
                  </a:lnTo>
                  <a:lnTo>
                    <a:pt x="572865" y="221297"/>
                  </a:lnTo>
                  <a:lnTo>
                    <a:pt x="499109" y="222504"/>
                  </a:lnTo>
                  <a:lnTo>
                    <a:pt x="425354" y="221297"/>
                  </a:lnTo>
                  <a:lnTo>
                    <a:pt x="354959" y="217793"/>
                  </a:lnTo>
                  <a:lnTo>
                    <a:pt x="288696" y="212163"/>
                  </a:lnTo>
                  <a:lnTo>
                    <a:pt x="227338" y="204580"/>
                  </a:lnTo>
                  <a:lnTo>
                    <a:pt x="171656" y="195215"/>
                  </a:lnTo>
                  <a:lnTo>
                    <a:pt x="122422" y="184241"/>
                  </a:lnTo>
                  <a:lnTo>
                    <a:pt x="80409" y="171829"/>
                  </a:lnTo>
                  <a:lnTo>
                    <a:pt x="21131" y="143382"/>
                  </a:lnTo>
                  <a:lnTo>
                    <a:pt x="0" y="111252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7" name="object 177"/>
          <p:cNvSpPr txBox="1"/>
          <p:nvPr/>
        </p:nvSpPr>
        <p:spPr>
          <a:xfrm>
            <a:off x="6042078" y="4932524"/>
            <a:ext cx="901065" cy="10229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-635" algn="ctr">
              <a:lnSpc>
                <a:spcPct val="136200"/>
              </a:lnSpc>
              <a:spcBef>
                <a:spcPts val="105"/>
              </a:spcBef>
            </a:pPr>
            <a:r>
              <a:rPr sz="1200" dirty="0">
                <a:latin typeface="Calibri"/>
                <a:cs typeface="Calibri"/>
              </a:rPr>
              <a:t>IFRS/GRI</a:t>
            </a:r>
            <a:r>
              <a:rPr sz="1200" spc="-45" dirty="0">
                <a:latin typeface="Calibri"/>
                <a:cs typeface="Calibri"/>
              </a:rPr>
              <a:t> </a:t>
            </a:r>
            <a:r>
              <a:rPr sz="1200" spc="-25" dirty="0">
                <a:latin typeface="Calibri"/>
                <a:cs typeface="Calibri"/>
              </a:rPr>
              <a:t>etc </a:t>
            </a:r>
            <a:r>
              <a:rPr sz="1200" dirty="0">
                <a:latin typeface="Calibri"/>
                <a:cs typeface="Calibri"/>
              </a:rPr>
              <a:t>ISO/IEC</a:t>
            </a:r>
            <a:r>
              <a:rPr sz="1200" spc="-40" dirty="0">
                <a:latin typeface="Calibri"/>
                <a:cs typeface="Calibri"/>
              </a:rPr>
              <a:t> </a:t>
            </a:r>
            <a:r>
              <a:rPr sz="1200" spc="-25" dirty="0">
                <a:latin typeface="Calibri"/>
                <a:cs typeface="Calibri"/>
              </a:rPr>
              <a:t>etc UNEP/FAO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25" dirty="0">
                <a:latin typeface="Calibri"/>
                <a:cs typeface="Calibri"/>
              </a:rPr>
              <a:t>etc </a:t>
            </a:r>
            <a:r>
              <a:rPr sz="1200" spc="-10" dirty="0">
                <a:latin typeface="Calibri"/>
                <a:cs typeface="Calibri"/>
              </a:rPr>
              <a:t>ESRS/SEC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25" dirty="0">
                <a:latin typeface="Calibri"/>
                <a:cs typeface="Calibri"/>
              </a:rPr>
              <a:t>etc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78" name="object 178"/>
          <p:cNvGrpSpPr/>
          <p:nvPr/>
        </p:nvGrpSpPr>
        <p:grpSpPr>
          <a:xfrm>
            <a:off x="5015674" y="4038790"/>
            <a:ext cx="3558540" cy="1887220"/>
            <a:chOff x="5015674" y="4038790"/>
            <a:chExt cx="3558540" cy="1887220"/>
          </a:xfrm>
        </p:grpSpPr>
        <p:sp>
          <p:nvSpPr>
            <p:cNvPr id="179" name="object 179"/>
            <p:cNvSpPr/>
            <p:nvPr/>
          </p:nvSpPr>
          <p:spPr>
            <a:xfrm>
              <a:off x="7027256" y="5407914"/>
              <a:ext cx="821690" cy="452755"/>
            </a:xfrm>
            <a:custGeom>
              <a:avLst/>
              <a:gdLst/>
              <a:ahLst/>
              <a:cxnLst/>
              <a:rect l="l" t="t" r="r" b="b"/>
              <a:pathLst>
                <a:path w="821690" h="452754">
                  <a:moveTo>
                    <a:pt x="821537" y="0"/>
                  </a:moveTo>
                  <a:lnTo>
                    <a:pt x="288505" y="0"/>
                  </a:lnTo>
                  <a:lnTo>
                    <a:pt x="288505" y="452691"/>
                  </a:lnTo>
                  <a:lnTo>
                    <a:pt x="0" y="452691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7027256" y="5810595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29">
                  <a:moveTo>
                    <a:pt x="85725" y="0"/>
                  </a:moveTo>
                  <a:lnTo>
                    <a:pt x="0" y="50012"/>
                  </a:lnTo>
                  <a:lnTo>
                    <a:pt x="85725" y="100012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5029961" y="5508498"/>
              <a:ext cx="942340" cy="353060"/>
            </a:xfrm>
            <a:custGeom>
              <a:avLst/>
              <a:gdLst/>
              <a:ahLst/>
              <a:cxnLst/>
              <a:rect l="l" t="t" r="r" b="b"/>
              <a:pathLst>
                <a:path w="942339" h="353060">
                  <a:moveTo>
                    <a:pt x="0" y="0"/>
                  </a:moveTo>
                  <a:lnTo>
                    <a:pt x="652399" y="0"/>
                  </a:lnTo>
                  <a:lnTo>
                    <a:pt x="652399" y="352844"/>
                  </a:lnTo>
                  <a:lnTo>
                    <a:pt x="942301" y="352844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5886546" y="5811328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29">
                  <a:moveTo>
                    <a:pt x="0" y="0"/>
                  </a:moveTo>
                  <a:lnTo>
                    <a:pt x="85725" y="50012"/>
                  </a:lnTo>
                  <a:lnTo>
                    <a:pt x="0" y="100012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8160257" y="4054600"/>
              <a:ext cx="349885" cy="942975"/>
            </a:xfrm>
            <a:custGeom>
              <a:avLst/>
              <a:gdLst/>
              <a:ahLst/>
              <a:cxnLst/>
              <a:rect l="l" t="t" r="r" b="b"/>
              <a:pathLst>
                <a:path w="349884" h="942975">
                  <a:moveTo>
                    <a:pt x="0" y="0"/>
                  </a:moveTo>
                  <a:lnTo>
                    <a:pt x="0" y="361340"/>
                  </a:lnTo>
                  <a:lnTo>
                    <a:pt x="349300" y="361340"/>
                  </a:lnTo>
                  <a:lnTo>
                    <a:pt x="349300" y="942746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8459542" y="4911621"/>
              <a:ext cx="100330" cy="85725"/>
            </a:xfrm>
            <a:custGeom>
              <a:avLst/>
              <a:gdLst/>
              <a:ahLst/>
              <a:cxnLst/>
              <a:rect l="l" t="t" r="r" b="b"/>
              <a:pathLst>
                <a:path w="100329" h="85725">
                  <a:moveTo>
                    <a:pt x="0" y="0"/>
                  </a:moveTo>
                  <a:lnTo>
                    <a:pt x="50012" y="85725"/>
                  </a:lnTo>
                  <a:lnTo>
                    <a:pt x="100012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6436613" y="4053078"/>
              <a:ext cx="2072639" cy="945515"/>
            </a:xfrm>
            <a:custGeom>
              <a:avLst/>
              <a:gdLst/>
              <a:ahLst/>
              <a:cxnLst/>
              <a:rect l="l" t="t" r="r" b="b"/>
              <a:pathLst>
                <a:path w="2072640" h="945514">
                  <a:moveTo>
                    <a:pt x="0" y="0"/>
                  </a:moveTo>
                  <a:lnTo>
                    <a:pt x="0" y="362470"/>
                  </a:lnTo>
                  <a:lnTo>
                    <a:pt x="2072271" y="362470"/>
                  </a:lnTo>
                  <a:lnTo>
                    <a:pt x="2072271" y="944994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8458876" y="4912355"/>
              <a:ext cx="100330" cy="85725"/>
            </a:xfrm>
            <a:custGeom>
              <a:avLst/>
              <a:gdLst/>
              <a:ahLst/>
              <a:cxnLst/>
              <a:rect l="l" t="t" r="r" b="b"/>
              <a:pathLst>
                <a:path w="100329" h="85725">
                  <a:moveTo>
                    <a:pt x="0" y="0"/>
                  </a:moveTo>
                  <a:lnTo>
                    <a:pt x="50012" y="85725"/>
                  </a:lnTo>
                  <a:lnTo>
                    <a:pt x="100012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7" name="object 187"/>
          <p:cNvSpPr txBox="1"/>
          <p:nvPr/>
        </p:nvSpPr>
        <p:spPr>
          <a:xfrm>
            <a:off x="6823292" y="4203429"/>
            <a:ext cx="10541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Lookup</a:t>
            </a:r>
            <a:r>
              <a:rPr sz="1200" spc="-4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meaning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95" name="object 195"/>
          <p:cNvSpPr txBox="1"/>
          <p:nvPr/>
        </p:nvSpPr>
        <p:spPr>
          <a:xfrm>
            <a:off x="1143525" y="6605916"/>
            <a:ext cx="4307840" cy="17399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000" spc="70" dirty="0">
                <a:solidFill>
                  <a:srgbClr val="7E7E7E"/>
                </a:solidFill>
                <a:latin typeface="Gill Sans MT"/>
                <a:cs typeface="Gill Sans MT"/>
              </a:rPr>
              <a:t>Sustainable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75" dirty="0">
                <a:solidFill>
                  <a:srgbClr val="7E7E7E"/>
                </a:solidFill>
                <a:latin typeface="Gill Sans MT"/>
                <a:cs typeface="Gill Sans MT"/>
              </a:rPr>
              <a:t>and</a:t>
            </a:r>
            <a:r>
              <a:rPr sz="1000" spc="-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Digital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Trade</a:t>
            </a:r>
            <a:r>
              <a:rPr sz="1000" spc="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45" dirty="0">
                <a:solidFill>
                  <a:srgbClr val="7E7E7E"/>
                </a:solidFill>
                <a:latin typeface="Gill Sans MT"/>
                <a:cs typeface="Gill Sans MT"/>
              </a:rPr>
              <a:t>Facilitation</a:t>
            </a:r>
            <a:r>
              <a:rPr sz="1000" spc="-2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Week</a:t>
            </a:r>
            <a:r>
              <a:rPr sz="1000" spc="30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7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85" dirty="0">
                <a:solidFill>
                  <a:srgbClr val="7E7E7E"/>
                </a:solidFill>
                <a:latin typeface="Gill Sans MT"/>
                <a:cs typeface="Gill Sans MT"/>
              </a:rPr>
              <a:t>8-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12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110" dirty="0">
                <a:solidFill>
                  <a:srgbClr val="7E7E7E"/>
                </a:solidFill>
                <a:latin typeface="Gill Sans MT"/>
                <a:cs typeface="Gill Sans MT"/>
              </a:rPr>
              <a:t>July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2024</a:t>
            </a:r>
            <a:r>
              <a:rPr sz="1000" spc="26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6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Geneva</a:t>
            </a:r>
            <a:endParaRPr sz="1000">
              <a:latin typeface="Gill Sans MT"/>
              <a:cs typeface="Gill Sans MT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6032488" y="2814913"/>
            <a:ext cx="80137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Get the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spc="-20" dirty="0">
                <a:latin typeface="Calibri"/>
                <a:cs typeface="Calibri"/>
              </a:rPr>
              <a:t>data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89" name="object 189"/>
          <p:cNvSpPr txBox="1"/>
          <p:nvPr/>
        </p:nvSpPr>
        <p:spPr>
          <a:xfrm>
            <a:off x="1654684" y="2404667"/>
            <a:ext cx="1441450" cy="5295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sz="1100" i="1" dirty="0">
                <a:latin typeface="Calibri"/>
                <a:cs typeface="Calibri"/>
              </a:rPr>
              <a:t>Prove</a:t>
            </a:r>
            <a:r>
              <a:rPr sz="1100" i="1" spc="-3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authority</a:t>
            </a:r>
            <a:r>
              <a:rPr sz="1100" i="1" spc="-3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to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access </a:t>
            </a:r>
            <a:r>
              <a:rPr sz="1100" i="1" dirty="0">
                <a:latin typeface="Calibri"/>
                <a:cs typeface="Calibri"/>
              </a:rPr>
              <a:t>sensitive</a:t>
            </a:r>
            <a:r>
              <a:rPr sz="1100" i="1" spc="-4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data,</a:t>
            </a:r>
            <a:r>
              <a:rPr sz="1100" i="1" spc="-3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no </a:t>
            </a:r>
            <a:r>
              <a:rPr sz="1100" i="1" spc="-10" dirty="0">
                <a:latin typeface="Calibri"/>
                <a:cs typeface="Calibri"/>
              </a:rPr>
              <a:t>matter </a:t>
            </a:r>
            <a:r>
              <a:rPr sz="1100" i="1" dirty="0">
                <a:latin typeface="Calibri"/>
                <a:cs typeface="Calibri"/>
              </a:rPr>
              <a:t>where</a:t>
            </a:r>
            <a:r>
              <a:rPr sz="1100" i="1" spc="-2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it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is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located.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0" name="object 190"/>
          <p:cNvSpPr txBox="1"/>
          <p:nvPr/>
        </p:nvSpPr>
        <p:spPr>
          <a:xfrm>
            <a:off x="1617529" y="3914988"/>
            <a:ext cx="1504315" cy="5295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635" algn="ctr">
              <a:lnSpc>
                <a:spcPct val="100000"/>
              </a:lnSpc>
              <a:spcBef>
                <a:spcPts val="100"/>
              </a:spcBef>
            </a:pPr>
            <a:r>
              <a:rPr sz="1100" i="1" dirty="0">
                <a:latin typeface="Calibri"/>
                <a:cs typeface="Calibri"/>
              </a:rPr>
              <a:t>Get</a:t>
            </a:r>
            <a:r>
              <a:rPr sz="1100" i="1" spc="-2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proof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of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identity</a:t>
            </a:r>
            <a:r>
              <a:rPr sz="1100" i="1" spc="-40" dirty="0">
                <a:latin typeface="Calibri"/>
                <a:cs typeface="Calibri"/>
              </a:rPr>
              <a:t> </a:t>
            </a:r>
            <a:r>
              <a:rPr sz="1100" i="1" spc="-25" dirty="0">
                <a:latin typeface="Calibri"/>
                <a:cs typeface="Calibri"/>
              </a:rPr>
              <a:t>and </a:t>
            </a:r>
            <a:r>
              <a:rPr sz="1100" i="1" dirty="0">
                <a:latin typeface="Calibri"/>
                <a:cs typeface="Calibri"/>
              </a:rPr>
              <a:t>role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from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a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trust</a:t>
            </a:r>
            <a:r>
              <a:rPr sz="1100" i="1" spc="-40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authority </a:t>
            </a:r>
            <a:r>
              <a:rPr sz="1100" i="1" dirty="0">
                <a:latin typeface="Calibri"/>
                <a:cs typeface="Calibri"/>
              </a:rPr>
              <a:t>and</a:t>
            </a:r>
            <a:r>
              <a:rPr sz="1100" i="1" spc="-2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use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it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anywhere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1" name="object 191"/>
          <p:cNvSpPr txBox="1"/>
          <p:nvPr/>
        </p:nvSpPr>
        <p:spPr>
          <a:xfrm>
            <a:off x="1657207" y="5550935"/>
            <a:ext cx="1503680" cy="5295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1905" algn="ctr">
              <a:lnSpc>
                <a:spcPct val="100000"/>
              </a:lnSpc>
              <a:spcBef>
                <a:spcPts val="100"/>
              </a:spcBef>
            </a:pPr>
            <a:r>
              <a:rPr sz="1100" i="1" dirty="0">
                <a:latin typeface="Calibri"/>
                <a:cs typeface="Calibri"/>
              </a:rPr>
              <a:t>Make</a:t>
            </a:r>
            <a:r>
              <a:rPr sz="1100" i="1" spc="-2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all </a:t>
            </a:r>
            <a:r>
              <a:rPr sz="1100" i="1" spc="-10" dirty="0">
                <a:latin typeface="Calibri"/>
                <a:cs typeface="Calibri"/>
              </a:rPr>
              <a:t>credentials tamper-</a:t>
            </a:r>
            <a:r>
              <a:rPr sz="1100" i="1" dirty="0">
                <a:latin typeface="Calibri"/>
                <a:cs typeface="Calibri"/>
              </a:rPr>
              <a:t>proof,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verifiable, </a:t>
            </a:r>
            <a:r>
              <a:rPr sz="1100" i="1" dirty="0">
                <a:latin typeface="Calibri"/>
                <a:cs typeface="Calibri"/>
              </a:rPr>
              <a:t>revokable</a:t>
            </a:r>
            <a:r>
              <a:rPr sz="1100" i="1" spc="-4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&amp;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interoperable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2" name="object 192"/>
          <p:cNvSpPr txBox="1"/>
          <p:nvPr/>
        </p:nvSpPr>
        <p:spPr>
          <a:xfrm>
            <a:off x="9961447" y="2395414"/>
            <a:ext cx="1329690" cy="5295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5080" indent="1905" algn="ctr">
              <a:lnSpc>
                <a:spcPct val="100000"/>
              </a:lnSpc>
              <a:spcBef>
                <a:spcPts val="105"/>
              </a:spcBef>
            </a:pPr>
            <a:r>
              <a:rPr sz="1100" i="1" spc="-10" dirty="0">
                <a:latin typeface="Calibri"/>
                <a:cs typeface="Calibri"/>
              </a:rPr>
              <a:t>Individual</a:t>
            </a:r>
            <a:r>
              <a:rPr sz="1100" i="1" spc="35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organisation </a:t>
            </a:r>
            <a:r>
              <a:rPr sz="1100" i="1" dirty="0">
                <a:latin typeface="Calibri"/>
                <a:cs typeface="Calibri"/>
              </a:rPr>
              <a:t>business</a:t>
            </a:r>
            <a:r>
              <a:rPr sz="1100" i="1" spc="-4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case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for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spc="-20" dirty="0">
                <a:latin typeface="Calibri"/>
                <a:cs typeface="Calibri"/>
              </a:rPr>
              <a:t>UNTP </a:t>
            </a:r>
            <a:r>
              <a:rPr sz="1100" i="1" spc="-10" dirty="0">
                <a:latin typeface="Calibri"/>
                <a:cs typeface="Calibri"/>
              </a:rPr>
              <a:t>implementation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3" name="object 193"/>
          <p:cNvSpPr txBox="1"/>
          <p:nvPr/>
        </p:nvSpPr>
        <p:spPr>
          <a:xfrm>
            <a:off x="10094083" y="3056566"/>
            <a:ext cx="1064895" cy="13335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4465" marR="153670" algn="ctr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solidFill>
                  <a:srgbClr val="FFFFFF"/>
                </a:solidFill>
                <a:latin typeface="Calibri"/>
                <a:cs typeface="Calibri"/>
              </a:rPr>
              <a:t>Community Activation Program </a:t>
            </a:r>
            <a:r>
              <a:rPr sz="1200" b="1" spc="-20" dirty="0">
                <a:solidFill>
                  <a:srgbClr val="FFFFFF"/>
                </a:solidFill>
                <a:latin typeface="Calibri"/>
                <a:cs typeface="Calibri"/>
              </a:rPr>
              <a:t>(CAP)</a:t>
            </a:r>
            <a:endParaRPr sz="1200">
              <a:latin typeface="Calibri"/>
              <a:cs typeface="Calibri"/>
            </a:endParaRPr>
          </a:p>
          <a:p>
            <a:pPr marL="12065" marR="5080" algn="ctr">
              <a:lnSpc>
                <a:spcPct val="100000"/>
              </a:lnSpc>
              <a:spcBef>
                <a:spcPts val="575"/>
              </a:spcBef>
            </a:pPr>
            <a:r>
              <a:rPr sz="1100" i="1" dirty="0">
                <a:latin typeface="Calibri"/>
                <a:cs typeface="Calibri"/>
              </a:rPr>
              <a:t>A</a:t>
            </a:r>
            <a:r>
              <a:rPr sz="1100" i="1" spc="-2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community</a:t>
            </a:r>
            <a:r>
              <a:rPr sz="1100" i="1" spc="-40" dirty="0">
                <a:latin typeface="Calibri"/>
                <a:cs typeface="Calibri"/>
              </a:rPr>
              <a:t> </a:t>
            </a:r>
            <a:r>
              <a:rPr sz="1100" i="1" spc="-20" dirty="0">
                <a:latin typeface="Calibri"/>
                <a:cs typeface="Calibri"/>
              </a:rPr>
              <a:t>level </a:t>
            </a:r>
            <a:r>
              <a:rPr sz="1100" i="1" dirty="0">
                <a:latin typeface="Calibri"/>
                <a:cs typeface="Calibri"/>
              </a:rPr>
              <a:t>business</a:t>
            </a:r>
            <a:r>
              <a:rPr sz="1100" i="1" spc="-4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case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25" dirty="0">
                <a:latin typeface="Calibri"/>
                <a:cs typeface="Calibri"/>
              </a:rPr>
              <a:t>for </a:t>
            </a:r>
            <a:r>
              <a:rPr sz="1100" i="1" dirty="0">
                <a:latin typeface="Calibri"/>
                <a:cs typeface="Calibri"/>
              </a:rPr>
              <a:t>collective</a:t>
            </a:r>
            <a:r>
              <a:rPr sz="1100" i="1" spc="-40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action.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4" name="object 194"/>
          <p:cNvSpPr txBox="1"/>
          <p:nvPr/>
        </p:nvSpPr>
        <p:spPr>
          <a:xfrm>
            <a:off x="9931022" y="5509994"/>
            <a:ext cx="1391920" cy="5295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  <a:spcBef>
                <a:spcPts val="100"/>
              </a:spcBef>
            </a:pPr>
            <a:r>
              <a:rPr sz="1100" i="1" dirty="0">
                <a:latin typeface="Calibri"/>
                <a:cs typeface="Calibri"/>
              </a:rPr>
              <a:t>Ongoing</a:t>
            </a:r>
            <a:r>
              <a:rPr sz="1100" i="1" spc="-50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post- implementation </a:t>
            </a:r>
            <a:r>
              <a:rPr sz="1100" i="1" dirty="0">
                <a:latin typeface="Calibri"/>
                <a:cs typeface="Calibri"/>
              </a:rPr>
              <a:t>reporting</a:t>
            </a:r>
            <a:r>
              <a:rPr sz="1100" i="1" spc="-4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to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track</a:t>
            </a:r>
            <a:r>
              <a:rPr sz="1100" i="1" spc="-20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value.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88060" cy="6858000"/>
            <a:chOff x="0" y="0"/>
            <a:chExt cx="98806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05255" cy="124053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2208" y="0"/>
              <a:ext cx="85343" cy="68579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344" y="6569964"/>
              <a:ext cx="737615" cy="225551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74192" y="311405"/>
            <a:ext cx="105156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668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Benefits</a:t>
            </a:r>
            <a:r>
              <a:rPr sz="3600" spc="-7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must</a:t>
            </a:r>
            <a:r>
              <a:rPr sz="3600" spc="-4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exceed</a:t>
            </a:r>
            <a:r>
              <a:rPr sz="3600"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costs</a:t>
            </a:r>
            <a:r>
              <a:rPr sz="3600"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sz="3600"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adoption</a:t>
            </a:r>
            <a:r>
              <a:rPr sz="3600" spc="-7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sz="36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scale</a:t>
            </a: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3873753" y="2531110"/>
          <a:ext cx="2216150" cy="3098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16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67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Brand</a:t>
                      </a:r>
                      <a:r>
                        <a:rPr sz="1800" spc="-6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reputation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162C51"/>
                      </a:solidFill>
                      <a:prstDash val="solid"/>
                    </a:lnL>
                    <a:lnR w="12700">
                      <a:solidFill>
                        <a:srgbClr val="162C51"/>
                      </a:solidFill>
                      <a:prstDash val="solid"/>
                    </a:lnR>
                    <a:lnT w="12700">
                      <a:solidFill>
                        <a:srgbClr val="162C51"/>
                      </a:solidFill>
                      <a:prstDash val="solid"/>
                    </a:lnT>
                    <a:lnB w="12700">
                      <a:solidFill>
                        <a:srgbClr val="162C51"/>
                      </a:solidFill>
                      <a:prstDash val="solid"/>
                    </a:lnB>
                    <a:solidFill>
                      <a:srgbClr val="5382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Share</a:t>
                      </a:r>
                      <a:r>
                        <a:rPr sz="1800" spc="-5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price</a:t>
                      </a:r>
                      <a:r>
                        <a:rPr sz="1800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uplift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162C51"/>
                      </a:solidFill>
                      <a:prstDash val="solid"/>
                    </a:lnL>
                    <a:lnR w="12700">
                      <a:solidFill>
                        <a:srgbClr val="162C51"/>
                      </a:solidFill>
                      <a:prstDash val="solid"/>
                    </a:lnR>
                    <a:lnT w="12700">
                      <a:solidFill>
                        <a:srgbClr val="162C51"/>
                      </a:solidFill>
                      <a:prstDash val="solid"/>
                    </a:lnT>
                    <a:lnB w="19050">
                      <a:solidFill>
                        <a:srgbClr val="162C51"/>
                      </a:solidFill>
                      <a:prstDash val="solid"/>
                    </a:lnB>
                    <a:solidFill>
                      <a:srgbClr val="5382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8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Unit</a:t>
                      </a:r>
                      <a:r>
                        <a:rPr sz="1800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price</a:t>
                      </a:r>
                      <a:r>
                        <a:rPr sz="1800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uplift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162C51"/>
                      </a:solidFill>
                      <a:prstDash val="solid"/>
                    </a:lnL>
                    <a:lnR w="12700">
                      <a:solidFill>
                        <a:srgbClr val="162C51"/>
                      </a:solidFill>
                      <a:prstDash val="solid"/>
                    </a:lnR>
                    <a:lnT w="19050">
                      <a:solidFill>
                        <a:srgbClr val="162C51"/>
                      </a:solidFill>
                      <a:prstDash val="solid"/>
                    </a:lnT>
                    <a:lnB w="12700">
                      <a:solidFill>
                        <a:srgbClr val="162C51"/>
                      </a:solidFill>
                      <a:prstDash val="solid"/>
                    </a:lnB>
                    <a:solidFill>
                      <a:srgbClr val="5382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89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800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Trade</a:t>
                      </a:r>
                      <a:r>
                        <a:rPr sz="1800" spc="-7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finance</a:t>
                      </a:r>
                      <a:r>
                        <a:rPr sz="1800" spc="-6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access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162C51"/>
                      </a:solidFill>
                      <a:prstDash val="solid"/>
                    </a:lnL>
                    <a:lnR w="12700">
                      <a:solidFill>
                        <a:srgbClr val="162C51"/>
                      </a:solidFill>
                      <a:prstDash val="solid"/>
                    </a:lnR>
                    <a:lnT w="12700">
                      <a:solidFill>
                        <a:srgbClr val="162C51"/>
                      </a:solidFill>
                      <a:prstDash val="solid"/>
                    </a:lnT>
                    <a:lnB w="19050">
                      <a:solidFill>
                        <a:srgbClr val="162C51"/>
                      </a:solidFill>
                      <a:prstDash val="solid"/>
                    </a:lnB>
                    <a:solidFill>
                      <a:srgbClr val="5382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989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Improved</a:t>
                      </a:r>
                      <a:r>
                        <a:rPr sz="1800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Disclosures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162C51"/>
                      </a:solidFill>
                      <a:prstDash val="solid"/>
                    </a:lnL>
                    <a:lnR w="12700">
                      <a:solidFill>
                        <a:srgbClr val="162C51"/>
                      </a:solidFill>
                      <a:prstDash val="solid"/>
                    </a:lnR>
                    <a:lnT w="19050">
                      <a:solidFill>
                        <a:srgbClr val="162C51"/>
                      </a:solidFill>
                      <a:prstDash val="solid"/>
                    </a:lnT>
                    <a:lnB w="12700">
                      <a:solidFill>
                        <a:srgbClr val="162C51"/>
                      </a:solidFill>
                      <a:prstDash val="solid"/>
                    </a:lnB>
                    <a:solidFill>
                      <a:srgbClr val="5382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7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Reduced</a:t>
                      </a:r>
                      <a:r>
                        <a:rPr sz="1800" spc="-8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fines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162C51"/>
                      </a:solidFill>
                      <a:prstDash val="solid"/>
                    </a:lnL>
                    <a:lnR w="12700">
                      <a:solidFill>
                        <a:srgbClr val="162C51"/>
                      </a:solidFill>
                      <a:prstDash val="solid"/>
                    </a:lnR>
                    <a:lnT w="12700">
                      <a:solidFill>
                        <a:srgbClr val="162C51"/>
                      </a:solidFill>
                      <a:prstDash val="solid"/>
                    </a:lnT>
                    <a:lnB w="12700">
                      <a:solidFill>
                        <a:srgbClr val="162C51"/>
                      </a:solidFill>
                      <a:prstDash val="solid"/>
                    </a:lnB>
                    <a:solidFill>
                      <a:srgbClr val="5382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79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800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Tariff</a:t>
                      </a:r>
                      <a:r>
                        <a:rPr sz="1800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reduction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162C51"/>
                      </a:solidFill>
                      <a:prstDash val="solid"/>
                    </a:lnL>
                    <a:lnR w="12700">
                      <a:solidFill>
                        <a:srgbClr val="162C51"/>
                      </a:solidFill>
                      <a:prstDash val="solid"/>
                    </a:lnR>
                    <a:lnT w="12700">
                      <a:solidFill>
                        <a:srgbClr val="162C51"/>
                      </a:solidFill>
                      <a:prstDash val="solid"/>
                    </a:lnT>
                    <a:lnB w="12700">
                      <a:solidFill>
                        <a:srgbClr val="162C51"/>
                      </a:solidFill>
                      <a:prstDash val="solid"/>
                    </a:lnB>
                    <a:solidFill>
                      <a:srgbClr val="5382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7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Market</a:t>
                      </a:r>
                      <a:r>
                        <a:rPr sz="1800" spc="-9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Access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162C51"/>
                      </a:solidFill>
                      <a:prstDash val="solid"/>
                    </a:lnL>
                    <a:lnR w="12700">
                      <a:solidFill>
                        <a:srgbClr val="162C51"/>
                      </a:solidFill>
                      <a:prstDash val="solid"/>
                    </a:lnR>
                    <a:lnT w="12700">
                      <a:solidFill>
                        <a:srgbClr val="162C51"/>
                      </a:solidFill>
                      <a:prstDash val="solid"/>
                    </a:lnT>
                    <a:lnB w="12700">
                      <a:solidFill>
                        <a:srgbClr val="162C51"/>
                      </a:solidFill>
                      <a:prstDash val="solid"/>
                    </a:lnB>
                    <a:solidFill>
                      <a:srgbClr val="5382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6551421" y="4082541"/>
          <a:ext cx="2216150" cy="15481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16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67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Unit</a:t>
                      </a:r>
                      <a:r>
                        <a:rPr sz="1800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cost</a:t>
                      </a:r>
                      <a:r>
                        <a:rPr sz="1800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increase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162C51"/>
                      </a:solidFill>
                      <a:prstDash val="solid"/>
                    </a:lnL>
                    <a:lnR w="12700">
                      <a:solidFill>
                        <a:srgbClr val="162C51"/>
                      </a:solidFill>
                      <a:prstDash val="solid"/>
                    </a:lnR>
                    <a:lnT w="12700">
                      <a:solidFill>
                        <a:srgbClr val="162C51"/>
                      </a:solidFill>
                      <a:prstDash val="solid"/>
                    </a:lnT>
                    <a:lnB w="12700">
                      <a:solidFill>
                        <a:srgbClr val="162C51"/>
                      </a:solidFill>
                      <a:prstDash val="soli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7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License</a:t>
                      </a:r>
                      <a:r>
                        <a:rPr sz="1800" spc="-5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fees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162C51"/>
                      </a:solidFill>
                      <a:prstDash val="solid"/>
                    </a:lnL>
                    <a:lnR w="12700">
                      <a:solidFill>
                        <a:srgbClr val="162C51"/>
                      </a:solidFill>
                      <a:prstDash val="solid"/>
                    </a:lnR>
                    <a:lnT w="12700">
                      <a:solidFill>
                        <a:srgbClr val="162C51"/>
                      </a:solidFill>
                      <a:prstDash val="solid"/>
                    </a:lnT>
                    <a:lnB w="12700">
                      <a:solidFill>
                        <a:srgbClr val="162C51"/>
                      </a:solidFill>
                      <a:prstDash val="soli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79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Certification</a:t>
                      </a:r>
                      <a:r>
                        <a:rPr sz="1800" spc="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Fees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162C51"/>
                      </a:solidFill>
                      <a:prstDash val="solid"/>
                    </a:lnL>
                    <a:lnR w="12700">
                      <a:solidFill>
                        <a:srgbClr val="162C51"/>
                      </a:solidFill>
                      <a:prstDash val="solid"/>
                    </a:lnR>
                    <a:lnT w="12700">
                      <a:solidFill>
                        <a:srgbClr val="162C51"/>
                      </a:solidFill>
                      <a:prstDash val="solid"/>
                    </a:lnT>
                    <a:lnB w="12700">
                      <a:solidFill>
                        <a:srgbClr val="162C51"/>
                      </a:solidFill>
                      <a:prstDash val="soli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7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Sustainable</a:t>
                      </a:r>
                      <a:r>
                        <a:rPr sz="1800" spc="-1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practices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162C51"/>
                      </a:solidFill>
                      <a:prstDash val="solid"/>
                    </a:lnL>
                    <a:lnR w="12700">
                      <a:solidFill>
                        <a:srgbClr val="162C51"/>
                      </a:solidFill>
                      <a:prstDash val="solid"/>
                    </a:lnR>
                    <a:lnT w="12700">
                      <a:solidFill>
                        <a:srgbClr val="162C51"/>
                      </a:solidFill>
                      <a:prstDash val="solid"/>
                    </a:lnT>
                    <a:lnB w="12700">
                      <a:solidFill>
                        <a:srgbClr val="162C51"/>
                      </a:solidFill>
                      <a:prstDash val="soli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object 9"/>
          <p:cNvSpPr/>
          <p:nvPr/>
        </p:nvSpPr>
        <p:spPr>
          <a:xfrm>
            <a:off x="3443478" y="2547366"/>
            <a:ext cx="277495" cy="3092450"/>
          </a:xfrm>
          <a:custGeom>
            <a:avLst/>
            <a:gdLst/>
            <a:ahLst/>
            <a:cxnLst/>
            <a:rect l="l" t="t" r="r" b="b"/>
            <a:pathLst>
              <a:path w="277495" h="3092450">
                <a:moveTo>
                  <a:pt x="277367" y="3092195"/>
                </a:moveTo>
                <a:lnTo>
                  <a:pt x="223385" y="3082594"/>
                </a:lnTo>
                <a:lnTo>
                  <a:pt x="179303" y="3056412"/>
                </a:lnTo>
                <a:lnTo>
                  <a:pt x="149582" y="3017577"/>
                </a:lnTo>
                <a:lnTo>
                  <a:pt x="138683" y="2970021"/>
                </a:lnTo>
                <a:lnTo>
                  <a:pt x="138683" y="1668271"/>
                </a:lnTo>
                <a:lnTo>
                  <a:pt x="127785" y="1620716"/>
                </a:lnTo>
                <a:lnTo>
                  <a:pt x="98064" y="1581881"/>
                </a:lnTo>
                <a:lnTo>
                  <a:pt x="53982" y="1555699"/>
                </a:lnTo>
                <a:lnTo>
                  <a:pt x="0" y="1546097"/>
                </a:lnTo>
                <a:lnTo>
                  <a:pt x="53982" y="1536496"/>
                </a:lnTo>
                <a:lnTo>
                  <a:pt x="98064" y="1510314"/>
                </a:lnTo>
                <a:lnTo>
                  <a:pt x="127785" y="1471479"/>
                </a:lnTo>
                <a:lnTo>
                  <a:pt x="138683" y="1423923"/>
                </a:lnTo>
                <a:lnTo>
                  <a:pt x="138683" y="122173"/>
                </a:lnTo>
                <a:lnTo>
                  <a:pt x="149582" y="74618"/>
                </a:lnTo>
                <a:lnTo>
                  <a:pt x="179303" y="35783"/>
                </a:lnTo>
                <a:lnTo>
                  <a:pt x="223385" y="9601"/>
                </a:lnTo>
                <a:lnTo>
                  <a:pt x="277367" y="0"/>
                </a:lnTo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227853" y="2868978"/>
            <a:ext cx="2079625" cy="2494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Despite</a:t>
            </a:r>
            <a:r>
              <a:rPr sz="1800" spc="-7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consumer </a:t>
            </a:r>
            <a:r>
              <a:rPr sz="1800" dirty="0">
                <a:latin typeface="Calibri"/>
                <a:cs typeface="Calibri"/>
              </a:rPr>
              <a:t>appetite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for</a:t>
            </a:r>
            <a:r>
              <a:rPr sz="1800" spc="-80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more </a:t>
            </a:r>
            <a:r>
              <a:rPr sz="1800" dirty="0">
                <a:latin typeface="Calibri"/>
                <a:cs typeface="Calibri"/>
              </a:rPr>
              <a:t>sustainable</a:t>
            </a:r>
            <a:r>
              <a:rPr sz="1800" spc="-1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products, </a:t>
            </a:r>
            <a:r>
              <a:rPr sz="1800" dirty="0">
                <a:latin typeface="Calibri"/>
                <a:cs typeface="Calibri"/>
              </a:rPr>
              <a:t>there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is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little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evidence </a:t>
            </a:r>
            <a:r>
              <a:rPr sz="1800" dirty="0">
                <a:latin typeface="Calibri"/>
                <a:cs typeface="Calibri"/>
              </a:rPr>
              <a:t>of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significant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unit </a:t>
            </a:r>
            <a:r>
              <a:rPr sz="1800" dirty="0">
                <a:latin typeface="Calibri"/>
                <a:cs typeface="Calibri"/>
              </a:rPr>
              <a:t>price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uplift.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Total </a:t>
            </a:r>
            <a:r>
              <a:rPr sz="1800" dirty="0">
                <a:latin typeface="Calibri"/>
                <a:cs typeface="Calibri"/>
              </a:rPr>
              <a:t>combined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value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may </a:t>
            </a:r>
            <a:r>
              <a:rPr sz="1800" dirty="0">
                <a:latin typeface="Calibri"/>
                <a:cs typeface="Calibri"/>
              </a:rPr>
              <a:t>be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between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0%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and </a:t>
            </a:r>
            <a:r>
              <a:rPr sz="1800" dirty="0">
                <a:latin typeface="Calibri"/>
                <a:cs typeface="Calibri"/>
              </a:rPr>
              <a:t>5%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of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sales.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227889" y="967507"/>
            <a:ext cx="10038715" cy="1356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Mandates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aside,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implementers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will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need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positive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business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case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to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support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the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investments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necessary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to </a:t>
            </a:r>
            <a:r>
              <a:rPr sz="1800" dirty="0">
                <a:latin typeface="Calibri"/>
                <a:cs typeface="Calibri"/>
              </a:rPr>
              <a:t>drive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implementation </a:t>
            </a:r>
            <a:r>
              <a:rPr sz="1800" dirty="0">
                <a:latin typeface="Calibri"/>
                <a:cs typeface="Calibri"/>
              </a:rPr>
              <a:t>of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traceability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&amp;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transparency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measures.</a:t>
            </a:r>
            <a:r>
              <a:rPr sz="1800" spc="3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The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UNTP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Business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Case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Template </a:t>
            </a:r>
            <a:r>
              <a:rPr sz="1800" dirty="0">
                <a:latin typeface="Calibri"/>
                <a:cs typeface="Calibri"/>
              </a:rPr>
              <a:t>(BCT)</a:t>
            </a:r>
            <a:r>
              <a:rPr sz="1800" spc="-20" dirty="0">
                <a:latin typeface="Calibri"/>
                <a:cs typeface="Calibri"/>
              </a:rPr>
              <a:t> will </a:t>
            </a:r>
            <a:r>
              <a:rPr sz="1800" dirty="0">
                <a:latin typeface="Calibri"/>
                <a:cs typeface="Calibri"/>
              </a:rPr>
              <a:t>help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implementers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to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quickly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prepare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sound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cases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for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investment.</a:t>
            </a:r>
            <a:endParaRPr sz="1800">
              <a:latin typeface="Calibri"/>
              <a:cs typeface="Calibri"/>
            </a:endParaRPr>
          </a:p>
          <a:p>
            <a:pPr marL="3239770">
              <a:lnSpc>
                <a:spcPct val="100000"/>
              </a:lnSpc>
              <a:spcBef>
                <a:spcPts val="1115"/>
              </a:spcBef>
            </a:pPr>
            <a:r>
              <a:rPr sz="2400" b="1" spc="-10" dirty="0">
                <a:latin typeface="Calibri"/>
                <a:cs typeface="Calibri"/>
              </a:rPr>
              <a:t>Benefits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255778" y="3512820"/>
            <a:ext cx="6972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latin typeface="Calibri"/>
                <a:cs typeface="Calibri"/>
              </a:rPr>
              <a:t>Costs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8911590" y="4104894"/>
            <a:ext cx="279400" cy="1556385"/>
          </a:xfrm>
          <a:custGeom>
            <a:avLst/>
            <a:gdLst/>
            <a:ahLst/>
            <a:cxnLst/>
            <a:rect l="l" t="t" r="r" b="b"/>
            <a:pathLst>
              <a:path w="279400" h="1556385">
                <a:moveTo>
                  <a:pt x="0" y="0"/>
                </a:moveTo>
                <a:lnTo>
                  <a:pt x="54278" y="9654"/>
                </a:lnTo>
                <a:lnTo>
                  <a:pt x="98602" y="35982"/>
                </a:lnTo>
                <a:lnTo>
                  <a:pt x="128487" y="75030"/>
                </a:lnTo>
                <a:lnTo>
                  <a:pt x="139446" y="122847"/>
                </a:lnTo>
                <a:lnTo>
                  <a:pt x="139446" y="655154"/>
                </a:lnTo>
                <a:lnTo>
                  <a:pt x="150404" y="702971"/>
                </a:lnTo>
                <a:lnTo>
                  <a:pt x="180289" y="742019"/>
                </a:lnTo>
                <a:lnTo>
                  <a:pt x="224613" y="768347"/>
                </a:lnTo>
                <a:lnTo>
                  <a:pt x="278892" y="778001"/>
                </a:lnTo>
                <a:lnTo>
                  <a:pt x="224613" y="787656"/>
                </a:lnTo>
                <a:lnTo>
                  <a:pt x="180289" y="813984"/>
                </a:lnTo>
                <a:lnTo>
                  <a:pt x="150404" y="853032"/>
                </a:lnTo>
                <a:lnTo>
                  <a:pt x="139446" y="900849"/>
                </a:lnTo>
                <a:lnTo>
                  <a:pt x="139446" y="1433156"/>
                </a:lnTo>
                <a:lnTo>
                  <a:pt x="128487" y="1480973"/>
                </a:lnTo>
                <a:lnTo>
                  <a:pt x="98602" y="1520021"/>
                </a:lnTo>
                <a:lnTo>
                  <a:pt x="54278" y="1546349"/>
                </a:lnTo>
                <a:lnTo>
                  <a:pt x="0" y="1556003"/>
                </a:lnTo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380425" y="3378093"/>
            <a:ext cx="2467610" cy="2219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It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will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be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critical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to </a:t>
            </a:r>
            <a:r>
              <a:rPr sz="1800" dirty="0">
                <a:latin typeface="Calibri"/>
                <a:cs typeface="Calibri"/>
              </a:rPr>
              <a:t>minimise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costs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associated </a:t>
            </a:r>
            <a:r>
              <a:rPr sz="1800" dirty="0">
                <a:latin typeface="Calibri"/>
                <a:cs typeface="Calibri"/>
              </a:rPr>
              <a:t>with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DPP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implementation </a:t>
            </a:r>
            <a:r>
              <a:rPr sz="1800" dirty="0">
                <a:latin typeface="Calibri"/>
                <a:cs typeface="Calibri"/>
              </a:rPr>
              <a:t>and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3</a:t>
            </a:r>
            <a:r>
              <a:rPr sz="1800" baseline="25462" dirty="0">
                <a:latin typeface="Calibri"/>
                <a:cs typeface="Calibri"/>
              </a:rPr>
              <a:t>rd</a:t>
            </a:r>
            <a:r>
              <a:rPr sz="1800" spc="135" baseline="25462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party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certification </a:t>
            </a:r>
            <a:r>
              <a:rPr sz="1800" dirty="0">
                <a:latin typeface="Calibri"/>
                <a:cs typeface="Calibri"/>
              </a:rPr>
              <a:t>are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minimised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so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that </a:t>
            </a:r>
            <a:r>
              <a:rPr sz="1800" dirty="0">
                <a:latin typeface="Calibri"/>
                <a:cs typeface="Calibri"/>
              </a:rPr>
              <a:t>there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is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margin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left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to </a:t>
            </a:r>
            <a:r>
              <a:rPr sz="1800" dirty="0">
                <a:latin typeface="Calibri"/>
                <a:cs typeface="Calibri"/>
              </a:rPr>
              <a:t>improve</a:t>
            </a:r>
            <a:r>
              <a:rPr sz="1800" spc="-1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sustainable practices.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570726" y="2526029"/>
            <a:ext cx="277495" cy="1446530"/>
          </a:xfrm>
          <a:custGeom>
            <a:avLst/>
            <a:gdLst/>
            <a:ahLst/>
            <a:cxnLst/>
            <a:rect l="l" t="t" r="r" b="b"/>
            <a:pathLst>
              <a:path w="277495" h="1446529">
                <a:moveTo>
                  <a:pt x="0" y="0"/>
                </a:moveTo>
                <a:lnTo>
                  <a:pt x="53982" y="9601"/>
                </a:lnTo>
                <a:lnTo>
                  <a:pt x="98064" y="35783"/>
                </a:lnTo>
                <a:lnTo>
                  <a:pt x="127785" y="74618"/>
                </a:lnTo>
                <a:lnTo>
                  <a:pt x="138684" y="122173"/>
                </a:lnTo>
                <a:lnTo>
                  <a:pt x="138684" y="243344"/>
                </a:lnTo>
                <a:lnTo>
                  <a:pt x="149582" y="290900"/>
                </a:lnTo>
                <a:lnTo>
                  <a:pt x="179303" y="329734"/>
                </a:lnTo>
                <a:lnTo>
                  <a:pt x="223385" y="355917"/>
                </a:lnTo>
                <a:lnTo>
                  <a:pt x="277368" y="365518"/>
                </a:lnTo>
                <a:lnTo>
                  <a:pt x="223385" y="375119"/>
                </a:lnTo>
                <a:lnTo>
                  <a:pt x="179303" y="401302"/>
                </a:lnTo>
                <a:lnTo>
                  <a:pt x="149582" y="440136"/>
                </a:lnTo>
                <a:lnTo>
                  <a:pt x="138684" y="487692"/>
                </a:lnTo>
                <a:lnTo>
                  <a:pt x="138684" y="1324102"/>
                </a:lnTo>
                <a:lnTo>
                  <a:pt x="127785" y="1371657"/>
                </a:lnTo>
                <a:lnTo>
                  <a:pt x="98064" y="1410492"/>
                </a:lnTo>
                <a:lnTo>
                  <a:pt x="53982" y="1436674"/>
                </a:lnTo>
                <a:lnTo>
                  <a:pt x="0" y="1446276"/>
                </a:lnTo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7011437" y="2648503"/>
            <a:ext cx="7308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5" dirty="0">
                <a:latin typeface="Calibri"/>
                <a:cs typeface="Calibri"/>
              </a:rPr>
              <a:t>Value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43525" y="6605916"/>
            <a:ext cx="4307840" cy="17399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000" spc="70" dirty="0">
                <a:solidFill>
                  <a:srgbClr val="7E7E7E"/>
                </a:solidFill>
                <a:latin typeface="Gill Sans MT"/>
                <a:cs typeface="Gill Sans MT"/>
              </a:rPr>
              <a:t>Sustainable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75" dirty="0">
                <a:solidFill>
                  <a:srgbClr val="7E7E7E"/>
                </a:solidFill>
                <a:latin typeface="Gill Sans MT"/>
                <a:cs typeface="Gill Sans MT"/>
              </a:rPr>
              <a:t>and</a:t>
            </a:r>
            <a:r>
              <a:rPr sz="1000" spc="-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Digital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Trade</a:t>
            </a:r>
            <a:r>
              <a:rPr sz="1000" spc="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45" dirty="0">
                <a:solidFill>
                  <a:srgbClr val="7E7E7E"/>
                </a:solidFill>
                <a:latin typeface="Gill Sans MT"/>
                <a:cs typeface="Gill Sans MT"/>
              </a:rPr>
              <a:t>Facilitation</a:t>
            </a:r>
            <a:r>
              <a:rPr sz="1000" spc="-2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Week</a:t>
            </a:r>
            <a:r>
              <a:rPr sz="1000" spc="30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7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85" dirty="0">
                <a:solidFill>
                  <a:srgbClr val="7E7E7E"/>
                </a:solidFill>
                <a:latin typeface="Gill Sans MT"/>
                <a:cs typeface="Gill Sans MT"/>
              </a:rPr>
              <a:t>8-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12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110" dirty="0">
                <a:solidFill>
                  <a:srgbClr val="7E7E7E"/>
                </a:solidFill>
                <a:latin typeface="Gill Sans MT"/>
                <a:cs typeface="Gill Sans MT"/>
              </a:rPr>
              <a:t>July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2024</a:t>
            </a:r>
            <a:r>
              <a:rPr sz="1000" spc="26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6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Geneva</a:t>
            </a:r>
            <a:endParaRPr sz="1000">
              <a:latin typeface="Gill Sans MT"/>
              <a:cs typeface="Gill Sans M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218439" y="5913913"/>
            <a:ext cx="107702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Calibri"/>
                <a:cs typeface="Calibri"/>
              </a:rPr>
              <a:t>Standardisation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reduces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costs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through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commoditisation.</a:t>
            </a:r>
            <a:r>
              <a:rPr sz="1800" spc="3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ERP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systems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may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offer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UNTP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support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at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low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marginal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cost.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88060" cy="6858000"/>
            <a:chOff x="0" y="0"/>
            <a:chExt cx="98806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05255" cy="124053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2208" y="0"/>
              <a:ext cx="85343" cy="68579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344" y="6569964"/>
              <a:ext cx="737615" cy="225551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97787" y="206237"/>
            <a:ext cx="105156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668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Lets</a:t>
            </a:r>
            <a:r>
              <a:rPr sz="3600" spc="-4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examine</a:t>
            </a:r>
            <a:r>
              <a:rPr sz="36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just</a:t>
            </a:r>
            <a:r>
              <a:rPr sz="36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one</a:t>
            </a:r>
            <a:r>
              <a:rPr sz="36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sz="3600" spc="-3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3600" spc="-4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benefits</a:t>
            </a:r>
            <a:r>
              <a:rPr sz="3600"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sz="3600" spc="-3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disclosures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218439" y="1004449"/>
            <a:ext cx="10041255" cy="19456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Few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jurisdictions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(so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far)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are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planning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to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mandate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DPPs.</a:t>
            </a:r>
            <a:r>
              <a:rPr sz="1800" spc="3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We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hope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others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will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follow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the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EU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example. </a:t>
            </a:r>
            <a:r>
              <a:rPr sz="1800" spc="-25" dirty="0">
                <a:latin typeface="Calibri"/>
                <a:cs typeface="Calibri"/>
              </a:rPr>
              <a:t>However,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many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jurisdictions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are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mandating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corporate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level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sustainability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disclosures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to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help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drive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their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net </a:t>
            </a:r>
            <a:r>
              <a:rPr sz="1800" dirty="0">
                <a:latin typeface="Calibri"/>
                <a:cs typeface="Calibri"/>
              </a:rPr>
              <a:t>zero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commitments.</a:t>
            </a:r>
            <a:r>
              <a:rPr sz="1800" spc="3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Most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corporates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are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using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industry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averages</a:t>
            </a:r>
            <a:r>
              <a:rPr sz="1800" spc="-8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to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account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for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their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scope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3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(supplier) </a:t>
            </a:r>
            <a:r>
              <a:rPr sz="1800" dirty="0">
                <a:latin typeface="Calibri"/>
                <a:cs typeface="Calibri"/>
              </a:rPr>
              <a:t>footprint.</a:t>
            </a:r>
            <a:r>
              <a:rPr sz="1800" spc="3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But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without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product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level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data,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how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will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brands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have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the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information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to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select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supply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to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meet </a:t>
            </a:r>
            <a:r>
              <a:rPr sz="1800" dirty="0">
                <a:latin typeface="Calibri"/>
                <a:cs typeface="Calibri"/>
              </a:rPr>
              <a:t>their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corporate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obligations?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Will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the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market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punish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forms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that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don’t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improve?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Supplier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DPPs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provide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the </a:t>
            </a:r>
            <a:r>
              <a:rPr sz="1800" dirty="0">
                <a:latin typeface="Calibri"/>
                <a:cs typeface="Calibri"/>
              </a:rPr>
              <a:t>data.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Just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as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payments,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when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coded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to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GL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account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roll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up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to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corporate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financial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statements,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so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DPPs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when </a:t>
            </a:r>
            <a:r>
              <a:rPr sz="1800" dirty="0">
                <a:latin typeface="Calibri"/>
                <a:cs typeface="Calibri"/>
              </a:rPr>
              <a:t>coded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to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IFRS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categories,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will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roll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up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to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corporate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sustainability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disclosures.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85569" y="4130013"/>
            <a:ext cx="85471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20" dirty="0">
                <a:latin typeface="Calibri"/>
                <a:cs typeface="Calibri"/>
              </a:rPr>
              <a:t>UNTP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89760" y="3221735"/>
            <a:ext cx="982979" cy="819911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3195828" y="3147060"/>
            <a:ext cx="2577465" cy="2642870"/>
            <a:chOff x="3195828" y="3147060"/>
            <a:chExt cx="2577465" cy="2642870"/>
          </a:xfrm>
        </p:grpSpPr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95828" y="3147060"/>
              <a:ext cx="2577083" cy="2642615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221736" y="3172969"/>
              <a:ext cx="2470785" cy="2536190"/>
            </a:xfrm>
            <a:custGeom>
              <a:avLst/>
              <a:gdLst/>
              <a:ahLst/>
              <a:cxnLst/>
              <a:rect l="l" t="t" r="r" b="b"/>
              <a:pathLst>
                <a:path w="2470785" h="2536190">
                  <a:moveTo>
                    <a:pt x="2360498" y="0"/>
                  </a:moveTo>
                  <a:lnTo>
                    <a:pt x="109905" y="0"/>
                  </a:lnTo>
                  <a:lnTo>
                    <a:pt x="67128" y="8635"/>
                  </a:lnTo>
                  <a:lnTo>
                    <a:pt x="32192" y="32188"/>
                  </a:lnTo>
                  <a:lnTo>
                    <a:pt x="8637" y="67122"/>
                  </a:lnTo>
                  <a:lnTo>
                    <a:pt x="0" y="109905"/>
                  </a:lnTo>
                  <a:lnTo>
                    <a:pt x="0" y="2426030"/>
                  </a:lnTo>
                  <a:lnTo>
                    <a:pt x="8637" y="2468807"/>
                  </a:lnTo>
                  <a:lnTo>
                    <a:pt x="32192" y="2503743"/>
                  </a:lnTo>
                  <a:lnTo>
                    <a:pt x="67128" y="2527298"/>
                  </a:lnTo>
                  <a:lnTo>
                    <a:pt x="109905" y="2535936"/>
                  </a:lnTo>
                  <a:lnTo>
                    <a:pt x="2360498" y="2535936"/>
                  </a:lnTo>
                  <a:lnTo>
                    <a:pt x="2403275" y="2527298"/>
                  </a:lnTo>
                  <a:lnTo>
                    <a:pt x="2438211" y="2503743"/>
                  </a:lnTo>
                  <a:lnTo>
                    <a:pt x="2461766" y="2468807"/>
                  </a:lnTo>
                  <a:lnTo>
                    <a:pt x="2470404" y="2426030"/>
                  </a:lnTo>
                  <a:lnTo>
                    <a:pt x="2470404" y="109905"/>
                  </a:lnTo>
                  <a:lnTo>
                    <a:pt x="2461766" y="67122"/>
                  </a:lnTo>
                  <a:lnTo>
                    <a:pt x="2438211" y="32188"/>
                  </a:lnTo>
                  <a:lnTo>
                    <a:pt x="2403275" y="8635"/>
                  </a:lnTo>
                  <a:lnTo>
                    <a:pt x="2360498" y="0"/>
                  </a:lnTo>
                  <a:close/>
                </a:path>
              </a:pathLst>
            </a:custGeom>
            <a:solidFill>
              <a:srgbClr val="5382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502152" y="3966972"/>
              <a:ext cx="1964435" cy="313943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709416" y="3934968"/>
              <a:ext cx="1546859" cy="426719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3528059" y="3992878"/>
              <a:ext cx="1858010" cy="207645"/>
            </a:xfrm>
            <a:custGeom>
              <a:avLst/>
              <a:gdLst/>
              <a:ahLst/>
              <a:cxnLst/>
              <a:rect l="l" t="t" r="r" b="b"/>
              <a:pathLst>
                <a:path w="1858010" h="207645">
                  <a:moveTo>
                    <a:pt x="1851215" y="0"/>
                  </a:moveTo>
                  <a:lnTo>
                    <a:pt x="6540" y="0"/>
                  </a:lnTo>
                  <a:lnTo>
                    <a:pt x="0" y="6540"/>
                  </a:lnTo>
                  <a:lnTo>
                    <a:pt x="0" y="14605"/>
                  </a:lnTo>
                  <a:lnTo>
                    <a:pt x="0" y="200723"/>
                  </a:lnTo>
                  <a:lnTo>
                    <a:pt x="6540" y="207264"/>
                  </a:lnTo>
                  <a:lnTo>
                    <a:pt x="1851215" y="207264"/>
                  </a:lnTo>
                  <a:lnTo>
                    <a:pt x="1857756" y="200723"/>
                  </a:lnTo>
                  <a:lnTo>
                    <a:pt x="1857756" y="6540"/>
                  </a:lnTo>
                  <a:lnTo>
                    <a:pt x="18512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771900" y="4224527"/>
              <a:ext cx="1694687" cy="313943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948683" y="4192524"/>
              <a:ext cx="1339595" cy="4267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3797808" y="4250434"/>
              <a:ext cx="1588135" cy="207645"/>
            </a:xfrm>
            <a:custGeom>
              <a:avLst/>
              <a:gdLst/>
              <a:ahLst/>
              <a:cxnLst/>
              <a:rect l="l" t="t" r="r" b="b"/>
              <a:pathLst>
                <a:path w="1588135" h="207645">
                  <a:moveTo>
                    <a:pt x="1581467" y="0"/>
                  </a:moveTo>
                  <a:lnTo>
                    <a:pt x="6540" y="0"/>
                  </a:lnTo>
                  <a:lnTo>
                    <a:pt x="0" y="6540"/>
                  </a:lnTo>
                  <a:lnTo>
                    <a:pt x="0" y="14605"/>
                  </a:lnTo>
                  <a:lnTo>
                    <a:pt x="0" y="200723"/>
                  </a:lnTo>
                  <a:lnTo>
                    <a:pt x="6540" y="207264"/>
                  </a:lnTo>
                  <a:lnTo>
                    <a:pt x="1581467" y="207264"/>
                  </a:lnTo>
                  <a:lnTo>
                    <a:pt x="1588008" y="200723"/>
                  </a:lnTo>
                  <a:lnTo>
                    <a:pt x="1588008" y="6540"/>
                  </a:lnTo>
                  <a:lnTo>
                    <a:pt x="158146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511295" y="5088635"/>
              <a:ext cx="1965959" cy="313943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840480" y="5056632"/>
              <a:ext cx="1306067" cy="426719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3537204" y="5114542"/>
              <a:ext cx="1859280" cy="207645"/>
            </a:xfrm>
            <a:custGeom>
              <a:avLst/>
              <a:gdLst/>
              <a:ahLst/>
              <a:cxnLst/>
              <a:rect l="l" t="t" r="r" b="b"/>
              <a:pathLst>
                <a:path w="1859279" h="207645">
                  <a:moveTo>
                    <a:pt x="1852739" y="0"/>
                  </a:moveTo>
                  <a:lnTo>
                    <a:pt x="6540" y="0"/>
                  </a:lnTo>
                  <a:lnTo>
                    <a:pt x="0" y="6540"/>
                  </a:lnTo>
                  <a:lnTo>
                    <a:pt x="0" y="14605"/>
                  </a:lnTo>
                  <a:lnTo>
                    <a:pt x="0" y="200723"/>
                  </a:lnTo>
                  <a:lnTo>
                    <a:pt x="6540" y="207264"/>
                  </a:lnTo>
                  <a:lnTo>
                    <a:pt x="1852739" y="207264"/>
                  </a:lnTo>
                  <a:lnTo>
                    <a:pt x="1859280" y="200723"/>
                  </a:lnTo>
                  <a:lnTo>
                    <a:pt x="1859280" y="6540"/>
                  </a:lnTo>
                  <a:lnTo>
                    <a:pt x="18527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779519" y="3412236"/>
              <a:ext cx="1687067" cy="313943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082795" y="3380232"/>
              <a:ext cx="1078991" cy="426719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3805427" y="3438143"/>
              <a:ext cx="1580515" cy="207645"/>
            </a:xfrm>
            <a:custGeom>
              <a:avLst/>
              <a:gdLst/>
              <a:ahLst/>
              <a:cxnLst/>
              <a:rect l="l" t="t" r="r" b="b"/>
              <a:pathLst>
                <a:path w="1580514" h="207645">
                  <a:moveTo>
                    <a:pt x="1573847" y="0"/>
                  </a:moveTo>
                  <a:lnTo>
                    <a:pt x="6540" y="0"/>
                  </a:lnTo>
                  <a:lnTo>
                    <a:pt x="0" y="6540"/>
                  </a:lnTo>
                  <a:lnTo>
                    <a:pt x="0" y="14604"/>
                  </a:lnTo>
                  <a:lnTo>
                    <a:pt x="0" y="200723"/>
                  </a:lnTo>
                  <a:lnTo>
                    <a:pt x="6540" y="207263"/>
                  </a:lnTo>
                  <a:lnTo>
                    <a:pt x="1573847" y="207263"/>
                  </a:lnTo>
                  <a:lnTo>
                    <a:pt x="1580388" y="200723"/>
                  </a:lnTo>
                  <a:lnTo>
                    <a:pt x="1580388" y="6540"/>
                  </a:lnTo>
                  <a:lnTo>
                    <a:pt x="157384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779519" y="3688080"/>
              <a:ext cx="1687067" cy="313943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01083" y="3656076"/>
              <a:ext cx="1042415" cy="426719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3805427" y="3713987"/>
              <a:ext cx="1580515" cy="207645"/>
            </a:xfrm>
            <a:custGeom>
              <a:avLst/>
              <a:gdLst/>
              <a:ahLst/>
              <a:cxnLst/>
              <a:rect l="l" t="t" r="r" b="b"/>
              <a:pathLst>
                <a:path w="1580514" h="207645">
                  <a:moveTo>
                    <a:pt x="1573847" y="0"/>
                  </a:moveTo>
                  <a:lnTo>
                    <a:pt x="6540" y="0"/>
                  </a:lnTo>
                  <a:lnTo>
                    <a:pt x="0" y="6540"/>
                  </a:lnTo>
                  <a:lnTo>
                    <a:pt x="0" y="14605"/>
                  </a:lnTo>
                  <a:lnTo>
                    <a:pt x="0" y="200723"/>
                  </a:lnTo>
                  <a:lnTo>
                    <a:pt x="6540" y="207264"/>
                  </a:lnTo>
                  <a:lnTo>
                    <a:pt x="1573847" y="207264"/>
                  </a:lnTo>
                  <a:lnTo>
                    <a:pt x="1580388" y="200723"/>
                  </a:lnTo>
                  <a:lnTo>
                    <a:pt x="1580388" y="6540"/>
                  </a:lnTo>
                  <a:lnTo>
                    <a:pt x="157384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3299078" y="3211071"/>
            <a:ext cx="235902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sz="1600"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FFFFFF"/>
                </a:solidFill>
                <a:latin typeface="Calibri"/>
                <a:cs typeface="Calibri"/>
              </a:rPr>
              <a:t>Digital</a:t>
            </a:r>
            <a:r>
              <a:rPr sz="1600" b="1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FFFFFF"/>
                </a:solidFill>
                <a:latin typeface="Calibri"/>
                <a:cs typeface="Calibri"/>
              </a:rPr>
              <a:t>Product</a:t>
            </a:r>
            <a:r>
              <a:rPr sz="16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Passport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3308892" y="3533013"/>
            <a:ext cx="2223770" cy="2209800"/>
            <a:chOff x="3308892" y="3533013"/>
            <a:chExt cx="2223770" cy="2209800"/>
          </a:xfrm>
        </p:grpSpPr>
        <p:sp>
          <p:nvSpPr>
            <p:cNvPr id="30" name="object 30"/>
            <p:cNvSpPr/>
            <p:nvPr/>
          </p:nvSpPr>
          <p:spPr>
            <a:xfrm>
              <a:off x="3649220" y="3542538"/>
              <a:ext cx="156845" cy="451484"/>
            </a:xfrm>
            <a:custGeom>
              <a:avLst/>
              <a:gdLst/>
              <a:ahLst/>
              <a:cxnLst/>
              <a:rect l="l" t="t" r="r" b="b"/>
              <a:pathLst>
                <a:path w="156845" h="451485">
                  <a:moveTo>
                    <a:pt x="156845" y="0"/>
                  </a:moveTo>
                  <a:lnTo>
                    <a:pt x="0" y="0"/>
                  </a:lnTo>
                  <a:lnTo>
                    <a:pt x="0" y="451104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3649220" y="3818382"/>
              <a:ext cx="156845" cy="207010"/>
            </a:xfrm>
            <a:custGeom>
              <a:avLst/>
              <a:gdLst/>
              <a:ahLst/>
              <a:cxnLst/>
              <a:rect l="l" t="t" r="r" b="b"/>
              <a:pathLst>
                <a:path w="156845" h="207010">
                  <a:moveTo>
                    <a:pt x="156845" y="0"/>
                  </a:moveTo>
                  <a:lnTo>
                    <a:pt x="0" y="0"/>
                  </a:lnTo>
                  <a:lnTo>
                    <a:pt x="0" y="206883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3637028" y="4149092"/>
              <a:ext cx="160655" cy="205740"/>
            </a:xfrm>
            <a:custGeom>
              <a:avLst/>
              <a:gdLst/>
              <a:ahLst/>
              <a:cxnLst/>
              <a:rect l="l" t="t" r="r" b="b"/>
              <a:pathLst>
                <a:path w="160654" h="205739">
                  <a:moveTo>
                    <a:pt x="160502" y="205612"/>
                  </a:moveTo>
                  <a:lnTo>
                    <a:pt x="0" y="205612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3318417" y="4097270"/>
              <a:ext cx="220345" cy="1122680"/>
            </a:xfrm>
            <a:custGeom>
              <a:avLst/>
              <a:gdLst/>
              <a:ahLst/>
              <a:cxnLst/>
              <a:rect l="l" t="t" r="r" b="b"/>
              <a:pathLst>
                <a:path w="220345" h="1122679">
                  <a:moveTo>
                    <a:pt x="220306" y="1122171"/>
                  </a:moveTo>
                  <a:lnTo>
                    <a:pt x="0" y="1122171"/>
                  </a:lnTo>
                  <a:lnTo>
                    <a:pt x="0" y="0"/>
                  </a:lnTo>
                  <a:lnTo>
                    <a:pt x="210400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3656841" y="5270759"/>
              <a:ext cx="161290" cy="207010"/>
            </a:xfrm>
            <a:custGeom>
              <a:avLst/>
              <a:gdLst/>
              <a:ahLst/>
              <a:cxnLst/>
              <a:rect l="l" t="t" r="r" b="b"/>
              <a:pathLst>
                <a:path w="161289" h="207010">
                  <a:moveTo>
                    <a:pt x="160820" y="206870"/>
                  </a:moveTo>
                  <a:lnTo>
                    <a:pt x="0" y="206870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3661413" y="4766311"/>
              <a:ext cx="160655" cy="157480"/>
            </a:xfrm>
            <a:custGeom>
              <a:avLst/>
              <a:gdLst/>
              <a:ahLst/>
              <a:cxnLst/>
              <a:rect l="l" t="t" r="r" b="b"/>
              <a:pathLst>
                <a:path w="160654" h="157479">
                  <a:moveTo>
                    <a:pt x="160502" y="156895"/>
                  </a:moveTo>
                  <a:lnTo>
                    <a:pt x="0" y="156895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3319323" y="4097276"/>
              <a:ext cx="231140" cy="537210"/>
            </a:xfrm>
            <a:custGeom>
              <a:avLst/>
              <a:gdLst/>
              <a:ahLst/>
              <a:cxnLst/>
              <a:rect l="l" t="t" r="r" b="b"/>
              <a:pathLst>
                <a:path w="231139" h="537210">
                  <a:moveTo>
                    <a:pt x="231038" y="536689"/>
                  </a:moveTo>
                  <a:lnTo>
                    <a:pt x="0" y="536689"/>
                  </a:lnTo>
                  <a:lnTo>
                    <a:pt x="0" y="0"/>
                  </a:lnTo>
                  <a:lnTo>
                    <a:pt x="209499" y="0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37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846575" y="5385816"/>
              <a:ext cx="1685543" cy="313943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3872483" y="5411722"/>
              <a:ext cx="1579245" cy="207645"/>
            </a:xfrm>
            <a:custGeom>
              <a:avLst/>
              <a:gdLst/>
              <a:ahLst/>
              <a:cxnLst/>
              <a:rect l="l" t="t" r="r" b="b"/>
              <a:pathLst>
                <a:path w="1579245" h="207645">
                  <a:moveTo>
                    <a:pt x="1572323" y="0"/>
                  </a:moveTo>
                  <a:lnTo>
                    <a:pt x="6540" y="0"/>
                  </a:lnTo>
                  <a:lnTo>
                    <a:pt x="0" y="6540"/>
                  </a:lnTo>
                  <a:lnTo>
                    <a:pt x="0" y="14604"/>
                  </a:lnTo>
                  <a:lnTo>
                    <a:pt x="0" y="200723"/>
                  </a:lnTo>
                  <a:lnTo>
                    <a:pt x="6540" y="207263"/>
                  </a:lnTo>
                  <a:lnTo>
                    <a:pt x="1572323" y="207263"/>
                  </a:lnTo>
                  <a:lnTo>
                    <a:pt x="1578864" y="200723"/>
                  </a:lnTo>
                  <a:lnTo>
                    <a:pt x="1578864" y="6540"/>
                  </a:lnTo>
                  <a:lnTo>
                    <a:pt x="15723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" name="object 3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791711" y="5347716"/>
              <a:ext cx="1685543" cy="313943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915155" y="5315711"/>
              <a:ext cx="1434084" cy="426719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3817619" y="5373622"/>
              <a:ext cx="1579245" cy="207645"/>
            </a:xfrm>
            <a:custGeom>
              <a:avLst/>
              <a:gdLst/>
              <a:ahLst/>
              <a:cxnLst/>
              <a:rect l="l" t="t" r="r" b="b"/>
              <a:pathLst>
                <a:path w="1579245" h="207645">
                  <a:moveTo>
                    <a:pt x="1572323" y="0"/>
                  </a:moveTo>
                  <a:lnTo>
                    <a:pt x="6540" y="0"/>
                  </a:lnTo>
                  <a:lnTo>
                    <a:pt x="0" y="6540"/>
                  </a:lnTo>
                  <a:lnTo>
                    <a:pt x="0" y="14604"/>
                  </a:lnTo>
                  <a:lnTo>
                    <a:pt x="0" y="200723"/>
                  </a:lnTo>
                  <a:lnTo>
                    <a:pt x="6540" y="207263"/>
                  </a:lnTo>
                  <a:lnTo>
                    <a:pt x="1572323" y="207263"/>
                  </a:lnTo>
                  <a:lnTo>
                    <a:pt x="1578864" y="200723"/>
                  </a:lnTo>
                  <a:lnTo>
                    <a:pt x="1578864" y="6540"/>
                  </a:lnTo>
                  <a:lnTo>
                    <a:pt x="15723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2" name="object 42"/>
          <p:cNvSpPr txBox="1"/>
          <p:nvPr/>
        </p:nvSpPr>
        <p:spPr>
          <a:xfrm>
            <a:off x="3945365" y="5029290"/>
            <a:ext cx="124587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7630" marR="5080" indent="-75565">
              <a:lnSpc>
                <a:spcPct val="141500"/>
              </a:lnSpc>
              <a:spcBef>
                <a:spcPts val="100"/>
              </a:spcBef>
            </a:pPr>
            <a:r>
              <a:rPr sz="1200" spc="-10" dirty="0">
                <a:solidFill>
                  <a:srgbClr val="385622"/>
                </a:solidFill>
                <a:latin typeface="Calibri"/>
                <a:cs typeface="Calibri"/>
              </a:rPr>
              <a:t>Item/Batch</a:t>
            </a:r>
            <a:r>
              <a:rPr sz="120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200" spc="-20" dirty="0">
                <a:solidFill>
                  <a:srgbClr val="385622"/>
                </a:solidFill>
                <a:latin typeface="Calibri"/>
                <a:cs typeface="Calibri"/>
              </a:rPr>
              <a:t>Data </a:t>
            </a:r>
            <a:r>
              <a:rPr sz="1200" spc="-10" dirty="0">
                <a:solidFill>
                  <a:srgbClr val="385622"/>
                </a:solidFill>
                <a:latin typeface="Calibri"/>
                <a:cs typeface="Calibri"/>
              </a:rPr>
              <a:t>Traceability</a:t>
            </a:r>
            <a:r>
              <a:rPr sz="1200" spc="-2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385622"/>
                </a:solidFill>
                <a:latin typeface="Calibri"/>
                <a:cs typeface="Calibri"/>
              </a:rPr>
              <a:t>Events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3" name="object 43"/>
          <p:cNvGrpSpPr/>
          <p:nvPr/>
        </p:nvGrpSpPr>
        <p:grpSpPr>
          <a:xfrm>
            <a:off x="3794759" y="4760976"/>
            <a:ext cx="1736089" cy="426720"/>
            <a:chOff x="3794759" y="4760976"/>
            <a:chExt cx="1736089" cy="426720"/>
          </a:xfrm>
        </p:grpSpPr>
        <p:pic>
          <p:nvPicPr>
            <p:cNvPr id="44" name="object 44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845051" y="4837176"/>
              <a:ext cx="1685543" cy="313943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3870959" y="4863082"/>
              <a:ext cx="1579245" cy="207645"/>
            </a:xfrm>
            <a:custGeom>
              <a:avLst/>
              <a:gdLst/>
              <a:ahLst/>
              <a:cxnLst/>
              <a:rect l="l" t="t" r="r" b="b"/>
              <a:pathLst>
                <a:path w="1579245" h="207645">
                  <a:moveTo>
                    <a:pt x="1572323" y="0"/>
                  </a:moveTo>
                  <a:lnTo>
                    <a:pt x="6540" y="0"/>
                  </a:lnTo>
                  <a:lnTo>
                    <a:pt x="0" y="6540"/>
                  </a:lnTo>
                  <a:lnTo>
                    <a:pt x="0" y="14605"/>
                  </a:lnTo>
                  <a:lnTo>
                    <a:pt x="0" y="200723"/>
                  </a:lnTo>
                  <a:lnTo>
                    <a:pt x="6540" y="207264"/>
                  </a:lnTo>
                  <a:lnTo>
                    <a:pt x="1572323" y="207264"/>
                  </a:lnTo>
                  <a:lnTo>
                    <a:pt x="1578864" y="200723"/>
                  </a:lnTo>
                  <a:lnTo>
                    <a:pt x="1578864" y="6540"/>
                  </a:lnTo>
                  <a:lnTo>
                    <a:pt x="15723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" name="object 4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794759" y="4792980"/>
              <a:ext cx="1685543" cy="313943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962399" y="4760976"/>
              <a:ext cx="1350263" cy="426719"/>
            </a:xfrm>
            <a:prstGeom prst="rect">
              <a:avLst/>
            </a:prstGeom>
          </p:spPr>
        </p:pic>
        <p:sp>
          <p:nvSpPr>
            <p:cNvPr id="48" name="object 48"/>
            <p:cNvSpPr/>
            <p:nvPr/>
          </p:nvSpPr>
          <p:spPr>
            <a:xfrm>
              <a:off x="3820667" y="4818886"/>
              <a:ext cx="1579245" cy="207645"/>
            </a:xfrm>
            <a:custGeom>
              <a:avLst/>
              <a:gdLst/>
              <a:ahLst/>
              <a:cxnLst/>
              <a:rect l="l" t="t" r="r" b="b"/>
              <a:pathLst>
                <a:path w="1579245" h="207645">
                  <a:moveTo>
                    <a:pt x="1572323" y="0"/>
                  </a:moveTo>
                  <a:lnTo>
                    <a:pt x="6540" y="0"/>
                  </a:lnTo>
                  <a:lnTo>
                    <a:pt x="0" y="6540"/>
                  </a:lnTo>
                  <a:lnTo>
                    <a:pt x="0" y="14605"/>
                  </a:lnTo>
                  <a:lnTo>
                    <a:pt x="0" y="200723"/>
                  </a:lnTo>
                  <a:lnTo>
                    <a:pt x="6540" y="207264"/>
                  </a:lnTo>
                  <a:lnTo>
                    <a:pt x="1572323" y="207264"/>
                  </a:lnTo>
                  <a:lnTo>
                    <a:pt x="1578864" y="200723"/>
                  </a:lnTo>
                  <a:lnTo>
                    <a:pt x="1578864" y="6540"/>
                  </a:lnTo>
                  <a:lnTo>
                    <a:pt x="15723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9" name="object 49"/>
          <p:cNvSpPr txBox="1"/>
          <p:nvPr/>
        </p:nvSpPr>
        <p:spPr>
          <a:xfrm>
            <a:off x="4066820" y="4809606"/>
            <a:ext cx="10858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385622"/>
                </a:solidFill>
                <a:latin typeface="Calibri"/>
                <a:cs typeface="Calibri"/>
              </a:rPr>
              <a:t>ESG</a:t>
            </a:r>
            <a:r>
              <a:rPr sz="1200" spc="-2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385622"/>
                </a:solidFill>
                <a:latin typeface="Calibri"/>
                <a:cs typeface="Calibri"/>
              </a:rPr>
              <a:t>Metric</a:t>
            </a:r>
            <a:r>
              <a:rPr sz="1200" spc="-3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385622"/>
                </a:solidFill>
                <a:latin typeface="Calibri"/>
                <a:cs typeface="Calibri"/>
              </a:rPr>
              <a:t>Value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0" name="object 50"/>
          <p:cNvGrpSpPr/>
          <p:nvPr/>
        </p:nvGrpSpPr>
        <p:grpSpPr>
          <a:xfrm>
            <a:off x="3523488" y="4471415"/>
            <a:ext cx="2002789" cy="426720"/>
            <a:chOff x="3523488" y="4471415"/>
            <a:chExt cx="2002789" cy="426720"/>
          </a:xfrm>
        </p:grpSpPr>
        <p:pic>
          <p:nvPicPr>
            <p:cNvPr id="51" name="object 51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572255" y="4544567"/>
              <a:ext cx="1953767" cy="313943"/>
            </a:xfrm>
            <a:prstGeom prst="rect">
              <a:avLst/>
            </a:prstGeom>
          </p:spPr>
        </p:pic>
        <p:sp>
          <p:nvSpPr>
            <p:cNvPr id="52" name="object 52"/>
            <p:cNvSpPr/>
            <p:nvPr/>
          </p:nvSpPr>
          <p:spPr>
            <a:xfrm>
              <a:off x="3598164" y="4570475"/>
              <a:ext cx="1847214" cy="207645"/>
            </a:xfrm>
            <a:custGeom>
              <a:avLst/>
              <a:gdLst/>
              <a:ahLst/>
              <a:cxnLst/>
              <a:rect l="l" t="t" r="r" b="b"/>
              <a:pathLst>
                <a:path w="1847214" h="207645">
                  <a:moveTo>
                    <a:pt x="1840547" y="0"/>
                  </a:moveTo>
                  <a:lnTo>
                    <a:pt x="6540" y="0"/>
                  </a:lnTo>
                  <a:lnTo>
                    <a:pt x="0" y="6540"/>
                  </a:lnTo>
                  <a:lnTo>
                    <a:pt x="0" y="14605"/>
                  </a:lnTo>
                  <a:lnTo>
                    <a:pt x="0" y="200723"/>
                  </a:lnTo>
                  <a:lnTo>
                    <a:pt x="6540" y="207264"/>
                  </a:lnTo>
                  <a:lnTo>
                    <a:pt x="1840547" y="207264"/>
                  </a:lnTo>
                  <a:lnTo>
                    <a:pt x="1847088" y="200723"/>
                  </a:lnTo>
                  <a:lnTo>
                    <a:pt x="1847088" y="6540"/>
                  </a:lnTo>
                  <a:lnTo>
                    <a:pt x="184054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3" name="object 5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523488" y="4503419"/>
              <a:ext cx="1953767" cy="313943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723132" y="4471415"/>
              <a:ext cx="1549907" cy="426719"/>
            </a:xfrm>
            <a:prstGeom prst="rect">
              <a:avLst/>
            </a:prstGeom>
          </p:spPr>
        </p:pic>
        <p:sp>
          <p:nvSpPr>
            <p:cNvPr id="55" name="object 55"/>
            <p:cNvSpPr/>
            <p:nvPr/>
          </p:nvSpPr>
          <p:spPr>
            <a:xfrm>
              <a:off x="3549396" y="4529327"/>
              <a:ext cx="1847214" cy="207645"/>
            </a:xfrm>
            <a:custGeom>
              <a:avLst/>
              <a:gdLst/>
              <a:ahLst/>
              <a:cxnLst/>
              <a:rect l="l" t="t" r="r" b="b"/>
              <a:pathLst>
                <a:path w="1847214" h="207645">
                  <a:moveTo>
                    <a:pt x="1840547" y="0"/>
                  </a:moveTo>
                  <a:lnTo>
                    <a:pt x="6540" y="0"/>
                  </a:lnTo>
                  <a:lnTo>
                    <a:pt x="0" y="6540"/>
                  </a:lnTo>
                  <a:lnTo>
                    <a:pt x="0" y="14605"/>
                  </a:lnTo>
                  <a:lnTo>
                    <a:pt x="0" y="200723"/>
                  </a:lnTo>
                  <a:lnTo>
                    <a:pt x="6540" y="207264"/>
                  </a:lnTo>
                  <a:lnTo>
                    <a:pt x="1840547" y="207264"/>
                  </a:lnTo>
                  <a:lnTo>
                    <a:pt x="1847088" y="200723"/>
                  </a:lnTo>
                  <a:lnTo>
                    <a:pt x="1847088" y="6540"/>
                  </a:lnTo>
                  <a:lnTo>
                    <a:pt x="184054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6" name="object 56"/>
          <p:cNvSpPr txBox="1"/>
          <p:nvPr/>
        </p:nvSpPr>
        <p:spPr>
          <a:xfrm>
            <a:off x="3815036" y="3335416"/>
            <a:ext cx="1314450" cy="13931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3225" marR="132080" indent="-18415">
              <a:lnSpc>
                <a:spcPct val="150900"/>
              </a:lnSpc>
              <a:spcBef>
                <a:spcPts val="100"/>
              </a:spcBef>
            </a:pPr>
            <a:r>
              <a:rPr sz="1200" spc="-10" dirty="0">
                <a:solidFill>
                  <a:srgbClr val="385622"/>
                </a:solidFill>
                <a:latin typeface="Calibri"/>
                <a:cs typeface="Calibri"/>
              </a:rPr>
              <a:t>Organisation </a:t>
            </a:r>
            <a:r>
              <a:rPr sz="1200" dirty="0">
                <a:solidFill>
                  <a:srgbClr val="385622"/>
                </a:solidFill>
                <a:latin typeface="Calibri"/>
                <a:cs typeface="Calibri"/>
              </a:rPr>
              <a:t>Facility</a:t>
            </a:r>
            <a:r>
              <a:rPr sz="1200" spc="-5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200" spc="-20" dirty="0">
                <a:solidFill>
                  <a:srgbClr val="385622"/>
                </a:solidFill>
                <a:latin typeface="Calibri"/>
                <a:cs typeface="Calibri"/>
              </a:rPr>
              <a:t>Data</a:t>
            </a:r>
            <a:endParaRPr sz="1200">
              <a:latin typeface="Calibri"/>
              <a:cs typeface="Calibri"/>
            </a:endParaRPr>
          </a:p>
          <a:p>
            <a:pPr marL="26034" marR="5080" indent="-13970" algn="r">
              <a:lnSpc>
                <a:spcPct val="146700"/>
              </a:lnSpc>
              <a:spcBef>
                <a:spcPts val="80"/>
              </a:spcBef>
            </a:pPr>
            <a:r>
              <a:rPr sz="1200" dirty="0">
                <a:solidFill>
                  <a:srgbClr val="385622"/>
                </a:solidFill>
                <a:latin typeface="Calibri"/>
                <a:cs typeface="Calibri"/>
              </a:rPr>
              <a:t>Product</a:t>
            </a:r>
            <a:r>
              <a:rPr sz="1200" spc="-4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385622"/>
                </a:solidFill>
                <a:latin typeface="Calibri"/>
                <a:cs typeface="Calibri"/>
              </a:rPr>
              <a:t>Information Provenance</a:t>
            </a:r>
            <a:r>
              <a:rPr sz="1200" spc="20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200" spc="-20" dirty="0">
                <a:solidFill>
                  <a:srgbClr val="385622"/>
                </a:solidFill>
                <a:latin typeface="Calibri"/>
                <a:cs typeface="Calibri"/>
              </a:rPr>
              <a:t>Data </a:t>
            </a:r>
            <a:r>
              <a:rPr sz="1200" spc="-10" dirty="0">
                <a:solidFill>
                  <a:srgbClr val="385622"/>
                </a:solidFill>
                <a:latin typeface="Calibri"/>
                <a:cs typeface="Calibri"/>
              </a:rPr>
              <a:t>Sustainability</a:t>
            </a:r>
            <a:r>
              <a:rPr sz="1200" spc="65" dirty="0">
                <a:solidFill>
                  <a:srgbClr val="38562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385622"/>
                </a:solidFill>
                <a:latin typeface="Calibri"/>
                <a:cs typeface="Calibri"/>
              </a:rPr>
              <a:t>Claims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7" name="object 57"/>
          <p:cNvGrpSpPr/>
          <p:nvPr/>
        </p:nvGrpSpPr>
        <p:grpSpPr>
          <a:xfrm>
            <a:off x="3098292" y="3831716"/>
            <a:ext cx="3606800" cy="2043430"/>
            <a:chOff x="3098292" y="3831716"/>
            <a:chExt cx="3606800" cy="2043430"/>
          </a:xfrm>
        </p:grpSpPr>
        <p:sp>
          <p:nvSpPr>
            <p:cNvPr id="58" name="object 58"/>
            <p:cNvSpPr/>
            <p:nvPr/>
          </p:nvSpPr>
          <p:spPr>
            <a:xfrm>
              <a:off x="5392674" y="3841241"/>
              <a:ext cx="204470" cy="779145"/>
            </a:xfrm>
            <a:custGeom>
              <a:avLst/>
              <a:gdLst/>
              <a:ahLst/>
              <a:cxnLst/>
              <a:rect l="l" t="t" r="r" b="b"/>
              <a:pathLst>
                <a:path w="204470" h="779145">
                  <a:moveTo>
                    <a:pt x="0" y="0"/>
                  </a:moveTo>
                  <a:lnTo>
                    <a:pt x="203974" y="0"/>
                  </a:lnTo>
                  <a:lnTo>
                    <a:pt x="203974" y="778802"/>
                  </a:lnTo>
                  <a:lnTo>
                    <a:pt x="53390" y="778802"/>
                  </a:lnTo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9" name="object 59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463540" y="5498591"/>
              <a:ext cx="478535" cy="376427"/>
            </a:xfrm>
            <a:prstGeom prst="rect">
              <a:avLst/>
            </a:prstGeom>
          </p:spPr>
        </p:pic>
        <p:sp>
          <p:nvSpPr>
            <p:cNvPr id="60" name="object 60"/>
            <p:cNvSpPr/>
            <p:nvPr/>
          </p:nvSpPr>
          <p:spPr>
            <a:xfrm>
              <a:off x="3117342" y="4520948"/>
              <a:ext cx="3568700" cy="536575"/>
            </a:xfrm>
            <a:custGeom>
              <a:avLst/>
              <a:gdLst/>
              <a:ahLst/>
              <a:cxnLst/>
              <a:rect l="l" t="t" r="r" b="b"/>
              <a:pathLst>
                <a:path w="3568700" h="536575">
                  <a:moveTo>
                    <a:pt x="0" y="89408"/>
                  </a:moveTo>
                  <a:lnTo>
                    <a:pt x="7026" y="54606"/>
                  </a:lnTo>
                  <a:lnTo>
                    <a:pt x="26187" y="26187"/>
                  </a:lnTo>
                  <a:lnTo>
                    <a:pt x="54606" y="7026"/>
                  </a:lnTo>
                  <a:lnTo>
                    <a:pt x="89408" y="0"/>
                  </a:lnTo>
                  <a:lnTo>
                    <a:pt x="1596644" y="0"/>
                  </a:lnTo>
                  <a:lnTo>
                    <a:pt x="2280920" y="0"/>
                  </a:lnTo>
                  <a:lnTo>
                    <a:pt x="2647696" y="0"/>
                  </a:lnTo>
                  <a:lnTo>
                    <a:pt x="2682497" y="7026"/>
                  </a:lnTo>
                  <a:lnTo>
                    <a:pt x="2710916" y="26187"/>
                  </a:lnTo>
                  <a:lnTo>
                    <a:pt x="2730077" y="54606"/>
                  </a:lnTo>
                  <a:lnTo>
                    <a:pt x="2737104" y="89408"/>
                  </a:lnTo>
                  <a:lnTo>
                    <a:pt x="2737104" y="312928"/>
                  </a:lnTo>
                  <a:lnTo>
                    <a:pt x="3568446" y="423354"/>
                  </a:lnTo>
                  <a:lnTo>
                    <a:pt x="2737104" y="447040"/>
                  </a:lnTo>
                  <a:lnTo>
                    <a:pt x="2730077" y="481841"/>
                  </a:lnTo>
                  <a:lnTo>
                    <a:pt x="2710916" y="510260"/>
                  </a:lnTo>
                  <a:lnTo>
                    <a:pt x="2682497" y="529421"/>
                  </a:lnTo>
                  <a:lnTo>
                    <a:pt x="2647696" y="536448"/>
                  </a:lnTo>
                  <a:lnTo>
                    <a:pt x="2280920" y="536448"/>
                  </a:lnTo>
                  <a:lnTo>
                    <a:pt x="1596644" y="536448"/>
                  </a:lnTo>
                  <a:lnTo>
                    <a:pt x="89408" y="536448"/>
                  </a:lnTo>
                  <a:lnTo>
                    <a:pt x="54606" y="529421"/>
                  </a:lnTo>
                  <a:lnTo>
                    <a:pt x="26187" y="510260"/>
                  </a:lnTo>
                  <a:lnTo>
                    <a:pt x="7026" y="481841"/>
                  </a:lnTo>
                  <a:lnTo>
                    <a:pt x="0" y="447040"/>
                  </a:lnTo>
                  <a:lnTo>
                    <a:pt x="0" y="312928"/>
                  </a:lnTo>
                  <a:lnTo>
                    <a:pt x="0" y="89408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1" name="object 61"/>
          <p:cNvSpPr txBox="1"/>
          <p:nvPr/>
        </p:nvSpPr>
        <p:spPr>
          <a:xfrm>
            <a:off x="5855587" y="5031291"/>
            <a:ext cx="1021715" cy="453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libri"/>
                <a:cs typeface="Calibri"/>
              </a:rPr>
              <a:t>IFRS</a:t>
            </a:r>
            <a:r>
              <a:rPr sz="1400" spc="-5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/AASB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latin typeface="Calibri"/>
                <a:cs typeface="Calibri"/>
              </a:rPr>
              <a:t>topic</a:t>
            </a:r>
            <a:r>
              <a:rPr sz="1400" spc="-5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mapped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62" name="object 62"/>
          <p:cNvGrpSpPr/>
          <p:nvPr/>
        </p:nvGrpSpPr>
        <p:grpSpPr>
          <a:xfrm>
            <a:off x="7266913" y="3919251"/>
            <a:ext cx="2618740" cy="1560830"/>
            <a:chOff x="7266913" y="3919251"/>
            <a:chExt cx="2618740" cy="1560830"/>
          </a:xfrm>
        </p:grpSpPr>
        <p:sp>
          <p:nvSpPr>
            <p:cNvPr id="63" name="object 63"/>
            <p:cNvSpPr/>
            <p:nvPr/>
          </p:nvSpPr>
          <p:spPr>
            <a:xfrm>
              <a:off x="7331201" y="3933539"/>
              <a:ext cx="0" cy="1471295"/>
            </a:xfrm>
            <a:custGeom>
              <a:avLst/>
              <a:gdLst/>
              <a:ahLst/>
              <a:cxnLst/>
              <a:rect l="l" t="t" r="r" b="b"/>
              <a:pathLst>
                <a:path h="1471295">
                  <a:moveTo>
                    <a:pt x="0" y="0"/>
                  </a:moveTo>
                  <a:lnTo>
                    <a:pt x="0" y="1470964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7281200" y="3933541"/>
              <a:ext cx="100330" cy="85725"/>
            </a:xfrm>
            <a:custGeom>
              <a:avLst/>
              <a:gdLst/>
              <a:ahLst/>
              <a:cxnLst/>
              <a:rect l="l" t="t" r="r" b="b"/>
              <a:pathLst>
                <a:path w="100329" h="85725">
                  <a:moveTo>
                    <a:pt x="0" y="85724"/>
                  </a:moveTo>
                  <a:lnTo>
                    <a:pt x="49999" y="0"/>
                  </a:lnTo>
                  <a:lnTo>
                    <a:pt x="100012" y="85724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7372343" y="5415534"/>
              <a:ext cx="2498725" cy="0"/>
            </a:xfrm>
            <a:custGeom>
              <a:avLst/>
              <a:gdLst/>
              <a:ahLst/>
              <a:cxnLst/>
              <a:rect l="l" t="t" r="r" b="b"/>
              <a:pathLst>
                <a:path w="2498725">
                  <a:moveTo>
                    <a:pt x="2498458" y="0"/>
                  </a:move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9785074" y="5365522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29">
                  <a:moveTo>
                    <a:pt x="0" y="100012"/>
                  </a:moveTo>
                  <a:lnTo>
                    <a:pt x="85725" y="50012"/>
                  </a:ln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7" name="object 67"/>
          <p:cNvSpPr txBox="1"/>
          <p:nvPr/>
        </p:nvSpPr>
        <p:spPr>
          <a:xfrm>
            <a:off x="6939372" y="3921916"/>
            <a:ext cx="228600" cy="144970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614"/>
              </a:lnSpc>
            </a:pPr>
            <a:r>
              <a:rPr sz="1600" dirty="0">
                <a:latin typeface="Calibri"/>
                <a:cs typeface="Calibri"/>
              </a:rPr>
              <a:t>ESG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Performance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8192599" y="5436190"/>
            <a:ext cx="43434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0" dirty="0">
                <a:latin typeface="Calibri"/>
                <a:cs typeface="Calibri"/>
              </a:rPr>
              <a:t>Time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69" name="object 69"/>
          <p:cNvGrpSpPr/>
          <p:nvPr/>
        </p:nvGrpSpPr>
        <p:grpSpPr>
          <a:xfrm>
            <a:off x="7371588" y="3415284"/>
            <a:ext cx="2529840" cy="1802764"/>
            <a:chOff x="7371588" y="3415284"/>
            <a:chExt cx="2529840" cy="1802764"/>
          </a:xfrm>
        </p:grpSpPr>
        <p:sp>
          <p:nvSpPr>
            <p:cNvPr id="70" name="object 70"/>
            <p:cNvSpPr/>
            <p:nvPr/>
          </p:nvSpPr>
          <p:spPr>
            <a:xfrm>
              <a:off x="7506462" y="4331965"/>
              <a:ext cx="2380615" cy="871855"/>
            </a:xfrm>
            <a:custGeom>
              <a:avLst/>
              <a:gdLst/>
              <a:ahLst/>
              <a:cxnLst/>
              <a:rect l="l" t="t" r="r" b="b"/>
              <a:pathLst>
                <a:path w="2380615" h="871854">
                  <a:moveTo>
                    <a:pt x="0" y="864628"/>
                  </a:moveTo>
                  <a:lnTo>
                    <a:pt x="49718" y="867671"/>
                  </a:lnTo>
                  <a:lnTo>
                    <a:pt x="99473" y="870172"/>
                  </a:lnTo>
                  <a:lnTo>
                    <a:pt x="149300" y="871590"/>
                  </a:lnTo>
                  <a:lnTo>
                    <a:pt x="199235" y="871383"/>
                  </a:lnTo>
                  <a:lnTo>
                    <a:pt x="249314" y="869011"/>
                  </a:lnTo>
                  <a:lnTo>
                    <a:pt x="299572" y="863932"/>
                  </a:lnTo>
                  <a:lnTo>
                    <a:pt x="350044" y="855604"/>
                  </a:lnTo>
                  <a:lnTo>
                    <a:pt x="400767" y="843486"/>
                  </a:lnTo>
                  <a:lnTo>
                    <a:pt x="451777" y="827036"/>
                  </a:lnTo>
                  <a:lnTo>
                    <a:pt x="494425" y="808593"/>
                  </a:lnTo>
                  <a:lnTo>
                    <a:pt x="538365" y="784812"/>
                  </a:lnTo>
                  <a:lnTo>
                    <a:pt x="583168" y="756880"/>
                  </a:lnTo>
                  <a:lnTo>
                    <a:pt x="628402" y="725981"/>
                  </a:lnTo>
                  <a:lnTo>
                    <a:pt x="673636" y="693304"/>
                  </a:lnTo>
                  <a:lnTo>
                    <a:pt x="718439" y="660033"/>
                  </a:lnTo>
                  <a:lnTo>
                    <a:pt x="762381" y="627355"/>
                  </a:lnTo>
                  <a:lnTo>
                    <a:pt x="805030" y="596457"/>
                  </a:lnTo>
                  <a:lnTo>
                    <a:pt x="845956" y="568524"/>
                  </a:lnTo>
                  <a:lnTo>
                    <a:pt x="884728" y="544743"/>
                  </a:lnTo>
                  <a:lnTo>
                    <a:pt x="920915" y="526300"/>
                  </a:lnTo>
                  <a:lnTo>
                    <a:pt x="979601" y="505386"/>
                  </a:lnTo>
                  <a:lnTo>
                    <a:pt x="1030322" y="496133"/>
                  </a:lnTo>
                  <a:lnTo>
                    <a:pt x="1076215" y="494188"/>
                  </a:lnTo>
                  <a:lnTo>
                    <a:pt x="1120417" y="495203"/>
                  </a:lnTo>
                  <a:lnTo>
                    <a:pt x="1166068" y="494827"/>
                  </a:lnTo>
                  <a:lnTo>
                    <a:pt x="1216304" y="488708"/>
                  </a:lnTo>
                  <a:lnTo>
                    <a:pt x="1263822" y="480669"/>
                  </a:lnTo>
                  <a:lnTo>
                    <a:pt x="1313822" y="473507"/>
                  </a:lnTo>
                  <a:lnTo>
                    <a:pt x="1365242" y="465799"/>
                  </a:lnTo>
                  <a:lnTo>
                    <a:pt x="1417016" y="456118"/>
                  </a:lnTo>
                  <a:lnTo>
                    <a:pt x="1468081" y="443039"/>
                  </a:lnTo>
                  <a:lnTo>
                    <a:pt x="1517373" y="425138"/>
                  </a:lnTo>
                  <a:lnTo>
                    <a:pt x="1563827" y="400989"/>
                  </a:lnTo>
                  <a:lnTo>
                    <a:pt x="1596337" y="375824"/>
                  </a:lnTo>
                  <a:lnTo>
                    <a:pt x="1625273" y="344626"/>
                  </a:lnTo>
                  <a:lnTo>
                    <a:pt x="1651992" y="309096"/>
                  </a:lnTo>
                  <a:lnTo>
                    <a:pt x="1677852" y="270936"/>
                  </a:lnTo>
                  <a:lnTo>
                    <a:pt x="1704214" y="231849"/>
                  </a:lnTo>
                  <a:lnTo>
                    <a:pt x="1732435" y="193535"/>
                  </a:lnTo>
                  <a:lnTo>
                    <a:pt x="1763874" y="157697"/>
                  </a:lnTo>
                  <a:lnTo>
                    <a:pt x="1799890" y="126036"/>
                  </a:lnTo>
                  <a:lnTo>
                    <a:pt x="1841842" y="100253"/>
                  </a:lnTo>
                  <a:lnTo>
                    <a:pt x="1880529" y="83230"/>
                  </a:lnTo>
                  <a:lnTo>
                    <a:pt x="1922153" y="68466"/>
                  </a:lnTo>
                  <a:lnTo>
                    <a:pt x="1966421" y="55737"/>
                  </a:lnTo>
                  <a:lnTo>
                    <a:pt x="2013038" y="44815"/>
                  </a:lnTo>
                  <a:lnTo>
                    <a:pt x="2061712" y="35476"/>
                  </a:lnTo>
                  <a:lnTo>
                    <a:pt x="2112149" y="27492"/>
                  </a:lnTo>
                  <a:lnTo>
                    <a:pt x="2164054" y="20639"/>
                  </a:lnTo>
                  <a:lnTo>
                    <a:pt x="2217134" y="14688"/>
                  </a:lnTo>
                  <a:lnTo>
                    <a:pt x="2271096" y="9416"/>
                  </a:lnTo>
                  <a:lnTo>
                    <a:pt x="2325645" y="4595"/>
                  </a:lnTo>
                  <a:lnTo>
                    <a:pt x="2380488" y="0"/>
                  </a:lnTo>
                </a:path>
              </a:pathLst>
            </a:custGeom>
            <a:ln w="28575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71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7371588" y="3415284"/>
              <a:ext cx="1871330" cy="505967"/>
            </a:xfrm>
            <a:prstGeom prst="rect">
              <a:avLst/>
            </a:prstGeom>
          </p:spPr>
        </p:pic>
      </p:grpSp>
      <p:grpSp>
        <p:nvGrpSpPr>
          <p:cNvPr id="72" name="object 72"/>
          <p:cNvGrpSpPr/>
          <p:nvPr/>
        </p:nvGrpSpPr>
        <p:grpSpPr>
          <a:xfrm>
            <a:off x="5930639" y="6131523"/>
            <a:ext cx="1249680" cy="128905"/>
            <a:chOff x="5930639" y="6131523"/>
            <a:chExt cx="1249680" cy="128905"/>
          </a:xfrm>
        </p:grpSpPr>
        <p:sp>
          <p:nvSpPr>
            <p:cNvPr id="73" name="object 73"/>
            <p:cNvSpPr/>
            <p:nvPr/>
          </p:nvSpPr>
          <p:spPr>
            <a:xfrm>
              <a:off x="5930639" y="6195821"/>
              <a:ext cx="1235710" cy="0"/>
            </a:xfrm>
            <a:custGeom>
              <a:avLst/>
              <a:gdLst/>
              <a:ahLst/>
              <a:cxnLst/>
              <a:rect l="l" t="t" r="r" b="b"/>
              <a:pathLst>
                <a:path w="1235709">
                  <a:moveTo>
                    <a:pt x="1235087" y="0"/>
                  </a:move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7079999" y="6145810"/>
              <a:ext cx="85725" cy="100330"/>
            </a:xfrm>
            <a:custGeom>
              <a:avLst/>
              <a:gdLst/>
              <a:ahLst/>
              <a:cxnLst/>
              <a:rect l="l" t="t" r="r" b="b"/>
              <a:pathLst>
                <a:path w="85725" h="100329">
                  <a:moveTo>
                    <a:pt x="0" y="100012"/>
                  </a:moveTo>
                  <a:lnTo>
                    <a:pt x="85725" y="50012"/>
                  </a:lnTo>
                  <a:lnTo>
                    <a:pt x="0" y="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5" name="object 75"/>
          <p:cNvSpPr txBox="1"/>
          <p:nvPr/>
        </p:nvSpPr>
        <p:spPr>
          <a:xfrm>
            <a:off x="6978860" y="3103694"/>
            <a:ext cx="33934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Calibri"/>
                <a:cs typeface="Calibri"/>
              </a:rPr>
              <a:t>Corporate</a:t>
            </a:r>
            <a:r>
              <a:rPr sz="1800" b="1" spc="-6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Sustainability</a:t>
            </a:r>
            <a:r>
              <a:rPr sz="1800" b="1" spc="-4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disclosures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1143525" y="6605916"/>
            <a:ext cx="4307840" cy="17399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000" spc="70" dirty="0">
                <a:solidFill>
                  <a:srgbClr val="7E7E7E"/>
                </a:solidFill>
                <a:latin typeface="Gill Sans MT"/>
                <a:cs typeface="Gill Sans MT"/>
              </a:rPr>
              <a:t>Sustainable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75" dirty="0">
                <a:solidFill>
                  <a:srgbClr val="7E7E7E"/>
                </a:solidFill>
                <a:latin typeface="Gill Sans MT"/>
                <a:cs typeface="Gill Sans MT"/>
              </a:rPr>
              <a:t>and</a:t>
            </a:r>
            <a:r>
              <a:rPr sz="1000" spc="-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Digital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Trade</a:t>
            </a:r>
            <a:r>
              <a:rPr sz="1000" spc="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45" dirty="0">
                <a:solidFill>
                  <a:srgbClr val="7E7E7E"/>
                </a:solidFill>
                <a:latin typeface="Gill Sans MT"/>
                <a:cs typeface="Gill Sans MT"/>
              </a:rPr>
              <a:t>Facilitation</a:t>
            </a:r>
            <a:r>
              <a:rPr sz="1000" spc="-2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Week</a:t>
            </a:r>
            <a:r>
              <a:rPr sz="1000" spc="30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7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85" dirty="0">
                <a:solidFill>
                  <a:srgbClr val="7E7E7E"/>
                </a:solidFill>
                <a:latin typeface="Gill Sans MT"/>
                <a:cs typeface="Gill Sans MT"/>
              </a:rPr>
              <a:t>8-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12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110" dirty="0">
                <a:solidFill>
                  <a:srgbClr val="7E7E7E"/>
                </a:solidFill>
                <a:latin typeface="Gill Sans MT"/>
                <a:cs typeface="Gill Sans MT"/>
              </a:rPr>
              <a:t>July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2024</a:t>
            </a:r>
            <a:r>
              <a:rPr sz="1000" spc="26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6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Geneva</a:t>
            </a:r>
            <a:endParaRPr sz="1000">
              <a:latin typeface="Gill Sans MT"/>
              <a:cs typeface="Gill Sans MT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6038105" y="6210933"/>
            <a:ext cx="78422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libri"/>
                <a:cs typeface="Calibri"/>
              </a:rPr>
              <a:t>Rolls</a:t>
            </a:r>
            <a:r>
              <a:rPr sz="1400" spc="-4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up</a:t>
            </a:r>
            <a:r>
              <a:rPr sz="1400" spc="-25" dirty="0">
                <a:latin typeface="Calibri"/>
                <a:cs typeface="Calibri"/>
              </a:rPr>
              <a:t> to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3043800" y="5965148"/>
            <a:ext cx="25552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Calibri"/>
                <a:cs typeface="Calibri"/>
              </a:rPr>
              <a:t>Product</a:t>
            </a:r>
            <a:r>
              <a:rPr sz="1800" b="1" spc="-5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level</a:t>
            </a:r>
            <a:r>
              <a:rPr sz="1800" b="1" spc="-6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transparency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7449608" y="5907540"/>
            <a:ext cx="30206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Calibri"/>
                <a:cs typeface="Calibri"/>
              </a:rPr>
              <a:t>Organisation</a:t>
            </a:r>
            <a:r>
              <a:rPr sz="1800" b="1" spc="-7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level</a:t>
            </a:r>
            <a:r>
              <a:rPr sz="1800" b="1" spc="-7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transparency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88060" cy="6858000"/>
            <a:chOff x="0" y="0"/>
            <a:chExt cx="98806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05255" cy="124053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2208" y="0"/>
              <a:ext cx="85343" cy="68579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344" y="6569964"/>
              <a:ext cx="737615" cy="225551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98495" y="230449"/>
            <a:ext cx="1091846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668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Startup</a:t>
            </a:r>
            <a:r>
              <a:rPr sz="3600" spc="-6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costs</a:t>
            </a:r>
            <a:r>
              <a:rPr sz="3600"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may</a:t>
            </a:r>
            <a:r>
              <a:rPr sz="36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stall</a:t>
            </a:r>
            <a:r>
              <a:rPr sz="36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action</a:t>
            </a:r>
            <a:r>
              <a:rPr sz="3600" spc="-6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even</a:t>
            </a:r>
            <a:r>
              <a:rPr sz="3600" spc="-4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sz="3600"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positive</a:t>
            </a:r>
            <a:r>
              <a:rPr sz="3600" spc="-6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cases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143524" y="915884"/>
            <a:ext cx="10114280" cy="88011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>
              <a:lnSpc>
                <a:spcPts val="2160"/>
              </a:lnSpc>
              <a:spcBef>
                <a:spcPts val="375"/>
              </a:spcBef>
              <a:tabLst>
                <a:tab pos="9238615" algn="l"/>
              </a:tabLst>
            </a:pPr>
            <a:r>
              <a:rPr sz="2000" dirty="0">
                <a:latin typeface="Arial"/>
                <a:cs typeface="Arial"/>
              </a:rPr>
              <a:t>On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challenge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is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that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early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movers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may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face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higher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costs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as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they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blaze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the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path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for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their industry.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In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some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cases,</a:t>
            </a:r>
            <a:r>
              <a:rPr sz="2000" spc="-5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startup</a:t>
            </a:r>
            <a:r>
              <a:rPr sz="2000" spc="-5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costs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are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easily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justified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by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future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value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streams.</a:t>
            </a:r>
            <a:r>
              <a:rPr sz="2000" dirty="0">
                <a:latin typeface="Arial"/>
                <a:cs typeface="Arial"/>
              </a:rPr>
              <a:t>	In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other </a:t>
            </a:r>
            <a:r>
              <a:rPr sz="2000" dirty="0">
                <a:latin typeface="Arial"/>
                <a:cs typeface="Arial"/>
              </a:rPr>
              <a:t>cases,</a:t>
            </a:r>
            <a:r>
              <a:rPr sz="2000" spc="-6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future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value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may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be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too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low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to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justify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capital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investments.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507624" y="2397251"/>
            <a:ext cx="7706995" cy="3698875"/>
            <a:chOff x="1507624" y="2397251"/>
            <a:chExt cx="7706995" cy="3698875"/>
          </a:xfrm>
        </p:grpSpPr>
        <p:sp>
          <p:nvSpPr>
            <p:cNvPr id="9" name="object 9"/>
            <p:cNvSpPr/>
            <p:nvPr/>
          </p:nvSpPr>
          <p:spPr>
            <a:xfrm>
              <a:off x="1729740" y="2397251"/>
              <a:ext cx="7343140" cy="3698875"/>
            </a:xfrm>
            <a:custGeom>
              <a:avLst/>
              <a:gdLst/>
              <a:ahLst/>
              <a:cxnLst/>
              <a:rect l="l" t="t" r="r" b="b"/>
              <a:pathLst>
                <a:path w="7343140" h="3698875">
                  <a:moveTo>
                    <a:pt x="850379" y="30480"/>
                  </a:moveTo>
                  <a:lnTo>
                    <a:pt x="0" y="30480"/>
                  </a:lnTo>
                  <a:lnTo>
                    <a:pt x="0" y="3698748"/>
                  </a:lnTo>
                  <a:lnTo>
                    <a:pt x="850379" y="3698748"/>
                  </a:lnTo>
                  <a:lnTo>
                    <a:pt x="850379" y="30480"/>
                  </a:lnTo>
                  <a:close/>
                </a:path>
                <a:path w="7343140" h="3698875">
                  <a:moveTo>
                    <a:pt x="2406396" y="30480"/>
                  </a:moveTo>
                  <a:lnTo>
                    <a:pt x="1046988" y="30480"/>
                  </a:lnTo>
                  <a:lnTo>
                    <a:pt x="1046988" y="3698748"/>
                  </a:lnTo>
                  <a:lnTo>
                    <a:pt x="2406396" y="3698748"/>
                  </a:lnTo>
                  <a:lnTo>
                    <a:pt x="2406396" y="30480"/>
                  </a:lnTo>
                  <a:close/>
                </a:path>
                <a:path w="7343140" h="3698875">
                  <a:moveTo>
                    <a:pt x="4334256" y="30480"/>
                  </a:moveTo>
                  <a:lnTo>
                    <a:pt x="2621280" y="30480"/>
                  </a:lnTo>
                  <a:lnTo>
                    <a:pt x="2621280" y="3698748"/>
                  </a:lnTo>
                  <a:lnTo>
                    <a:pt x="4334256" y="3698748"/>
                  </a:lnTo>
                  <a:lnTo>
                    <a:pt x="4334256" y="30480"/>
                  </a:lnTo>
                  <a:close/>
                </a:path>
                <a:path w="7343140" h="3698875">
                  <a:moveTo>
                    <a:pt x="7342632" y="0"/>
                  </a:moveTo>
                  <a:lnTo>
                    <a:pt x="4584192" y="0"/>
                  </a:lnTo>
                  <a:lnTo>
                    <a:pt x="4584192" y="3668268"/>
                  </a:lnTo>
                  <a:lnTo>
                    <a:pt x="7342632" y="3668268"/>
                  </a:lnTo>
                  <a:lnTo>
                    <a:pt x="7342632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593342" y="2466212"/>
              <a:ext cx="0" cy="3142615"/>
            </a:xfrm>
            <a:custGeom>
              <a:avLst/>
              <a:gdLst/>
              <a:ahLst/>
              <a:cxnLst/>
              <a:rect l="l" t="t" r="r" b="b"/>
              <a:pathLst>
                <a:path h="3142615">
                  <a:moveTo>
                    <a:pt x="0" y="3142361"/>
                  </a:moveTo>
                  <a:lnTo>
                    <a:pt x="0" y="0"/>
                  </a:lnTo>
                </a:path>
              </a:pathLst>
            </a:custGeom>
            <a:ln w="3810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526674" y="2466210"/>
              <a:ext cx="133350" cy="114300"/>
            </a:xfrm>
            <a:custGeom>
              <a:avLst/>
              <a:gdLst/>
              <a:ahLst/>
              <a:cxnLst/>
              <a:rect l="l" t="t" r="r" b="b"/>
              <a:pathLst>
                <a:path w="133350" h="114300">
                  <a:moveTo>
                    <a:pt x="133350" y="114300"/>
                  </a:moveTo>
                  <a:lnTo>
                    <a:pt x="66675" y="0"/>
                  </a:lnTo>
                  <a:lnTo>
                    <a:pt x="0" y="114300"/>
                  </a:lnTo>
                </a:path>
              </a:pathLst>
            </a:custGeom>
            <a:ln w="3810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593342" y="5609081"/>
              <a:ext cx="7602220" cy="0"/>
            </a:xfrm>
            <a:custGeom>
              <a:avLst/>
              <a:gdLst/>
              <a:ahLst/>
              <a:cxnLst/>
              <a:rect l="l" t="t" r="r" b="b"/>
              <a:pathLst>
                <a:path w="7602220">
                  <a:moveTo>
                    <a:pt x="0" y="0"/>
                  </a:moveTo>
                  <a:lnTo>
                    <a:pt x="7601610" y="0"/>
                  </a:lnTo>
                </a:path>
              </a:pathLst>
            </a:custGeom>
            <a:ln w="3810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9080658" y="5542400"/>
              <a:ext cx="114300" cy="133350"/>
            </a:xfrm>
            <a:custGeom>
              <a:avLst/>
              <a:gdLst/>
              <a:ahLst/>
              <a:cxnLst/>
              <a:rect l="l" t="t" r="r" b="b"/>
              <a:pathLst>
                <a:path w="114300" h="133350">
                  <a:moveTo>
                    <a:pt x="0" y="0"/>
                  </a:moveTo>
                  <a:lnTo>
                    <a:pt x="114300" y="66675"/>
                  </a:lnTo>
                  <a:lnTo>
                    <a:pt x="0" y="133350"/>
                  </a:lnTo>
                </a:path>
              </a:pathLst>
            </a:custGeom>
            <a:ln w="3810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627632" y="3537230"/>
              <a:ext cx="7459980" cy="1979930"/>
            </a:xfrm>
            <a:custGeom>
              <a:avLst/>
              <a:gdLst/>
              <a:ahLst/>
              <a:cxnLst/>
              <a:rect l="l" t="t" r="r" b="b"/>
              <a:pathLst>
                <a:path w="7459980" h="1979929">
                  <a:moveTo>
                    <a:pt x="0" y="1979649"/>
                  </a:moveTo>
                  <a:lnTo>
                    <a:pt x="4051" y="1927690"/>
                  </a:lnTo>
                  <a:lnTo>
                    <a:pt x="8155" y="1875770"/>
                  </a:lnTo>
                  <a:lnTo>
                    <a:pt x="12361" y="1823928"/>
                  </a:lnTo>
                  <a:lnTo>
                    <a:pt x="16721" y="1772201"/>
                  </a:lnTo>
                  <a:lnTo>
                    <a:pt x="21287" y="1720628"/>
                  </a:lnTo>
                  <a:lnTo>
                    <a:pt x="26111" y="1669249"/>
                  </a:lnTo>
                  <a:lnTo>
                    <a:pt x="31243" y="1618101"/>
                  </a:lnTo>
                  <a:lnTo>
                    <a:pt x="36735" y="1567223"/>
                  </a:lnTo>
                  <a:lnTo>
                    <a:pt x="42639" y="1516654"/>
                  </a:lnTo>
                  <a:lnTo>
                    <a:pt x="49006" y="1466432"/>
                  </a:lnTo>
                  <a:lnTo>
                    <a:pt x="55888" y="1416597"/>
                  </a:lnTo>
                  <a:lnTo>
                    <a:pt x="63336" y="1367185"/>
                  </a:lnTo>
                  <a:lnTo>
                    <a:pt x="71402" y="1318237"/>
                  </a:lnTo>
                  <a:lnTo>
                    <a:pt x="80136" y="1269790"/>
                  </a:lnTo>
                  <a:lnTo>
                    <a:pt x="89591" y="1221884"/>
                  </a:lnTo>
                  <a:lnTo>
                    <a:pt x="99819" y="1174556"/>
                  </a:lnTo>
                  <a:lnTo>
                    <a:pt x="110869" y="1127845"/>
                  </a:lnTo>
                  <a:lnTo>
                    <a:pt x="122795" y="1081790"/>
                  </a:lnTo>
                  <a:lnTo>
                    <a:pt x="135647" y="1036430"/>
                  </a:lnTo>
                  <a:lnTo>
                    <a:pt x="149478" y="991803"/>
                  </a:lnTo>
                  <a:lnTo>
                    <a:pt x="164337" y="947948"/>
                  </a:lnTo>
                  <a:lnTo>
                    <a:pt x="180278" y="904902"/>
                  </a:lnTo>
                  <a:lnTo>
                    <a:pt x="197351" y="862706"/>
                  </a:lnTo>
                  <a:lnTo>
                    <a:pt x="215607" y="821396"/>
                  </a:lnTo>
                  <a:lnTo>
                    <a:pt x="236925" y="776457"/>
                  </a:lnTo>
                  <a:lnTo>
                    <a:pt x="259669" y="730911"/>
                  </a:lnTo>
                  <a:lnTo>
                    <a:pt x="283769" y="684970"/>
                  </a:lnTo>
                  <a:lnTo>
                    <a:pt x="309154" y="638846"/>
                  </a:lnTo>
                  <a:lnTo>
                    <a:pt x="335753" y="592750"/>
                  </a:lnTo>
                  <a:lnTo>
                    <a:pt x="363498" y="546894"/>
                  </a:lnTo>
                  <a:lnTo>
                    <a:pt x="392316" y="501491"/>
                  </a:lnTo>
                  <a:lnTo>
                    <a:pt x="422138" y="456752"/>
                  </a:lnTo>
                  <a:lnTo>
                    <a:pt x="452893" y="412888"/>
                  </a:lnTo>
                  <a:lnTo>
                    <a:pt x="484510" y="370113"/>
                  </a:lnTo>
                  <a:lnTo>
                    <a:pt x="516920" y="328636"/>
                  </a:lnTo>
                  <a:lnTo>
                    <a:pt x="550051" y="288672"/>
                  </a:lnTo>
                  <a:lnTo>
                    <a:pt x="583833" y="250430"/>
                  </a:lnTo>
                  <a:lnTo>
                    <a:pt x="618196" y="214124"/>
                  </a:lnTo>
                  <a:lnTo>
                    <a:pt x="653069" y="179964"/>
                  </a:lnTo>
                  <a:lnTo>
                    <a:pt x="688382" y="148164"/>
                  </a:lnTo>
                  <a:lnTo>
                    <a:pt x="724064" y="118933"/>
                  </a:lnTo>
                  <a:lnTo>
                    <a:pt x="760045" y="92486"/>
                  </a:lnTo>
                  <a:lnTo>
                    <a:pt x="796254" y="69032"/>
                  </a:lnTo>
                  <a:lnTo>
                    <a:pt x="832621" y="48785"/>
                  </a:lnTo>
                  <a:lnTo>
                    <a:pt x="869076" y="31956"/>
                  </a:lnTo>
                  <a:lnTo>
                    <a:pt x="905548" y="18756"/>
                  </a:lnTo>
                  <a:lnTo>
                    <a:pt x="946463" y="8455"/>
                  </a:lnTo>
                  <a:lnTo>
                    <a:pt x="988892" y="2283"/>
                  </a:lnTo>
                  <a:lnTo>
                    <a:pt x="1032666" y="0"/>
                  </a:lnTo>
                  <a:lnTo>
                    <a:pt x="1077618" y="1365"/>
                  </a:lnTo>
                  <a:lnTo>
                    <a:pt x="1123578" y="6138"/>
                  </a:lnTo>
                  <a:lnTo>
                    <a:pt x="1170380" y="14080"/>
                  </a:lnTo>
                  <a:lnTo>
                    <a:pt x="1217855" y="24951"/>
                  </a:lnTo>
                  <a:lnTo>
                    <a:pt x="1265834" y="38511"/>
                  </a:lnTo>
                  <a:lnTo>
                    <a:pt x="1314150" y="54518"/>
                  </a:lnTo>
                  <a:lnTo>
                    <a:pt x="1362633" y="72735"/>
                  </a:lnTo>
                  <a:lnTo>
                    <a:pt x="1411117" y="92919"/>
                  </a:lnTo>
                  <a:lnTo>
                    <a:pt x="1459433" y="114832"/>
                  </a:lnTo>
                  <a:lnTo>
                    <a:pt x="1507412" y="138234"/>
                  </a:lnTo>
                  <a:lnTo>
                    <a:pt x="1554886" y="162884"/>
                  </a:lnTo>
                  <a:lnTo>
                    <a:pt x="1601688" y="188542"/>
                  </a:lnTo>
                  <a:lnTo>
                    <a:pt x="1647649" y="214968"/>
                  </a:lnTo>
                  <a:lnTo>
                    <a:pt x="1692601" y="241923"/>
                  </a:lnTo>
                  <a:lnTo>
                    <a:pt x="1736375" y="269166"/>
                  </a:lnTo>
                  <a:lnTo>
                    <a:pt x="1778804" y="296457"/>
                  </a:lnTo>
                  <a:lnTo>
                    <a:pt x="1819719" y="323556"/>
                  </a:lnTo>
                  <a:lnTo>
                    <a:pt x="1857136" y="350671"/>
                  </a:lnTo>
                  <a:lnTo>
                    <a:pt x="1893106" y="380544"/>
                  </a:lnTo>
                  <a:lnTo>
                    <a:pt x="1927785" y="412892"/>
                  </a:lnTo>
                  <a:lnTo>
                    <a:pt x="1961330" y="447432"/>
                  </a:lnTo>
                  <a:lnTo>
                    <a:pt x="1993897" y="483882"/>
                  </a:lnTo>
                  <a:lnTo>
                    <a:pt x="2025643" y="521957"/>
                  </a:lnTo>
                  <a:lnTo>
                    <a:pt x="2056725" y="561375"/>
                  </a:lnTo>
                  <a:lnTo>
                    <a:pt x="2087297" y="601853"/>
                  </a:lnTo>
                  <a:lnTo>
                    <a:pt x="2117518" y="643108"/>
                  </a:lnTo>
                  <a:lnTo>
                    <a:pt x="2147543" y="684857"/>
                  </a:lnTo>
                  <a:lnTo>
                    <a:pt x="2177530" y="726816"/>
                  </a:lnTo>
                  <a:lnTo>
                    <a:pt x="2207633" y="768703"/>
                  </a:lnTo>
                  <a:lnTo>
                    <a:pt x="2238011" y="810235"/>
                  </a:lnTo>
                  <a:lnTo>
                    <a:pt x="2268818" y="851129"/>
                  </a:lnTo>
                  <a:lnTo>
                    <a:pt x="2300213" y="891100"/>
                  </a:lnTo>
                  <a:lnTo>
                    <a:pt x="2332350" y="929868"/>
                  </a:lnTo>
                  <a:lnTo>
                    <a:pt x="2365387" y="967147"/>
                  </a:lnTo>
                  <a:lnTo>
                    <a:pt x="2399480" y="1002656"/>
                  </a:lnTo>
                  <a:lnTo>
                    <a:pt x="2434785" y="1036112"/>
                  </a:lnTo>
                  <a:lnTo>
                    <a:pt x="2471460" y="1067230"/>
                  </a:lnTo>
                  <a:lnTo>
                    <a:pt x="2509659" y="1095729"/>
                  </a:lnTo>
                  <a:lnTo>
                    <a:pt x="2550026" y="1123488"/>
                  </a:lnTo>
                  <a:lnTo>
                    <a:pt x="2589390" y="1149906"/>
                  </a:lnTo>
                  <a:lnTo>
                    <a:pt x="2628043" y="1175042"/>
                  </a:lnTo>
                  <a:lnTo>
                    <a:pt x="2666275" y="1198953"/>
                  </a:lnTo>
                  <a:lnTo>
                    <a:pt x="2704378" y="1221695"/>
                  </a:lnTo>
                  <a:lnTo>
                    <a:pt x="2742642" y="1243326"/>
                  </a:lnTo>
                  <a:lnTo>
                    <a:pt x="2781360" y="1263903"/>
                  </a:lnTo>
                  <a:lnTo>
                    <a:pt x="2820821" y="1283483"/>
                  </a:lnTo>
                  <a:lnTo>
                    <a:pt x="2861317" y="1302123"/>
                  </a:lnTo>
                  <a:lnTo>
                    <a:pt x="2903139" y="1319881"/>
                  </a:lnTo>
                  <a:lnTo>
                    <a:pt x="2946578" y="1336813"/>
                  </a:lnTo>
                  <a:lnTo>
                    <a:pt x="2991925" y="1352977"/>
                  </a:lnTo>
                  <a:lnTo>
                    <a:pt x="3039471" y="1368430"/>
                  </a:lnTo>
                  <a:lnTo>
                    <a:pt x="3089508" y="1383229"/>
                  </a:lnTo>
                  <a:lnTo>
                    <a:pt x="3142326" y="1397431"/>
                  </a:lnTo>
                  <a:lnTo>
                    <a:pt x="3198216" y="1411093"/>
                  </a:lnTo>
                  <a:lnTo>
                    <a:pt x="3257470" y="1424273"/>
                  </a:lnTo>
                  <a:lnTo>
                    <a:pt x="3320379" y="1437028"/>
                  </a:lnTo>
                  <a:lnTo>
                    <a:pt x="3387233" y="1449414"/>
                  </a:lnTo>
                  <a:lnTo>
                    <a:pt x="3458324" y="1461489"/>
                  </a:lnTo>
                  <a:lnTo>
                    <a:pt x="3496577" y="1467521"/>
                  </a:lnTo>
                  <a:lnTo>
                    <a:pt x="3536119" y="1473373"/>
                  </a:lnTo>
                  <a:lnTo>
                    <a:pt x="3576897" y="1479047"/>
                  </a:lnTo>
                  <a:lnTo>
                    <a:pt x="3618861" y="1484543"/>
                  </a:lnTo>
                  <a:lnTo>
                    <a:pt x="3661961" y="1489864"/>
                  </a:lnTo>
                  <a:lnTo>
                    <a:pt x="3706147" y="1495009"/>
                  </a:lnTo>
                  <a:lnTo>
                    <a:pt x="3751367" y="1499980"/>
                  </a:lnTo>
                  <a:lnTo>
                    <a:pt x="3797571" y="1504778"/>
                  </a:lnTo>
                  <a:lnTo>
                    <a:pt x="3844708" y="1509404"/>
                  </a:lnTo>
                  <a:lnTo>
                    <a:pt x="3892728" y="1513859"/>
                  </a:lnTo>
                  <a:lnTo>
                    <a:pt x="3941580" y="1518144"/>
                  </a:lnTo>
                  <a:lnTo>
                    <a:pt x="3991214" y="1522260"/>
                  </a:lnTo>
                  <a:lnTo>
                    <a:pt x="4041579" y="1526207"/>
                  </a:lnTo>
                  <a:lnTo>
                    <a:pt x="4092624" y="1529988"/>
                  </a:lnTo>
                  <a:lnTo>
                    <a:pt x="4144299" y="1533603"/>
                  </a:lnTo>
                  <a:lnTo>
                    <a:pt x="4196553" y="1537053"/>
                  </a:lnTo>
                  <a:lnTo>
                    <a:pt x="4249336" y="1540339"/>
                  </a:lnTo>
                  <a:lnTo>
                    <a:pt x="4302597" y="1543463"/>
                  </a:lnTo>
                  <a:lnTo>
                    <a:pt x="4356286" y="1546424"/>
                  </a:lnTo>
                  <a:lnTo>
                    <a:pt x="4410351" y="1549225"/>
                  </a:lnTo>
                  <a:lnTo>
                    <a:pt x="4464742" y="1551865"/>
                  </a:lnTo>
                  <a:lnTo>
                    <a:pt x="4519409" y="1554348"/>
                  </a:lnTo>
                  <a:lnTo>
                    <a:pt x="4574302" y="1556672"/>
                  </a:lnTo>
                  <a:lnTo>
                    <a:pt x="4629368" y="1558840"/>
                  </a:lnTo>
                  <a:lnTo>
                    <a:pt x="4684559" y="1560852"/>
                  </a:lnTo>
                  <a:lnTo>
                    <a:pt x="4739822" y="1562709"/>
                  </a:lnTo>
                  <a:lnTo>
                    <a:pt x="4795109" y="1564413"/>
                  </a:lnTo>
                  <a:lnTo>
                    <a:pt x="4850367" y="1565964"/>
                  </a:lnTo>
                  <a:lnTo>
                    <a:pt x="4905547" y="1567364"/>
                  </a:lnTo>
                  <a:lnTo>
                    <a:pt x="4960598" y="1568613"/>
                  </a:lnTo>
                  <a:lnTo>
                    <a:pt x="5015470" y="1569712"/>
                  </a:lnTo>
                  <a:lnTo>
                    <a:pt x="5070110" y="1570663"/>
                  </a:lnTo>
                  <a:lnTo>
                    <a:pt x="5124471" y="1571467"/>
                  </a:lnTo>
                  <a:lnTo>
                    <a:pt x="5178499" y="1572124"/>
                  </a:lnTo>
                  <a:lnTo>
                    <a:pt x="5232146" y="1572636"/>
                  </a:lnTo>
                  <a:lnTo>
                    <a:pt x="5285359" y="1573003"/>
                  </a:lnTo>
                  <a:lnTo>
                    <a:pt x="5338090" y="1573227"/>
                  </a:lnTo>
                  <a:lnTo>
                    <a:pt x="5390286" y="1573309"/>
                  </a:lnTo>
                  <a:lnTo>
                    <a:pt x="5441899" y="1573249"/>
                  </a:lnTo>
                  <a:lnTo>
                    <a:pt x="6038595" y="1553481"/>
                  </a:lnTo>
                  <a:lnTo>
                    <a:pt x="6701047" y="1511651"/>
                  </a:lnTo>
                  <a:lnTo>
                    <a:pt x="7238445" y="1470140"/>
                  </a:lnTo>
                  <a:lnTo>
                    <a:pt x="7459980" y="1451329"/>
                  </a:lnTo>
                </a:path>
              </a:pathLst>
            </a:custGeom>
            <a:ln w="57150">
              <a:solidFill>
                <a:srgbClr val="C55A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644396" y="3621023"/>
              <a:ext cx="7391400" cy="1935480"/>
            </a:xfrm>
            <a:custGeom>
              <a:avLst/>
              <a:gdLst/>
              <a:ahLst/>
              <a:cxnLst/>
              <a:rect l="l" t="t" r="r" b="b"/>
              <a:pathLst>
                <a:path w="7391400" h="1935479">
                  <a:moveTo>
                    <a:pt x="0" y="1935479"/>
                  </a:moveTo>
                  <a:lnTo>
                    <a:pt x="47604" y="1935384"/>
                  </a:lnTo>
                  <a:lnTo>
                    <a:pt x="95245" y="1935280"/>
                  </a:lnTo>
                  <a:lnTo>
                    <a:pt x="142959" y="1935158"/>
                  </a:lnTo>
                  <a:lnTo>
                    <a:pt x="190781" y="1935008"/>
                  </a:lnTo>
                  <a:lnTo>
                    <a:pt x="238749" y="1934823"/>
                  </a:lnTo>
                  <a:lnTo>
                    <a:pt x="286898" y="1934592"/>
                  </a:lnTo>
                  <a:lnTo>
                    <a:pt x="335265" y="1934306"/>
                  </a:lnTo>
                  <a:lnTo>
                    <a:pt x="383886" y="1933957"/>
                  </a:lnTo>
                  <a:lnTo>
                    <a:pt x="432797" y="1933535"/>
                  </a:lnTo>
                  <a:lnTo>
                    <a:pt x="482035" y="1933032"/>
                  </a:lnTo>
                  <a:lnTo>
                    <a:pt x="531636" y="1932438"/>
                  </a:lnTo>
                  <a:lnTo>
                    <a:pt x="581636" y="1931744"/>
                  </a:lnTo>
                  <a:lnTo>
                    <a:pt x="632072" y="1930941"/>
                  </a:lnTo>
                  <a:lnTo>
                    <a:pt x="682980" y="1930020"/>
                  </a:lnTo>
                  <a:lnTo>
                    <a:pt x="734396" y="1928971"/>
                  </a:lnTo>
                  <a:lnTo>
                    <a:pt x="786356" y="1927787"/>
                  </a:lnTo>
                  <a:lnTo>
                    <a:pt x="838897" y="1926457"/>
                  </a:lnTo>
                  <a:lnTo>
                    <a:pt x="892055" y="1924973"/>
                  </a:lnTo>
                  <a:lnTo>
                    <a:pt x="945866" y="1923325"/>
                  </a:lnTo>
                  <a:lnTo>
                    <a:pt x="1000367" y="1921504"/>
                  </a:lnTo>
                  <a:lnTo>
                    <a:pt x="1055594" y="1919502"/>
                  </a:lnTo>
                  <a:lnTo>
                    <a:pt x="1111583" y="1917309"/>
                  </a:lnTo>
                  <a:lnTo>
                    <a:pt x="1168371" y="1914916"/>
                  </a:lnTo>
                  <a:lnTo>
                    <a:pt x="1225993" y="1912314"/>
                  </a:lnTo>
                  <a:lnTo>
                    <a:pt x="1284487" y="1909494"/>
                  </a:lnTo>
                  <a:lnTo>
                    <a:pt x="1343888" y="1906447"/>
                  </a:lnTo>
                  <a:lnTo>
                    <a:pt x="1388895" y="1904057"/>
                  </a:lnTo>
                  <a:lnTo>
                    <a:pt x="1434928" y="1901588"/>
                  </a:lnTo>
                  <a:lnTo>
                    <a:pt x="1481925" y="1899038"/>
                  </a:lnTo>
                  <a:lnTo>
                    <a:pt x="1529820" y="1896407"/>
                  </a:lnTo>
                  <a:lnTo>
                    <a:pt x="1578550" y="1893695"/>
                  </a:lnTo>
                  <a:lnTo>
                    <a:pt x="1628053" y="1890900"/>
                  </a:lnTo>
                  <a:lnTo>
                    <a:pt x="1678263" y="1888022"/>
                  </a:lnTo>
                  <a:lnTo>
                    <a:pt x="1729118" y="1885060"/>
                  </a:lnTo>
                  <a:lnTo>
                    <a:pt x="1780553" y="1882014"/>
                  </a:lnTo>
                  <a:lnTo>
                    <a:pt x="1832506" y="1878882"/>
                  </a:lnTo>
                  <a:lnTo>
                    <a:pt x="1884911" y="1875665"/>
                  </a:lnTo>
                  <a:lnTo>
                    <a:pt x="1937707" y="1872362"/>
                  </a:lnTo>
                  <a:lnTo>
                    <a:pt x="1990828" y="1868971"/>
                  </a:lnTo>
                  <a:lnTo>
                    <a:pt x="2044211" y="1865493"/>
                  </a:lnTo>
                  <a:lnTo>
                    <a:pt x="2097793" y="1861926"/>
                  </a:lnTo>
                  <a:lnTo>
                    <a:pt x="2151510" y="1858270"/>
                  </a:lnTo>
                  <a:lnTo>
                    <a:pt x="2205298" y="1854524"/>
                  </a:lnTo>
                  <a:lnTo>
                    <a:pt x="2259094" y="1850687"/>
                  </a:lnTo>
                  <a:lnTo>
                    <a:pt x="2312833" y="1846760"/>
                  </a:lnTo>
                  <a:lnTo>
                    <a:pt x="2366453" y="1842740"/>
                  </a:lnTo>
                  <a:lnTo>
                    <a:pt x="2419889" y="1838628"/>
                  </a:lnTo>
                  <a:lnTo>
                    <a:pt x="2473078" y="1834423"/>
                  </a:lnTo>
                  <a:lnTo>
                    <a:pt x="2525956" y="1830124"/>
                  </a:lnTo>
                  <a:lnTo>
                    <a:pt x="2578459" y="1825730"/>
                  </a:lnTo>
                  <a:lnTo>
                    <a:pt x="2630525" y="1821241"/>
                  </a:lnTo>
                  <a:lnTo>
                    <a:pt x="2682088" y="1816656"/>
                  </a:lnTo>
                  <a:lnTo>
                    <a:pt x="2733085" y="1811975"/>
                  </a:lnTo>
                  <a:lnTo>
                    <a:pt x="2783454" y="1807196"/>
                  </a:lnTo>
                  <a:lnTo>
                    <a:pt x="2833129" y="1802319"/>
                  </a:lnTo>
                  <a:lnTo>
                    <a:pt x="2882048" y="1797344"/>
                  </a:lnTo>
                  <a:lnTo>
                    <a:pt x="2930146" y="1792269"/>
                  </a:lnTo>
                  <a:lnTo>
                    <a:pt x="2977360" y="1787094"/>
                  </a:lnTo>
                  <a:lnTo>
                    <a:pt x="3023627" y="1781819"/>
                  </a:lnTo>
                  <a:lnTo>
                    <a:pt x="3068882" y="1776442"/>
                  </a:lnTo>
                  <a:lnTo>
                    <a:pt x="3113062" y="1770964"/>
                  </a:lnTo>
                  <a:lnTo>
                    <a:pt x="3171038" y="1763613"/>
                  </a:lnTo>
                  <a:lnTo>
                    <a:pt x="3227585" y="1756419"/>
                  </a:lnTo>
                  <a:lnTo>
                    <a:pt x="3282795" y="1749340"/>
                  </a:lnTo>
                  <a:lnTo>
                    <a:pt x="3336762" y="1742332"/>
                  </a:lnTo>
                  <a:lnTo>
                    <a:pt x="3389577" y="1735353"/>
                  </a:lnTo>
                  <a:lnTo>
                    <a:pt x="3441335" y="1728360"/>
                  </a:lnTo>
                  <a:lnTo>
                    <a:pt x="3492128" y="1721310"/>
                  </a:lnTo>
                  <a:lnTo>
                    <a:pt x="3542048" y="1714159"/>
                  </a:lnTo>
                  <a:lnTo>
                    <a:pt x="3591190" y="1706865"/>
                  </a:lnTo>
                  <a:lnTo>
                    <a:pt x="3639645" y="1699385"/>
                  </a:lnTo>
                  <a:lnTo>
                    <a:pt x="3687506" y="1691676"/>
                  </a:lnTo>
                  <a:lnTo>
                    <a:pt x="3734868" y="1683695"/>
                  </a:lnTo>
                  <a:lnTo>
                    <a:pt x="3781821" y="1675399"/>
                  </a:lnTo>
                  <a:lnTo>
                    <a:pt x="3828460" y="1666746"/>
                  </a:lnTo>
                  <a:lnTo>
                    <a:pt x="3874878" y="1657691"/>
                  </a:lnTo>
                  <a:lnTo>
                    <a:pt x="3921167" y="1648192"/>
                  </a:lnTo>
                  <a:lnTo>
                    <a:pt x="3967419" y="1638207"/>
                  </a:lnTo>
                  <a:lnTo>
                    <a:pt x="4013729" y="1627692"/>
                  </a:lnTo>
                  <a:lnTo>
                    <a:pt x="4060189" y="1616605"/>
                  </a:lnTo>
                  <a:lnTo>
                    <a:pt x="4106892" y="1604902"/>
                  </a:lnTo>
                  <a:lnTo>
                    <a:pt x="4153930" y="1592540"/>
                  </a:lnTo>
                  <a:lnTo>
                    <a:pt x="4201398" y="1579477"/>
                  </a:lnTo>
                  <a:lnTo>
                    <a:pt x="4249387" y="1565670"/>
                  </a:lnTo>
                  <a:lnTo>
                    <a:pt x="4297990" y="1551075"/>
                  </a:lnTo>
                  <a:lnTo>
                    <a:pt x="4347301" y="1535650"/>
                  </a:lnTo>
                  <a:lnTo>
                    <a:pt x="4397413" y="1519351"/>
                  </a:lnTo>
                  <a:lnTo>
                    <a:pt x="4443076" y="1503960"/>
                  </a:lnTo>
                  <a:lnTo>
                    <a:pt x="4489390" y="1487844"/>
                  </a:lnTo>
                  <a:lnTo>
                    <a:pt x="4536288" y="1471034"/>
                  </a:lnTo>
                  <a:lnTo>
                    <a:pt x="4583704" y="1453565"/>
                  </a:lnTo>
                  <a:lnTo>
                    <a:pt x="4631569" y="1435469"/>
                  </a:lnTo>
                  <a:lnTo>
                    <a:pt x="4679818" y="1416781"/>
                  </a:lnTo>
                  <a:lnTo>
                    <a:pt x="4728383" y="1397533"/>
                  </a:lnTo>
                  <a:lnTo>
                    <a:pt x="4777197" y="1377759"/>
                  </a:lnTo>
                  <a:lnTo>
                    <a:pt x="4826193" y="1357493"/>
                  </a:lnTo>
                  <a:lnTo>
                    <a:pt x="4875305" y="1336767"/>
                  </a:lnTo>
                  <a:lnTo>
                    <a:pt x="4924466" y="1315614"/>
                  </a:lnTo>
                  <a:lnTo>
                    <a:pt x="4973607" y="1294069"/>
                  </a:lnTo>
                  <a:lnTo>
                    <a:pt x="5022664" y="1272165"/>
                  </a:lnTo>
                  <a:lnTo>
                    <a:pt x="5071567" y="1249934"/>
                  </a:lnTo>
                  <a:lnTo>
                    <a:pt x="5120252" y="1227410"/>
                  </a:lnTo>
                  <a:lnTo>
                    <a:pt x="5168650" y="1204627"/>
                  </a:lnTo>
                  <a:lnTo>
                    <a:pt x="5216695" y="1181618"/>
                  </a:lnTo>
                  <a:lnTo>
                    <a:pt x="5264319" y="1158416"/>
                  </a:lnTo>
                  <a:lnTo>
                    <a:pt x="5311456" y="1135054"/>
                  </a:lnTo>
                  <a:lnTo>
                    <a:pt x="5358039" y="1111566"/>
                  </a:lnTo>
                  <a:lnTo>
                    <a:pt x="5404001" y="1087986"/>
                  </a:lnTo>
                  <a:lnTo>
                    <a:pt x="5449275" y="1064346"/>
                  </a:lnTo>
                  <a:lnTo>
                    <a:pt x="5493794" y="1040679"/>
                  </a:lnTo>
                  <a:lnTo>
                    <a:pt x="5537491" y="1017020"/>
                  </a:lnTo>
                  <a:lnTo>
                    <a:pt x="5580299" y="993401"/>
                  </a:lnTo>
                  <a:lnTo>
                    <a:pt x="5622150" y="969856"/>
                  </a:lnTo>
                  <a:lnTo>
                    <a:pt x="5662979" y="946419"/>
                  </a:lnTo>
                  <a:lnTo>
                    <a:pt x="5702719" y="923121"/>
                  </a:lnTo>
                  <a:lnTo>
                    <a:pt x="5741301" y="899998"/>
                  </a:lnTo>
                  <a:lnTo>
                    <a:pt x="5788358" y="870305"/>
                  </a:lnTo>
                  <a:lnTo>
                    <a:pt x="5833813" y="839396"/>
                  </a:lnTo>
                  <a:lnTo>
                    <a:pt x="5877769" y="807425"/>
                  </a:lnTo>
                  <a:lnTo>
                    <a:pt x="5920328" y="774547"/>
                  </a:lnTo>
                  <a:lnTo>
                    <a:pt x="5961595" y="740918"/>
                  </a:lnTo>
                  <a:lnTo>
                    <a:pt x="6001670" y="706691"/>
                  </a:lnTo>
                  <a:lnTo>
                    <a:pt x="6040658" y="672024"/>
                  </a:lnTo>
                  <a:lnTo>
                    <a:pt x="6078661" y="637070"/>
                  </a:lnTo>
                  <a:lnTo>
                    <a:pt x="6115782" y="601985"/>
                  </a:lnTo>
                  <a:lnTo>
                    <a:pt x="6152123" y="566924"/>
                  </a:lnTo>
                  <a:lnTo>
                    <a:pt x="6187787" y="532042"/>
                  </a:lnTo>
                  <a:lnTo>
                    <a:pt x="6222877" y="497494"/>
                  </a:lnTo>
                  <a:lnTo>
                    <a:pt x="6257496" y="463435"/>
                  </a:lnTo>
                  <a:lnTo>
                    <a:pt x="6291747" y="430020"/>
                  </a:lnTo>
                  <a:lnTo>
                    <a:pt x="6325732" y="397404"/>
                  </a:lnTo>
                  <a:lnTo>
                    <a:pt x="6359554" y="365743"/>
                  </a:lnTo>
                  <a:lnTo>
                    <a:pt x="6393316" y="335192"/>
                  </a:lnTo>
                  <a:lnTo>
                    <a:pt x="6427120" y="305905"/>
                  </a:lnTo>
                  <a:lnTo>
                    <a:pt x="6461070" y="278038"/>
                  </a:lnTo>
                  <a:lnTo>
                    <a:pt x="6495268" y="251746"/>
                  </a:lnTo>
                  <a:lnTo>
                    <a:pt x="6529818" y="227184"/>
                  </a:lnTo>
                  <a:lnTo>
                    <a:pt x="6564821" y="204507"/>
                  </a:lnTo>
                  <a:lnTo>
                    <a:pt x="6600380" y="183870"/>
                  </a:lnTo>
                  <a:lnTo>
                    <a:pt x="6651749" y="157272"/>
                  </a:lnTo>
                  <a:lnTo>
                    <a:pt x="6702744" y="133597"/>
                  </a:lnTo>
                  <a:lnTo>
                    <a:pt x="6753391" y="112652"/>
                  </a:lnTo>
                  <a:lnTo>
                    <a:pt x="6803714" y="94240"/>
                  </a:lnTo>
                  <a:lnTo>
                    <a:pt x="6853738" y="78167"/>
                  </a:lnTo>
                  <a:lnTo>
                    <a:pt x="6903488" y="64238"/>
                  </a:lnTo>
                  <a:lnTo>
                    <a:pt x="6952990" y="52259"/>
                  </a:lnTo>
                  <a:lnTo>
                    <a:pt x="7002267" y="42033"/>
                  </a:lnTo>
                  <a:lnTo>
                    <a:pt x="7051345" y="33367"/>
                  </a:lnTo>
                  <a:lnTo>
                    <a:pt x="7100248" y="26066"/>
                  </a:lnTo>
                  <a:lnTo>
                    <a:pt x="7149002" y="19934"/>
                  </a:lnTo>
                  <a:lnTo>
                    <a:pt x="7197631" y="14778"/>
                  </a:lnTo>
                  <a:lnTo>
                    <a:pt x="7246161" y="10400"/>
                  </a:lnTo>
                  <a:lnTo>
                    <a:pt x="7294616" y="6608"/>
                  </a:lnTo>
                  <a:lnTo>
                    <a:pt x="7343020" y="3206"/>
                  </a:lnTo>
                  <a:lnTo>
                    <a:pt x="7391400" y="0"/>
                  </a:lnTo>
                </a:path>
              </a:pathLst>
            </a:custGeom>
            <a:ln w="57150">
              <a:solidFill>
                <a:srgbClr val="5382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143524" y="2079348"/>
            <a:ext cx="97409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Calibri"/>
                <a:cs typeface="Calibri"/>
              </a:rPr>
              <a:t>Monthly</a:t>
            </a:r>
            <a:r>
              <a:rPr sz="1600" spc="-60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$$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692300" y="5634160"/>
            <a:ext cx="130619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Calibri"/>
                <a:cs typeface="Calibri"/>
              </a:rPr>
              <a:t>Time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in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months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791211" y="2475371"/>
            <a:ext cx="726440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7955" marR="5080" indent="-135890">
              <a:lnSpc>
                <a:spcPct val="100000"/>
              </a:lnSpc>
              <a:spcBef>
                <a:spcPts val="105"/>
              </a:spcBef>
            </a:pPr>
            <a:r>
              <a:rPr sz="1400" spc="-10" dirty="0">
                <a:latin typeface="Calibri"/>
                <a:cs typeface="Calibri"/>
              </a:rPr>
              <a:t>Discovery phase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188255" y="2480006"/>
            <a:ext cx="455930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7620">
              <a:lnSpc>
                <a:spcPct val="100000"/>
              </a:lnSpc>
              <a:spcBef>
                <a:spcPts val="105"/>
              </a:spcBef>
            </a:pPr>
            <a:r>
              <a:rPr sz="1400" spc="-10" dirty="0">
                <a:latin typeface="Calibri"/>
                <a:cs typeface="Calibri"/>
              </a:rPr>
              <a:t>Alpha phase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979715" y="2491062"/>
            <a:ext cx="455930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50165">
              <a:lnSpc>
                <a:spcPct val="100000"/>
              </a:lnSpc>
              <a:spcBef>
                <a:spcPts val="105"/>
              </a:spcBef>
            </a:pPr>
            <a:r>
              <a:rPr sz="1400" spc="-20" dirty="0">
                <a:latin typeface="Calibri"/>
                <a:cs typeface="Calibri"/>
              </a:rPr>
              <a:t>Beta </a:t>
            </a:r>
            <a:r>
              <a:rPr sz="1400" spc="-10" dirty="0">
                <a:latin typeface="Calibri"/>
                <a:cs typeface="Calibri"/>
              </a:rPr>
              <a:t>phase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464259" y="2489635"/>
            <a:ext cx="455930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73025">
              <a:lnSpc>
                <a:spcPct val="100000"/>
              </a:lnSpc>
              <a:spcBef>
                <a:spcPts val="105"/>
              </a:spcBef>
            </a:pPr>
            <a:r>
              <a:rPr sz="1400" spc="-20" dirty="0">
                <a:latin typeface="Calibri"/>
                <a:cs typeface="Calibri"/>
              </a:rPr>
              <a:t>Live </a:t>
            </a:r>
            <a:r>
              <a:rPr sz="1400" spc="-10" dirty="0">
                <a:latin typeface="Calibri"/>
                <a:cs typeface="Calibri"/>
              </a:rPr>
              <a:t>phase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671452" y="5590221"/>
            <a:ext cx="1282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0" dirty="0">
                <a:latin typeface="Calibri"/>
                <a:cs typeface="Calibri"/>
              </a:rPr>
              <a:t>4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183940" y="5622043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Calibri"/>
                <a:cs typeface="Calibri"/>
              </a:rPr>
              <a:t>12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072624" y="5613125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Calibri"/>
                <a:cs typeface="Calibri"/>
              </a:rPr>
              <a:t>24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1699261" y="2203450"/>
            <a:ext cx="10234295" cy="3318510"/>
            <a:chOff x="1699261" y="2203450"/>
            <a:chExt cx="10234295" cy="3318510"/>
          </a:xfrm>
        </p:grpSpPr>
        <p:sp>
          <p:nvSpPr>
            <p:cNvPr id="26" name="object 26"/>
            <p:cNvSpPr/>
            <p:nvPr/>
          </p:nvSpPr>
          <p:spPr>
            <a:xfrm>
              <a:off x="1699261" y="3679323"/>
              <a:ext cx="3975100" cy="1842135"/>
            </a:xfrm>
            <a:custGeom>
              <a:avLst/>
              <a:gdLst/>
              <a:ahLst/>
              <a:cxnLst/>
              <a:rect l="l" t="t" r="r" b="b"/>
              <a:pathLst>
                <a:path w="3975100" h="1842135">
                  <a:moveTo>
                    <a:pt x="1021680" y="123"/>
                  </a:moveTo>
                  <a:lnTo>
                    <a:pt x="975758" y="0"/>
                  </a:lnTo>
                  <a:lnTo>
                    <a:pt x="931141" y="3536"/>
                  </a:lnTo>
                  <a:lnTo>
                    <a:pt x="887665" y="10881"/>
                  </a:lnTo>
                  <a:lnTo>
                    <a:pt x="845167" y="22182"/>
                  </a:lnTo>
                  <a:lnTo>
                    <a:pt x="803484" y="37588"/>
                  </a:lnTo>
                  <a:lnTo>
                    <a:pt x="762453" y="57245"/>
                  </a:lnTo>
                  <a:lnTo>
                    <a:pt x="721912" y="81303"/>
                  </a:lnTo>
                  <a:lnTo>
                    <a:pt x="681697" y="109909"/>
                  </a:lnTo>
                  <a:lnTo>
                    <a:pt x="641644" y="143212"/>
                  </a:lnTo>
                  <a:lnTo>
                    <a:pt x="601592" y="181358"/>
                  </a:lnTo>
                  <a:lnTo>
                    <a:pt x="574604" y="210358"/>
                  </a:lnTo>
                  <a:lnTo>
                    <a:pt x="547199" y="242974"/>
                  </a:lnTo>
                  <a:lnTo>
                    <a:pt x="519504" y="278875"/>
                  </a:lnTo>
                  <a:lnTo>
                    <a:pt x="491645" y="317729"/>
                  </a:lnTo>
                  <a:lnTo>
                    <a:pt x="463751" y="359202"/>
                  </a:lnTo>
                  <a:lnTo>
                    <a:pt x="435947" y="402963"/>
                  </a:lnTo>
                  <a:lnTo>
                    <a:pt x="408361" y="448680"/>
                  </a:lnTo>
                  <a:lnTo>
                    <a:pt x="381118" y="496021"/>
                  </a:lnTo>
                  <a:lnTo>
                    <a:pt x="354347" y="544652"/>
                  </a:lnTo>
                  <a:lnTo>
                    <a:pt x="328173" y="594243"/>
                  </a:lnTo>
                  <a:lnTo>
                    <a:pt x="302724" y="644460"/>
                  </a:lnTo>
                  <a:lnTo>
                    <a:pt x="278126" y="694972"/>
                  </a:lnTo>
                  <a:lnTo>
                    <a:pt x="254506" y="745446"/>
                  </a:lnTo>
                  <a:lnTo>
                    <a:pt x="231991" y="795551"/>
                  </a:lnTo>
                  <a:lnTo>
                    <a:pt x="210708" y="844953"/>
                  </a:lnTo>
                  <a:lnTo>
                    <a:pt x="190783" y="893320"/>
                  </a:lnTo>
                  <a:lnTo>
                    <a:pt x="172344" y="940321"/>
                  </a:lnTo>
                  <a:lnTo>
                    <a:pt x="155517" y="985623"/>
                  </a:lnTo>
                  <a:lnTo>
                    <a:pt x="138480" y="1033805"/>
                  </a:lnTo>
                  <a:lnTo>
                    <a:pt x="121369" y="1084132"/>
                  </a:lnTo>
                  <a:lnTo>
                    <a:pt x="104434" y="1136135"/>
                  </a:lnTo>
                  <a:lnTo>
                    <a:pt x="87927" y="1189346"/>
                  </a:lnTo>
                  <a:lnTo>
                    <a:pt x="72098" y="1243296"/>
                  </a:lnTo>
                  <a:lnTo>
                    <a:pt x="57199" y="1297516"/>
                  </a:lnTo>
                  <a:lnTo>
                    <a:pt x="43480" y="1351538"/>
                  </a:lnTo>
                  <a:lnTo>
                    <a:pt x="31192" y="1404892"/>
                  </a:lnTo>
                  <a:lnTo>
                    <a:pt x="20586" y="1457111"/>
                  </a:lnTo>
                  <a:lnTo>
                    <a:pt x="11913" y="1507724"/>
                  </a:lnTo>
                  <a:lnTo>
                    <a:pt x="5423" y="1556264"/>
                  </a:lnTo>
                  <a:lnTo>
                    <a:pt x="1369" y="1602262"/>
                  </a:lnTo>
                  <a:lnTo>
                    <a:pt x="0" y="1645249"/>
                  </a:lnTo>
                  <a:lnTo>
                    <a:pt x="1567" y="1684756"/>
                  </a:lnTo>
                  <a:lnTo>
                    <a:pt x="14514" y="1751455"/>
                  </a:lnTo>
                  <a:lnTo>
                    <a:pt x="45857" y="1802742"/>
                  </a:lnTo>
                  <a:lnTo>
                    <a:pt x="99767" y="1833007"/>
                  </a:lnTo>
                  <a:lnTo>
                    <a:pt x="171099" y="1842115"/>
                  </a:lnTo>
                  <a:lnTo>
                    <a:pt x="212334" y="1840701"/>
                  </a:lnTo>
                  <a:lnTo>
                    <a:pt x="256769" y="1836355"/>
                  </a:lnTo>
                  <a:lnTo>
                    <a:pt x="304020" y="1829865"/>
                  </a:lnTo>
                  <a:lnTo>
                    <a:pt x="405425" y="1813594"/>
                  </a:lnTo>
                  <a:lnTo>
                    <a:pt x="458810" y="1805385"/>
                  </a:lnTo>
                  <a:lnTo>
                    <a:pt x="513470" y="1798176"/>
                  </a:lnTo>
                  <a:lnTo>
                    <a:pt x="569020" y="1792753"/>
                  </a:lnTo>
                  <a:lnTo>
                    <a:pt x="625074" y="1789902"/>
                  </a:lnTo>
                  <a:lnTo>
                    <a:pt x="664940" y="1788911"/>
                  </a:lnTo>
                  <a:lnTo>
                    <a:pt x="791008" y="1785025"/>
                  </a:lnTo>
                  <a:lnTo>
                    <a:pt x="926691" y="1779768"/>
                  </a:lnTo>
                  <a:lnTo>
                    <a:pt x="1071871" y="1773139"/>
                  </a:lnTo>
                  <a:lnTo>
                    <a:pt x="1226429" y="1765140"/>
                  </a:lnTo>
                  <a:lnTo>
                    <a:pt x="1390245" y="1755771"/>
                  </a:lnTo>
                  <a:lnTo>
                    <a:pt x="1563200" y="1745031"/>
                  </a:lnTo>
                  <a:lnTo>
                    <a:pt x="2062103" y="1711686"/>
                  </a:lnTo>
                  <a:lnTo>
                    <a:pt x="2385828" y="1688350"/>
                  </a:lnTo>
                  <a:lnTo>
                    <a:pt x="2599934" y="1671571"/>
                  </a:lnTo>
                  <a:lnTo>
                    <a:pt x="2754068" y="1658498"/>
                  </a:lnTo>
                  <a:lnTo>
                    <a:pt x="2851925" y="1649599"/>
                  </a:lnTo>
                  <a:lnTo>
                    <a:pt x="2944726" y="1640585"/>
                  </a:lnTo>
                  <a:lnTo>
                    <a:pt x="3031496" y="1631482"/>
                  </a:lnTo>
                  <a:lnTo>
                    <a:pt x="3093396" y="1624488"/>
                  </a:lnTo>
                  <a:lnTo>
                    <a:pt x="3155908" y="1617023"/>
                  </a:lnTo>
                  <a:lnTo>
                    <a:pt x="3218665" y="1609157"/>
                  </a:lnTo>
                  <a:lnTo>
                    <a:pt x="3281305" y="1600959"/>
                  </a:lnTo>
                  <a:lnTo>
                    <a:pt x="3343463" y="1592498"/>
                  </a:lnTo>
                  <a:lnTo>
                    <a:pt x="3404773" y="1583843"/>
                  </a:lnTo>
                  <a:lnTo>
                    <a:pt x="3464872" y="1575065"/>
                  </a:lnTo>
                  <a:lnTo>
                    <a:pt x="3523394" y="1566231"/>
                  </a:lnTo>
                  <a:lnTo>
                    <a:pt x="3579976" y="1557412"/>
                  </a:lnTo>
                  <a:lnTo>
                    <a:pt x="3634252" y="1548676"/>
                  </a:lnTo>
                  <a:lnTo>
                    <a:pt x="3685858" y="1540094"/>
                  </a:lnTo>
                  <a:lnTo>
                    <a:pt x="3734430" y="1531733"/>
                  </a:lnTo>
                  <a:lnTo>
                    <a:pt x="3779604" y="1523665"/>
                  </a:lnTo>
                  <a:lnTo>
                    <a:pt x="3821013" y="1515957"/>
                  </a:lnTo>
                  <a:lnTo>
                    <a:pt x="3891084" y="1501900"/>
                  </a:lnTo>
                  <a:lnTo>
                    <a:pt x="3941726" y="1490119"/>
                  </a:lnTo>
                  <a:lnTo>
                    <a:pt x="3974524" y="1478964"/>
                  </a:lnTo>
                  <a:lnTo>
                    <a:pt x="3973828" y="1475218"/>
                  </a:lnTo>
                  <a:lnTo>
                    <a:pt x="3958827" y="1473441"/>
                  </a:lnTo>
                  <a:lnTo>
                    <a:pt x="3931584" y="1473056"/>
                  </a:lnTo>
                  <a:lnTo>
                    <a:pt x="3848627" y="1474153"/>
                  </a:lnTo>
                  <a:lnTo>
                    <a:pt x="3797042" y="1474483"/>
                  </a:lnTo>
                  <a:lnTo>
                    <a:pt x="3741470" y="1473897"/>
                  </a:lnTo>
                  <a:lnTo>
                    <a:pt x="3683975" y="1471820"/>
                  </a:lnTo>
                  <a:lnTo>
                    <a:pt x="3626622" y="1467674"/>
                  </a:lnTo>
                  <a:lnTo>
                    <a:pt x="3571474" y="1460883"/>
                  </a:lnTo>
                  <a:lnTo>
                    <a:pt x="3532915" y="1455087"/>
                  </a:lnTo>
                  <a:lnTo>
                    <a:pt x="3398239" y="1436128"/>
                  </a:lnTo>
                  <a:lnTo>
                    <a:pt x="3297005" y="1421466"/>
                  </a:lnTo>
                  <a:lnTo>
                    <a:pt x="3244269" y="1413313"/>
                  </a:lnTo>
                  <a:lnTo>
                    <a:pt x="3190704" y="1404519"/>
                  </a:lnTo>
                  <a:lnTo>
                    <a:pt x="3136750" y="1395010"/>
                  </a:lnTo>
                  <a:lnTo>
                    <a:pt x="3082845" y="1384716"/>
                  </a:lnTo>
                  <a:lnTo>
                    <a:pt x="3029427" y="1373565"/>
                  </a:lnTo>
                  <a:lnTo>
                    <a:pt x="2976934" y="1361487"/>
                  </a:lnTo>
                  <a:lnTo>
                    <a:pt x="2925805" y="1348408"/>
                  </a:lnTo>
                  <a:lnTo>
                    <a:pt x="2876479" y="1334259"/>
                  </a:lnTo>
                  <a:lnTo>
                    <a:pt x="2829394" y="1318968"/>
                  </a:lnTo>
                  <a:lnTo>
                    <a:pt x="2784989" y="1302463"/>
                  </a:lnTo>
                  <a:lnTo>
                    <a:pt x="2736475" y="1282056"/>
                  </a:lnTo>
                  <a:lnTo>
                    <a:pt x="2689026" y="1260076"/>
                  </a:lnTo>
                  <a:lnTo>
                    <a:pt x="2642629" y="1236632"/>
                  </a:lnTo>
                  <a:lnTo>
                    <a:pt x="2597272" y="1211828"/>
                  </a:lnTo>
                  <a:lnTo>
                    <a:pt x="2552942" y="1185773"/>
                  </a:lnTo>
                  <a:lnTo>
                    <a:pt x="2509626" y="1158572"/>
                  </a:lnTo>
                  <a:lnTo>
                    <a:pt x="2467311" y="1130332"/>
                  </a:lnTo>
                  <a:lnTo>
                    <a:pt x="2425984" y="1101160"/>
                  </a:lnTo>
                  <a:lnTo>
                    <a:pt x="2385633" y="1071161"/>
                  </a:lnTo>
                  <a:lnTo>
                    <a:pt x="2346244" y="1040443"/>
                  </a:lnTo>
                  <a:lnTo>
                    <a:pt x="2307805" y="1009113"/>
                  </a:lnTo>
                  <a:lnTo>
                    <a:pt x="2270303" y="977276"/>
                  </a:lnTo>
                  <a:lnTo>
                    <a:pt x="2233725" y="945039"/>
                  </a:lnTo>
                  <a:lnTo>
                    <a:pt x="2198058" y="912510"/>
                  </a:lnTo>
                  <a:lnTo>
                    <a:pt x="2164432" y="878863"/>
                  </a:lnTo>
                  <a:lnTo>
                    <a:pt x="2133646" y="843409"/>
                  </a:lnTo>
                  <a:lnTo>
                    <a:pt x="2105188" y="806454"/>
                  </a:lnTo>
                  <a:lnTo>
                    <a:pt x="2078545" y="768305"/>
                  </a:lnTo>
                  <a:lnTo>
                    <a:pt x="2053202" y="729267"/>
                  </a:lnTo>
                  <a:lnTo>
                    <a:pt x="2028646" y="689648"/>
                  </a:lnTo>
                  <a:lnTo>
                    <a:pt x="1979843" y="609889"/>
                  </a:lnTo>
                  <a:lnTo>
                    <a:pt x="1954569" y="570363"/>
                  </a:lnTo>
                  <a:lnTo>
                    <a:pt x="1928028" y="531481"/>
                  </a:lnTo>
                  <a:lnTo>
                    <a:pt x="1899708" y="493549"/>
                  </a:lnTo>
                  <a:lnTo>
                    <a:pt x="1869095" y="456874"/>
                  </a:lnTo>
                  <a:lnTo>
                    <a:pt x="1835675" y="421763"/>
                  </a:lnTo>
                  <a:lnTo>
                    <a:pt x="1798935" y="388520"/>
                  </a:lnTo>
                  <a:lnTo>
                    <a:pt x="1763819" y="359890"/>
                  </a:lnTo>
                  <a:lnTo>
                    <a:pt x="1726187" y="330554"/>
                  </a:lnTo>
                  <a:lnTo>
                    <a:pt x="1686365" y="300809"/>
                  </a:lnTo>
                  <a:lnTo>
                    <a:pt x="1644681" y="270947"/>
                  </a:lnTo>
                  <a:lnTo>
                    <a:pt x="1601461" y="241263"/>
                  </a:lnTo>
                  <a:lnTo>
                    <a:pt x="1557031" y="212053"/>
                  </a:lnTo>
                  <a:lnTo>
                    <a:pt x="1511719" y="183610"/>
                  </a:lnTo>
                  <a:lnTo>
                    <a:pt x="1465851" y="156229"/>
                  </a:lnTo>
                  <a:lnTo>
                    <a:pt x="1419753" y="130205"/>
                  </a:lnTo>
                  <a:lnTo>
                    <a:pt x="1373753" y="105832"/>
                  </a:lnTo>
                  <a:lnTo>
                    <a:pt x="1328177" y="83405"/>
                  </a:lnTo>
                  <a:lnTo>
                    <a:pt x="1283351" y="63217"/>
                  </a:lnTo>
                  <a:lnTo>
                    <a:pt x="1239603" y="45564"/>
                  </a:lnTo>
                  <a:lnTo>
                    <a:pt x="1197258" y="30741"/>
                  </a:lnTo>
                  <a:lnTo>
                    <a:pt x="1156645" y="19041"/>
                  </a:lnTo>
                  <a:lnTo>
                    <a:pt x="1118088" y="10759"/>
                  </a:lnTo>
                  <a:lnTo>
                    <a:pt x="1069069" y="3759"/>
                  </a:lnTo>
                  <a:lnTo>
                    <a:pt x="1021680" y="123"/>
                  </a:lnTo>
                  <a:close/>
                </a:path>
              </a:pathLst>
            </a:custGeom>
            <a:solidFill>
              <a:srgbClr val="FFF1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9096527" y="2209800"/>
              <a:ext cx="2830830" cy="1807845"/>
            </a:xfrm>
            <a:custGeom>
              <a:avLst/>
              <a:gdLst/>
              <a:ahLst/>
              <a:cxnLst/>
              <a:rect l="l" t="t" r="r" b="b"/>
              <a:pathLst>
                <a:path w="2830829" h="1807845">
                  <a:moveTo>
                    <a:pt x="187680" y="0"/>
                  </a:moveTo>
                  <a:lnTo>
                    <a:pt x="628116" y="0"/>
                  </a:lnTo>
                  <a:lnTo>
                    <a:pt x="1288770" y="0"/>
                  </a:lnTo>
                  <a:lnTo>
                    <a:pt x="2830296" y="0"/>
                  </a:lnTo>
                  <a:lnTo>
                    <a:pt x="2830296" y="1054354"/>
                  </a:lnTo>
                  <a:lnTo>
                    <a:pt x="2830296" y="1506220"/>
                  </a:lnTo>
                  <a:lnTo>
                    <a:pt x="2830296" y="1807464"/>
                  </a:lnTo>
                  <a:lnTo>
                    <a:pt x="1288770" y="1807464"/>
                  </a:lnTo>
                  <a:lnTo>
                    <a:pt x="628116" y="1807464"/>
                  </a:lnTo>
                  <a:lnTo>
                    <a:pt x="187680" y="1807464"/>
                  </a:lnTo>
                  <a:lnTo>
                    <a:pt x="187680" y="1506220"/>
                  </a:lnTo>
                  <a:lnTo>
                    <a:pt x="0" y="1442720"/>
                  </a:lnTo>
                  <a:lnTo>
                    <a:pt x="187680" y="1054354"/>
                  </a:lnTo>
                  <a:lnTo>
                    <a:pt x="187680" y="0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9362409" y="2231256"/>
            <a:ext cx="2204720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Calibri"/>
                <a:cs typeface="Calibri"/>
              </a:rPr>
              <a:t>Benefits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scale</a:t>
            </a:r>
            <a:r>
              <a:rPr sz="1400" spc="-4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up</a:t>
            </a:r>
            <a:r>
              <a:rPr sz="1400" spc="-3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as</a:t>
            </a:r>
            <a:r>
              <a:rPr sz="1400" spc="-4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volume</a:t>
            </a:r>
            <a:r>
              <a:rPr sz="1400" spc="-40" dirty="0">
                <a:latin typeface="Calibri"/>
                <a:cs typeface="Calibri"/>
              </a:rPr>
              <a:t> </a:t>
            </a:r>
            <a:r>
              <a:rPr sz="1400" spc="-25" dirty="0">
                <a:latin typeface="Calibri"/>
                <a:cs typeface="Calibri"/>
              </a:rPr>
              <a:t>of </a:t>
            </a:r>
            <a:r>
              <a:rPr sz="1400" spc="-10" dirty="0">
                <a:latin typeface="Calibri"/>
                <a:cs typeface="Calibri"/>
              </a:rPr>
              <a:t>sustainable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product</a:t>
            </a:r>
            <a:r>
              <a:rPr sz="1400" spc="-3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trade </a:t>
            </a:r>
            <a:r>
              <a:rPr sz="1400" dirty="0">
                <a:latin typeface="Calibri"/>
                <a:cs typeface="Calibri"/>
              </a:rPr>
              <a:t>increases.</a:t>
            </a:r>
            <a:r>
              <a:rPr sz="1400" spc="20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Benefits</a:t>
            </a:r>
            <a:r>
              <a:rPr sz="1400" spc="-4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include: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9362409" y="2871560"/>
            <a:ext cx="2154555" cy="8801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299085" algn="l"/>
              </a:tabLst>
            </a:pPr>
            <a:r>
              <a:rPr sz="1400" spc="-10" dirty="0">
                <a:latin typeface="Calibri"/>
                <a:cs typeface="Calibri"/>
              </a:rPr>
              <a:t>Preferential</a:t>
            </a:r>
            <a:r>
              <a:rPr sz="1400" spc="-5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trade</a:t>
            </a:r>
            <a:r>
              <a:rPr sz="1400" spc="-6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finance</a:t>
            </a:r>
            <a:endParaRPr sz="1400">
              <a:latin typeface="Calibri"/>
              <a:cs typeface="Calibri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sz="1400" dirty="0">
                <a:latin typeface="Calibri"/>
                <a:cs typeface="Calibri"/>
              </a:rPr>
              <a:t>Unit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price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uplift</a:t>
            </a:r>
            <a:endParaRPr sz="1400">
              <a:latin typeface="Calibri"/>
              <a:cs typeface="Calibri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sz="1400" spc="-10" dirty="0">
                <a:latin typeface="Calibri"/>
                <a:cs typeface="Calibri"/>
              </a:rPr>
              <a:t>Market</a:t>
            </a:r>
            <a:r>
              <a:rPr sz="1400" spc="-2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access</a:t>
            </a:r>
            <a:r>
              <a:rPr sz="1400" spc="-4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uplift</a:t>
            </a:r>
            <a:endParaRPr sz="1400">
              <a:latin typeface="Calibri"/>
              <a:cs typeface="Calibri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sz="1400" dirty="0">
                <a:latin typeface="Calibri"/>
                <a:cs typeface="Calibri"/>
              </a:rPr>
              <a:t>Entity</a:t>
            </a:r>
            <a:r>
              <a:rPr sz="1400" spc="-5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capital</a:t>
            </a:r>
            <a:r>
              <a:rPr sz="1400" spc="-6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value</a:t>
            </a:r>
            <a:r>
              <a:rPr sz="1400" spc="-5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uplift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9102356" y="4198620"/>
            <a:ext cx="2844800" cy="1807845"/>
          </a:xfrm>
          <a:custGeom>
            <a:avLst/>
            <a:gdLst/>
            <a:ahLst/>
            <a:cxnLst/>
            <a:rect l="l" t="t" r="r" b="b"/>
            <a:pathLst>
              <a:path w="2844800" h="1807845">
                <a:moveTo>
                  <a:pt x="201663" y="0"/>
                </a:moveTo>
                <a:lnTo>
                  <a:pt x="642099" y="0"/>
                </a:lnTo>
                <a:lnTo>
                  <a:pt x="1302753" y="0"/>
                </a:lnTo>
                <a:lnTo>
                  <a:pt x="2844279" y="0"/>
                </a:lnTo>
                <a:lnTo>
                  <a:pt x="2844279" y="301243"/>
                </a:lnTo>
                <a:lnTo>
                  <a:pt x="2844279" y="753109"/>
                </a:lnTo>
                <a:lnTo>
                  <a:pt x="2844279" y="1807463"/>
                </a:lnTo>
                <a:lnTo>
                  <a:pt x="1302753" y="1807463"/>
                </a:lnTo>
                <a:lnTo>
                  <a:pt x="642099" y="1807463"/>
                </a:lnTo>
                <a:lnTo>
                  <a:pt x="201663" y="1807463"/>
                </a:lnTo>
                <a:lnTo>
                  <a:pt x="201663" y="753109"/>
                </a:lnTo>
                <a:lnTo>
                  <a:pt x="0" y="845311"/>
                </a:lnTo>
                <a:lnTo>
                  <a:pt x="201663" y="301243"/>
                </a:lnTo>
                <a:lnTo>
                  <a:pt x="201663" y="0"/>
                </a:lnTo>
                <a:close/>
              </a:path>
            </a:pathLst>
          </a:custGeom>
          <a:ln w="12700">
            <a:solidFill>
              <a:srgbClr val="162C51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9382137" y="4219397"/>
            <a:ext cx="2332355" cy="666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Calibri"/>
                <a:cs typeface="Calibri"/>
              </a:rPr>
              <a:t>Costs</a:t>
            </a:r>
            <a:r>
              <a:rPr sz="1400" spc="-4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face</a:t>
            </a:r>
            <a:r>
              <a:rPr sz="1400" spc="-4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an</a:t>
            </a:r>
            <a:r>
              <a:rPr sz="1400" spc="-5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initial</a:t>
            </a:r>
            <a:r>
              <a:rPr sz="1400" spc="-2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investment </a:t>
            </a:r>
            <a:r>
              <a:rPr sz="1400" dirty="0">
                <a:latin typeface="Calibri"/>
                <a:cs typeface="Calibri"/>
              </a:rPr>
              <a:t>hump</a:t>
            </a:r>
            <a:r>
              <a:rPr sz="1400" spc="-4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then</a:t>
            </a:r>
            <a:r>
              <a:rPr sz="1400" spc="-3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drop</a:t>
            </a:r>
            <a:r>
              <a:rPr sz="1400" spc="-5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to</a:t>
            </a:r>
            <a:r>
              <a:rPr sz="1400" spc="-4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steady</a:t>
            </a:r>
            <a:r>
              <a:rPr sz="1400" spc="-3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level. </a:t>
            </a:r>
            <a:r>
              <a:rPr sz="1400" dirty="0">
                <a:latin typeface="Calibri"/>
                <a:cs typeface="Calibri"/>
              </a:rPr>
              <a:t>Costs</a:t>
            </a:r>
            <a:r>
              <a:rPr sz="1400" spc="-5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include: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9382137" y="4859701"/>
            <a:ext cx="2016760" cy="880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</a:tabLst>
            </a:pPr>
            <a:r>
              <a:rPr sz="1400" spc="-10" dirty="0">
                <a:latin typeface="Calibri"/>
                <a:cs typeface="Calibri"/>
              </a:rPr>
              <a:t>Sustainable</a:t>
            </a:r>
            <a:r>
              <a:rPr sz="1400" spc="-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practices</a:t>
            </a:r>
            <a:endParaRPr sz="1400">
              <a:latin typeface="Calibri"/>
              <a:cs typeface="Calibri"/>
            </a:endParaRPr>
          </a:p>
          <a:p>
            <a:pPr marL="299085" indent="-28638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299085" algn="l"/>
              </a:tabLst>
            </a:pPr>
            <a:r>
              <a:rPr sz="1400" dirty="0">
                <a:latin typeface="Calibri"/>
                <a:cs typeface="Calibri"/>
              </a:rPr>
              <a:t>Third</a:t>
            </a:r>
            <a:r>
              <a:rPr sz="1400" spc="-55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party</a:t>
            </a:r>
            <a:r>
              <a:rPr sz="1400" spc="-4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certification</a:t>
            </a:r>
            <a:endParaRPr sz="1400">
              <a:latin typeface="Calibri"/>
              <a:cs typeface="Calibri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sz="1400" dirty="0">
                <a:latin typeface="Calibri"/>
                <a:cs typeface="Calibri"/>
              </a:rPr>
              <a:t>IT</a:t>
            </a:r>
            <a:r>
              <a:rPr sz="1400" spc="-35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system</a:t>
            </a:r>
            <a:r>
              <a:rPr sz="1400" spc="-4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integration</a:t>
            </a:r>
            <a:endParaRPr sz="1400">
              <a:latin typeface="Calibri"/>
              <a:cs typeface="Calibri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sz="1400" dirty="0">
                <a:latin typeface="Calibri"/>
                <a:cs typeface="Calibri"/>
              </a:rPr>
              <a:t>Consulting</a:t>
            </a:r>
            <a:r>
              <a:rPr sz="1400" spc="-80" dirty="0">
                <a:latin typeface="Calibri"/>
                <a:cs typeface="Calibri"/>
              </a:rPr>
              <a:t> </a:t>
            </a:r>
            <a:r>
              <a:rPr sz="1400" spc="-10" dirty="0">
                <a:latin typeface="Calibri"/>
                <a:cs typeface="Calibri"/>
              </a:rPr>
              <a:t>services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397721" y="4416882"/>
            <a:ext cx="1066165" cy="54673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 indent="-635">
              <a:lnSpc>
                <a:spcPts val="1939"/>
              </a:lnSpc>
              <a:spcBef>
                <a:spcPts val="345"/>
              </a:spcBef>
            </a:pPr>
            <a:r>
              <a:rPr sz="1800" spc="-10" dirty="0">
                <a:latin typeface="Calibri"/>
                <a:cs typeface="Calibri"/>
              </a:rPr>
              <a:t>Up-front </a:t>
            </a:r>
            <a:r>
              <a:rPr sz="1800" spc="-20" dirty="0">
                <a:latin typeface="Calibri"/>
                <a:cs typeface="Calibri"/>
              </a:rPr>
              <a:t>investment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755649" y="4326356"/>
            <a:ext cx="1102995" cy="54673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>
              <a:lnSpc>
                <a:spcPts val="1939"/>
              </a:lnSpc>
              <a:spcBef>
                <a:spcPts val="345"/>
              </a:spcBef>
            </a:pPr>
            <a:r>
              <a:rPr sz="1800" spc="-10" dirty="0">
                <a:latin typeface="Calibri"/>
                <a:cs typeface="Calibri"/>
              </a:rPr>
              <a:t>Self-funded flywheel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6111628" y="4018026"/>
            <a:ext cx="171450" cy="887730"/>
            <a:chOff x="6111628" y="4018026"/>
            <a:chExt cx="171450" cy="887730"/>
          </a:xfrm>
        </p:grpSpPr>
        <p:sp>
          <p:nvSpPr>
            <p:cNvPr id="36" name="object 36"/>
            <p:cNvSpPr/>
            <p:nvPr/>
          </p:nvSpPr>
          <p:spPr>
            <a:xfrm>
              <a:off x="6197345" y="4018026"/>
              <a:ext cx="0" cy="868680"/>
            </a:xfrm>
            <a:custGeom>
              <a:avLst/>
              <a:gdLst/>
              <a:ahLst/>
              <a:cxnLst/>
              <a:rect l="l" t="t" r="r" b="b"/>
              <a:pathLst>
                <a:path h="868679">
                  <a:moveTo>
                    <a:pt x="0" y="0"/>
                  </a:moveTo>
                  <a:lnTo>
                    <a:pt x="0" y="868413"/>
                  </a:lnTo>
                </a:path>
              </a:pathLst>
            </a:custGeom>
            <a:ln w="3810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6130678" y="4772140"/>
              <a:ext cx="133350" cy="114300"/>
            </a:xfrm>
            <a:custGeom>
              <a:avLst/>
              <a:gdLst/>
              <a:ahLst/>
              <a:cxnLst/>
              <a:rect l="l" t="t" r="r" b="b"/>
              <a:pathLst>
                <a:path w="133350" h="114300">
                  <a:moveTo>
                    <a:pt x="133350" y="0"/>
                  </a:moveTo>
                  <a:lnTo>
                    <a:pt x="66675" y="114300"/>
                  </a:lnTo>
                  <a:lnTo>
                    <a:pt x="0" y="0"/>
                  </a:lnTo>
                </a:path>
              </a:pathLst>
            </a:custGeom>
            <a:ln w="3810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" name="object 38"/>
          <p:cNvSpPr txBox="1"/>
          <p:nvPr/>
        </p:nvSpPr>
        <p:spPr>
          <a:xfrm>
            <a:off x="5653905" y="3617460"/>
            <a:ext cx="10737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Calibri"/>
                <a:cs typeface="Calibri"/>
              </a:rPr>
              <a:t>Break-</a:t>
            </a:r>
            <a:r>
              <a:rPr sz="1800" spc="-20" dirty="0">
                <a:latin typeface="Calibri"/>
                <a:cs typeface="Calibri"/>
              </a:rPr>
              <a:t>even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143525" y="6605916"/>
            <a:ext cx="4307840" cy="17399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000" spc="70" dirty="0">
                <a:solidFill>
                  <a:srgbClr val="7E7E7E"/>
                </a:solidFill>
                <a:latin typeface="Gill Sans MT"/>
                <a:cs typeface="Gill Sans MT"/>
              </a:rPr>
              <a:t>Sustainable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75" dirty="0">
                <a:solidFill>
                  <a:srgbClr val="7E7E7E"/>
                </a:solidFill>
                <a:latin typeface="Gill Sans MT"/>
                <a:cs typeface="Gill Sans MT"/>
              </a:rPr>
              <a:t>and</a:t>
            </a:r>
            <a:r>
              <a:rPr sz="1000" spc="-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Digital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Trade</a:t>
            </a:r>
            <a:r>
              <a:rPr sz="1000" spc="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45" dirty="0">
                <a:solidFill>
                  <a:srgbClr val="7E7E7E"/>
                </a:solidFill>
                <a:latin typeface="Gill Sans MT"/>
                <a:cs typeface="Gill Sans MT"/>
              </a:rPr>
              <a:t>Facilitation</a:t>
            </a:r>
            <a:r>
              <a:rPr sz="1000" spc="-2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Week</a:t>
            </a:r>
            <a:r>
              <a:rPr sz="1000" spc="30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7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85" dirty="0">
                <a:solidFill>
                  <a:srgbClr val="7E7E7E"/>
                </a:solidFill>
                <a:latin typeface="Gill Sans MT"/>
                <a:cs typeface="Gill Sans MT"/>
              </a:rPr>
              <a:t>8-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12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110" dirty="0">
                <a:solidFill>
                  <a:srgbClr val="7E7E7E"/>
                </a:solidFill>
                <a:latin typeface="Gill Sans MT"/>
                <a:cs typeface="Gill Sans MT"/>
              </a:rPr>
              <a:t>July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2024</a:t>
            </a:r>
            <a:r>
              <a:rPr sz="1000" spc="26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6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Geneva</a:t>
            </a:r>
            <a:endParaRPr sz="10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88060" cy="6858000"/>
            <a:chOff x="0" y="0"/>
            <a:chExt cx="98806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05255" cy="1235964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2208" y="0"/>
              <a:ext cx="85343" cy="68580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344" y="6565392"/>
              <a:ext cx="737615" cy="225551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909820" y="240191"/>
            <a:ext cx="105156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668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Community</a:t>
            </a:r>
            <a:r>
              <a:rPr sz="3600" spc="-7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level</a:t>
            </a:r>
            <a:r>
              <a:rPr sz="3600" spc="-7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incentives</a:t>
            </a:r>
            <a:r>
              <a:rPr sz="3600" spc="-8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can</a:t>
            </a:r>
            <a:r>
              <a:rPr sz="3600" spc="-5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help.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229869" y="942026"/>
            <a:ext cx="10203180" cy="115443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>
              <a:lnSpc>
                <a:spcPts val="2160"/>
              </a:lnSpc>
              <a:spcBef>
                <a:spcPts val="375"/>
              </a:spcBef>
            </a:pPr>
            <a:r>
              <a:rPr sz="2000" dirty="0">
                <a:latin typeface="Arial"/>
                <a:cs typeface="Arial"/>
              </a:rPr>
              <a:t>When</a:t>
            </a:r>
            <a:r>
              <a:rPr sz="2000" spc="-5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UNTP</a:t>
            </a:r>
            <a:r>
              <a:rPr sz="2000" spc="-6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implementation</a:t>
            </a:r>
            <a:r>
              <a:rPr sz="2000" spc="-5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is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planned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at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community</a:t>
            </a:r>
            <a:r>
              <a:rPr sz="2000" spc="-5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level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and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led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by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industry</a:t>
            </a:r>
            <a:r>
              <a:rPr sz="2000" spc="-5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/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member </a:t>
            </a:r>
            <a:r>
              <a:rPr sz="2000" dirty="0">
                <a:latin typeface="Arial"/>
                <a:cs typeface="Arial"/>
              </a:rPr>
              <a:t>associations</a:t>
            </a:r>
            <a:r>
              <a:rPr sz="2000" spc="-5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then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collection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of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motivated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stakeholders</a:t>
            </a:r>
            <a:r>
              <a:rPr sz="2000" spc="-6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with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aligned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incentives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can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spc="-20" dirty="0">
                <a:latin typeface="Arial"/>
                <a:cs typeface="Arial"/>
              </a:rPr>
              <a:t>come </a:t>
            </a:r>
            <a:r>
              <a:rPr sz="2000" dirty="0">
                <a:latin typeface="Arial"/>
                <a:cs typeface="Arial"/>
              </a:rPr>
              <a:t>together</a:t>
            </a:r>
            <a:r>
              <a:rPr sz="2000" spc="-5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to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create</a:t>
            </a:r>
            <a:r>
              <a:rPr sz="2000" spc="-5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value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flywheel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that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helps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with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up-</a:t>
            </a:r>
            <a:r>
              <a:rPr sz="2000" dirty="0">
                <a:latin typeface="Arial"/>
                <a:cs typeface="Arial"/>
              </a:rPr>
              <a:t>front</a:t>
            </a:r>
            <a:r>
              <a:rPr sz="2000" spc="-7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costs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and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ongoing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value.</a:t>
            </a:r>
            <a:r>
              <a:rPr sz="2000" spc="-5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This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25" dirty="0">
                <a:latin typeface="Arial"/>
                <a:cs typeface="Arial"/>
              </a:rPr>
              <a:t>is </a:t>
            </a:r>
            <a:r>
              <a:rPr sz="2000" dirty="0">
                <a:latin typeface="Arial"/>
                <a:cs typeface="Arial"/>
              </a:rPr>
              <a:t>the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purpose</a:t>
            </a:r>
            <a:r>
              <a:rPr sz="2000" spc="-5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of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the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UNTP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Community</a:t>
            </a:r>
            <a:r>
              <a:rPr sz="2000" spc="-14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Activation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Program</a:t>
            </a:r>
            <a:r>
              <a:rPr sz="2000" spc="-5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(CAP)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58487" y="4043564"/>
            <a:ext cx="3618865" cy="870585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432560">
              <a:lnSpc>
                <a:spcPct val="100000"/>
              </a:lnSpc>
              <a:spcBef>
                <a:spcPts val="225"/>
              </a:spcBef>
            </a:pPr>
            <a:r>
              <a:rPr sz="1800" b="1" spc="-10" dirty="0">
                <a:solidFill>
                  <a:srgbClr val="44536A"/>
                </a:solidFill>
                <a:latin typeface="Calibri"/>
                <a:cs typeface="Calibri"/>
              </a:rPr>
              <a:t>Development </a:t>
            </a:r>
            <a:r>
              <a:rPr sz="1800" b="1" dirty="0">
                <a:solidFill>
                  <a:srgbClr val="44536A"/>
                </a:solidFill>
                <a:latin typeface="Calibri"/>
                <a:cs typeface="Calibri"/>
              </a:rPr>
              <a:t>banks</a:t>
            </a:r>
            <a:r>
              <a:rPr sz="1800" b="1" spc="470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1800" b="1" u="heavy" spc="470" dirty="0">
                <a:solidFill>
                  <a:srgbClr val="44536A"/>
                </a:solidFill>
                <a:uFill>
                  <a:solidFill>
                    <a:srgbClr val="44536A"/>
                  </a:solidFill>
                </a:uFill>
                <a:latin typeface="Calibri"/>
                <a:cs typeface="Calibri"/>
              </a:rPr>
              <a:t> </a:t>
            </a:r>
            <a:endParaRPr sz="1800">
              <a:latin typeface="Calibri"/>
              <a:cs typeface="Calibri"/>
            </a:endParaRPr>
          </a:p>
          <a:p>
            <a:pPr marL="12700" marR="609600">
              <a:lnSpc>
                <a:spcPct val="98800"/>
              </a:lnSpc>
              <a:spcBef>
                <a:spcPts val="100"/>
              </a:spcBef>
            </a:pP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Bring</a:t>
            </a:r>
            <a:r>
              <a:rPr sz="1200" spc="-3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innovative</a:t>
            </a:r>
            <a:r>
              <a:rPr sz="1200" spc="-3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financial</a:t>
            </a:r>
            <a:r>
              <a:rPr sz="1200" spc="-5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products</a:t>
            </a:r>
            <a:r>
              <a:rPr sz="1200" spc="-3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and</a:t>
            </a:r>
            <a:r>
              <a:rPr sz="1200" spc="-4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212121"/>
                </a:solidFill>
                <a:latin typeface="Arial"/>
                <a:cs typeface="Arial"/>
              </a:rPr>
              <a:t>grant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funding</a:t>
            </a:r>
            <a:r>
              <a:rPr sz="1200" spc="-6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to</a:t>
            </a:r>
            <a:r>
              <a:rPr sz="1200" spc="-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assist</a:t>
            </a:r>
            <a:r>
              <a:rPr sz="1200" spc="-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the</a:t>
            </a:r>
            <a:r>
              <a:rPr sz="1200" spc="-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suppliers</a:t>
            </a:r>
            <a:r>
              <a:rPr sz="1200" spc="-4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212121"/>
                </a:solidFill>
                <a:latin typeface="Arial"/>
                <a:cs typeface="Arial"/>
              </a:rPr>
              <a:t>achieve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sustainability</a:t>
            </a:r>
            <a:r>
              <a:rPr sz="1200" spc="-7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212121"/>
                </a:solidFill>
                <a:latin typeface="Arial"/>
                <a:cs typeface="Arial"/>
              </a:rPr>
              <a:t>targets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688408" y="2246043"/>
            <a:ext cx="3306445" cy="687705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1800" b="1" dirty="0">
                <a:solidFill>
                  <a:srgbClr val="44536A"/>
                </a:solidFill>
                <a:latin typeface="Calibri"/>
                <a:cs typeface="Calibri"/>
              </a:rPr>
              <a:t>Industry</a:t>
            </a:r>
            <a:r>
              <a:rPr sz="1800" b="1" spc="-45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44536A"/>
                </a:solidFill>
                <a:latin typeface="Calibri"/>
                <a:cs typeface="Calibri"/>
              </a:rPr>
              <a:t>Associations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ts val="1400"/>
              </a:lnSpc>
              <a:spcBef>
                <a:spcPts val="165"/>
              </a:spcBef>
            </a:pP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Bring</a:t>
            </a:r>
            <a:r>
              <a:rPr sz="1200" spc="-3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their</a:t>
            </a:r>
            <a:r>
              <a:rPr sz="1200" spc="-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members</a:t>
            </a:r>
            <a:r>
              <a:rPr sz="1200" spc="-4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that</a:t>
            </a:r>
            <a:r>
              <a:rPr sz="1200" spc="-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want</a:t>
            </a:r>
            <a:r>
              <a:rPr sz="1200" spc="-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sustainability</a:t>
            </a:r>
            <a:r>
              <a:rPr sz="1200" spc="-4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212121"/>
                </a:solidFill>
                <a:latin typeface="Arial"/>
                <a:cs typeface="Arial"/>
              </a:rPr>
              <a:t>data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from</a:t>
            </a:r>
            <a:r>
              <a:rPr sz="1200" spc="-3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their</a:t>
            </a:r>
            <a:r>
              <a:rPr sz="1200" spc="-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212121"/>
                </a:solidFill>
                <a:latin typeface="Arial"/>
                <a:cs typeface="Arial"/>
              </a:rPr>
              <a:t>suppliers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83253" y="5556136"/>
            <a:ext cx="4131310" cy="687705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742315">
              <a:lnSpc>
                <a:spcPct val="100000"/>
              </a:lnSpc>
              <a:spcBef>
                <a:spcPts val="225"/>
              </a:spcBef>
              <a:tabLst>
                <a:tab pos="4117975" algn="l"/>
              </a:tabLst>
            </a:pPr>
            <a:r>
              <a:rPr sz="1800" b="1" spc="-10" dirty="0">
                <a:solidFill>
                  <a:srgbClr val="44536A"/>
                </a:solidFill>
                <a:latin typeface="Calibri"/>
                <a:cs typeface="Calibri"/>
              </a:rPr>
              <a:t>Trust </a:t>
            </a:r>
            <a:r>
              <a:rPr sz="1800" b="1" dirty="0">
                <a:solidFill>
                  <a:srgbClr val="44536A"/>
                </a:solidFill>
                <a:latin typeface="Calibri"/>
                <a:cs typeface="Calibri"/>
              </a:rPr>
              <a:t>marks (e.g. </a:t>
            </a:r>
            <a:r>
              <a:rPr sz="1800" b="1" spc="-25" dirty="0">
                <a:solidFill>
                  <a:srgbClr val="44536A"/>
                </a:solidFill>
                <a:latin typeface="Calibri"/>
                <a:cs typeface="Calibri"/>
              </a:rPr>
              <a:t>WWF, </a:t>
            </a:r>
            <a:r>
              <a:rPr sz="1800" b="1" dirty="0">
                <a:solidFill>
                  <a:srgbClr val="44536A"/>
                </a:solidFill>
                <a:latin typeface="Calibri"/>
                <a:cs typeface="Calibri"/>
              </a:rPr>
              <a:t>etc.)</a:t>
            </a:r>
            <a:r>
              <a:rPr sz="1800" b="1" spc="470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1800" b="1" u="heavy" dirty="0">
                <a:solidFill>
                  <a:srgbClr val="44536A"/>
                </a:solidFill>
                <a:uFill>
                  <a:solidFill>
                    <a:srgbClr val="44536A"/>
                  </a:solidFill>
                </a:uFill>
                <a:latin typeface="Calibri"/>
                <a:cs typeface="Calibri"/>
              </a:rPr>
              <a:t>	</a:t>
            </a:r>
            <a:endParaRPr sz="1800">
              <a:latin typeface="Calibri"/>
              <a:cs typeface="Calibri"/>
            </a:endParaRPr>
          </a:p>
          <a:p>
            <a:pPr marL="12700" marR="1006475">
              <a:lnSpc>
                <a:spcPts val="1400"/>
              </a:lnSpc>
              <a:spcBef>
                <a:spcPts val="165"/>
              </a:spcBef>
            </a:pP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Bring</a:t>
            </a:r>
            <a:r>
              <a:rPr sz="1200" spc="-3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endorsement</a:t>
            </a:r>
            <a:r>
              <a:rPr sz="1200" spc="-4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and</a:t>
            </a:r>
            <a:r>
              <a:rPr sz="1200" spc="-3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expertise</a:t>
            </a:r>
            <a:r>
              <a:rPr sz="1200" spc="-3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to</a:t>
            </a:r>
            <a:r>
              <a:rPr sz="1200" spc="-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spc="-25" dirty="0">
                <a:solidFill>
                  <a:srgbClr val="212121"/>
                </a:solidFill>
                <a:latin typeface="Arial"/>
                <a:cs typeface="Arial"/>
              </a:rPr>
              <a:t>the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sustainability</a:t>
            </a:r>
            <a:r>
              <a:rPr sz="1200" spc="-5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targets</a:t>
            </a:r>
            <a:r>
              <a:rPr sz="1200" spc="-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that</a:t>
            </a:r>
            <a:r>
              <a:rPr sz="1200" spc="-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underpin</a:t>
            </a:r>
            <a:r>
              <a:rPr sz="1200" spc="-4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the</a:t>
            </a:r>
            <a:r>
              <a:rPr sz="1200" spc="-3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212121"/>
                </a:solidFill>
                <a:latin typeface="Arial"/>
                <a:cs typeface="Arial"/>
              </a:rPr>
              <a:t>funding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46579" y="2330757"/>
            <a:ext cx="3166745" cy="1053465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725295">
              <a:lnSpc>
                <a:spcPct val="100000"/>
              </a:lnSpc>
              <a:spcBef>
                <a:spcPts val="225"/>
              </a:spcBef>
            </a:pPr>
            <a:r>
              <a:rPr sz="1800" b="1" dirty="0">
                <a:solidFill>
                  <a:srgbClr val="44536A"/>
                </a:solidFill>
                <a:latin typeface="Calibri"/>
                <a:cs typeface="Calibri"/>
              </a:rPr>
              <a:t>United</a:t>
            </a:r>
            <a:r>
              <a:rPr sz="1800" b="1" spc="-45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44536A"/>
                </a:solidFill>
                <a:latin typeface="Calibri"/>
                <a:cs typeface="Calibri"/>
              </a:rPr>
              <a:t>Nations</a:t>
            </a:r>
            <a:endParaRPr sz="1800">
              <a:latin typeface="Calibri"/>
              <a:cs typeface="Calibri"/>
            </a:endParaRPr>
          </a:p>
          <a:p>
            <a:pPr marL="12700" marR="165735">
              <a:lnSpc>
                <a:spcPct val="99200"/>
              </a:lnSpc>
              <a:spcBef>
                <a:spcPts val="95"/>
              </a:spcBef>
            </a:pP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Brings</a:t>
            </a:r>
            <a:r>
              <a:rPr sz="1200" spc="-3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a</a:t>
            </a:r>
            <a:r>
              <a:rPr sz="1200" spc="-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trusted</a:t>
            </a:r>
            <a:r>
              <a:rPr sz="1200" spc="-3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forum</a:t>
            </a:r>
            <a:r>
              <a:rPr sz="1200" spc="-4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/ governance,</a:t>
            </a:r>
            <a:r>
              <a:rPr sz="1200" spc="-3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212121"/>
                </a:solidFill>
                <a:latin typeface="Arial"/>
                <a:cs typeface="Arial"/>
              </a:rPr>
              <a:t>access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to</a:t>
            </a:r>
            <a:r>
              <a:rPr sz="1200" spc="-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nations</a:t>
            </a:r>
            <a:r>
              <a:rPr sz="1200" spc="-4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and</a:t>
            </a:r>
            <a:r>
              <a:rPr sz="1200" spc="-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governments</a:t>
            </a:r>
            <a:r>
              <a:rPr sz="1200" spc="-4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via</a:t>
            </a:r>
            <a:r>
              <a:rPr sz="1200" spc="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our</a:t>
            </a:r>
            <a:r>
              <a:rPr sz="1200" spc="-3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212121"/>
                </a:solidFill>
                <a:latin typeface="Arial"/>
                <a:cs typeface="Arial"/>
              </a:rPr>
              <a:t>regional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commissions,</a:t>
            </a:r>
            <a:r>
              <a:rPr sz="1200" spc="-5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the</a:t>
            </a:r>
            <a:r>
              <a:rPr sz="1200" spc="-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UNTP</a:t>
            </a:r>
            <a:r>
              <a:rPr sz="1200" spc="-4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standards</a:t>
            </a:r>
            <a:r>
              <a:rPr sz="1200" spc="-4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spc="-25" dirty="0">
                <a:solidFill>
                  <a:srgbClr val="212121"/>
                </a:solidFill>
                <a:latin typeface="Arial"/>
                <a:cs typeface="Arial"/>
              </a:rPr>
              <a:t>and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implementer</a:t>
            </a:r>
            <a:r>
              <a:rPr sz="1200" spc="-7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212121"/>
                </a:solidFill>
                <a:latin typeface="Arial"/>
                <a:cs typeface="Arial"/>
              </a:rPr>
              <a:t>platforms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4802885" y="2667190"/>
            <a:ext cx="2749550" cy="3212465"/>
            <a:chOff x="4802885" y="2667190"/>
            <a:chExt cx="2749550" cy="3212465"/>
          </a:xfrm>
        </p:grpSpPr>
        <p:sp>
          <p:nvSpPr>
            <p:cNvPr id="13" name="object 13"/>
            <p:cNvSpPr/>
            <p:nvPr/>
          </p:nvSpPr>
          <p:spPr>
            <a:xfrm>
              <a:off x="4959095" y="3147569"/>
              <a:ext cx="2395855" cy="2273300"/>
            </a:xfrm>
            <a:custGeom>
              <a:avLst/>
              <a:gdLst/>
              <a:ahLst/>
              <a:cxnLst/>
              <a:rect l="l" t="t" r="r" b="b"/>
              <a:pathLst>
                <a:path w="2395854" h="2273300">
                  <a:moveTo>
                    <a:pt x="1392162" y="2260600"/>
                  </a:moveTo>
                  <a:lnTo>
                    <a:pt x="1003565" y="2260600"/>
                  </a:lnTo>
                  <a:lnTo>
                    <a:pt x="1051300" y="2273300"/>
                  </a:lnTo>
                  <a:lnTo>
                    <a:pt x="1344427" y="2273300"/>
                  </a:lnTo>
                  <a:lnTo>
                    <a:pt x="1392162" y="2260600"/>
                  </a:lnTo>
                  <a:close/>
                </a:path>
                <a:path w="2395854" h="2273300">
                  <a:moveTo>
                    <a:pt x="1392162" y="12699"/>
                  </a:moveTo>
                  <a:lnTo>
                    <a:pt x="1003565" y="12699"/>
                  </a:lnTo>
                  <a:lnTo>
                    <a:pt x="910005" y="38099"/>
                  </a:lnTo>
                  <a:lnTo>
                    <a:pt x="731603" y="88899"/>
                  </a:lnTo>
                  <a:lnTo>
                    <a:pt x="689044" y="114299"/>
                  </a:lnTo>
                  <a:lnTo>
                    <a:pt x="647379" y="126999"/>
                  </a:lnTo>
                  <a:lnTo>
                    <a:pt x="606645" y="152399"/>
                  </a:lnTo>
                  <a:lnTo>
                    <a:pt x="566883" y="177799"/>
                  </a:lnTo>
                  <a:lnTo>
                    <a:pt x="528129" y="203199"/>
                  </a:lnTo>
                  <a:lnTo>
                    <a:pt x="490423" y="228599"/>
                  </a:lnTo>
                  <a:lnTo>
                    <a:pt x="453804" y="253999"/>
                  </a:lnTo>
                  <a:lnTo>
                    <a:pt x="418309" y="279399"/>
                  </a:lnTo>
                  <a:lnTo>
                    <a:pt x="383978" y="304799"/>
                  </a:lnTo>
                  <a:lnTo>
                    <a:pt x="350848" y="330199"/>
                  </a:lnTo>
                  <a:lnTo>
                    <a:pt x="318959" y="368299"/>
                  </a:lnTo>
                  <a:lnTo>
                    <a:pt x="288349" y="406399"/>
                  </a:lnTo>
                  <a:lnTo>
                    <a:pt x="259056" y="431799"/>
                  </a:lnTo>
                  <a:lnTo>
                    <a:pt x="231120" y="469899"/>
                  </a:lnTo>
                  <a:lnTo>
                    <a:pt x="204578" y="507999"/>
                  </a:lnTo>
                  <a:lnTo>
                    <a:pt x="179469" y="546099"/>
                  </a:lnTo>
                  <a:lnTo>
                    <a:pt x="155831" y="584199"/>
                  </a:lnTo>
                  <a:lnTo>
                    <a:pt x="133704" y="622299"/>
                  </a:lnTo>
                  <a:lnTo>
                    <a:pt x="113126" y="660399"/>
                  </a:lnTo>
                  <a:lnTo>
                    <a:pt x="94134" y="698499"/>
                  </a:lnTo>
                  <a:lnTo>
                    <a:pt x="76769" y="736599"/>
                  </a:lnTo>
                  <a:lnTo>
                    <a:pt x="61068" y="787399"/>
                  </a:lnTo>
                  <a:lnTo>
                    <a:pt x="47070" y="825499"/>
                  </a:lnTo>
                  <a:lnTo>
                    <a:pt x="34813" y="863599"/>
                  </a:lnTo>
                  <a:lnTo>
                    <a:pt x="24336" y="914399"/>
                  </a:lnTo>
                  <a:lnTo>
                    <a:pt x="15678" y="952499"/>
                  </a:lnTo>
                  <a:lnTo>
                    <a:pt x="8876" y="1003299"/>
                  </a:lnTo>
                  <a:lnTo>
                    <a:pt x="3970" y="1054099"/>
                  </a:lnTo>
                  <a:lnTo>
                    <a:pt x="999" y="1092199"/>
                  </a:lnTo>
                  <a:lnTo>
                    <a:pt x="0" y="1142999"/>
                  </a:lnTo>
                  <a:lnTo>
                    <a:pt x="999" y="1193799"/>
                  </a:lnTo>
                  <a:lnTo>
                    <a:pt x="3970" y="1231899"/>
                  </a:lnTo>
                  <a:lnTo>
                    <a:pt x="8876" y="1282699"/>
                  </a:lnTo>
                  <a:lnTo>
                    <a:pt x="15678" y="1320799"/>
                  </a:lnTo>
                  <a:lnTo>
                    <a:pt x="24336" y="1371599"/>
                  </a:lnTo>
                  <a:lnTo>
                    <a:pt x="34813" y="1409699"/>
                  </a:lnTo>
                  <a:lnTo>
                    <a:pt x="47070" y="1460499"/>
                  </a:lnTo>
                  <a:lnTo>
                    <a:pt x="61068" y="1498599"/>
                  </a:lnTo>
                  <a:lnTo>
                    <a:pt x="76769" y="1549399"/>
                  </a:lnTo>
                  <a:lnTo>
                    <a:pt x="94134" y="1587499"/>
                  </a:lnTo>
                  <a:lnTo>
                    <a:pt x="113126" y="1625599"/>
                  </a:lnTo>
                  <a:lnTo>
                    <a:pt x="133704" y="1663700"/>
                  </a:lnTo>
                  <a:lnTo>
                    <a:pt x="155831" y="1701800"/>
                  </a:lnTo>
                  <a:lnTo>
                    <a:pt x="179469" y="1739900"/>
                  </a:lnTo>
                  <a:lnTo>
                    <a:pt x="204578" y="1778000"/>
                  </a:lnTo>
                  <a:lnTo>
                    <a:pt x="231120" y="1816100"/>
                  </a:lnTo>
                  <a:lnTo>
                    <a:pt x="259056" y="1854200"/>
                  </a:lnTo>
                  <a:lnTo>
                    <a:pt x="288349" y="1879600"/>
                  </a:lnTo>
                  <a:lnTo>
                    <a:pt x="318959" y="1917700"/>
                  </a:lnTo>
                  <a:lnTo>
                    <a:pt x="350848" y="1943100"/>
                  </a:lnTo>
                  <a:lnTo>
                    <a:pt x="383978" y="1981200"/>
                  </a:lnTo>
                  <a:lnTo>
                    <a:pt x="418309" y="2006600"/>
                  </a:lnTo>
                  <a:lnTo>
                    <a:pt x="453804" y="2032000"/>
                  </a:lnTo>
                  <a:lnTo>
                    <a:pt x="490423" y="2057400"/>
                  </a:lnTo>
                  <a:lnTo>
                    <a:pt x="528129" y="2082800"/>
                  </a:lnTo>
                  <a:lnTo>
                    <a:pt x="566883" y="2108200"/>
                  </a:lnTo>
                  <a:lnTo>
                    <a:pt x="606645" y="2133600"/>
                  </a:lnTo>
                  <a:lnTo>
                    <a:pt x="647379" y="2146300"/>
                  </a:lnTo>
                  <a:lnTo>
                    <a:pt x="689044" y="2171700"/>
                  </a:lnTo>
                  <a:lnTo>
                    <a:pt x="731603" y="2184400"/>
                  </a:lnTo>
                  <a:lnTo>
                    <a:pt x="775018" y="2209800"/>
                  </a:lnTo>
                  <a:lnTo>
                    <a:pt x="956454" y="2260600"/>
                  </a:lnTo>
                  <a:lnTo>
                    <a:pt x="1439273" y="2260600"/>
                  </a:lnTo>
                  <a:lnTo>
                    <a:pt x="1620709" y="2209800"/>
                  </a:lnTo>
                  <a:lnTo>
                    <a:pt x="1664124" y="2184400"/>
                  </a:lnTo>
                  <a:lnTo>
                    <a:pt x="1706683" y="2171700"/>
                  </a:lnTo>
                  <a:lnTo>
                    <a:pt x="1748348" y="2146300"/>
                  </a:lnTo>
                  <a:lnTo>
                    <a:pt x="1789082" y="2133600"/>
                  </a:lnTo>
                  <a:lnTo>
                    <a:pt x="1828844" y="2108200"/>
                  </a:lnTo>
                  <a:lnTo>
                    <a:pt x="1867598" y="2082800"/>
                  </a:lnTo>
                  <a:lnTo>
                    <a:pt x="1905304" y="2057400"/>
                  </a:lnTo>
                  <a:lnTo>
                    <a:pt x="1941923" y="2032000"/>
                  </a:lnTo>
                  <a:lnTo>
                    <a:pt x="1977418" y="2006600"/>
                  </a:lnTo>
                  <a:lnTo>
                    <a:pt x="2011749" y="1981200"/>
                  </a:lnTo>
                  <a:lnTo>
                    <a:pt x="2044879" y="1943100"/>
                  </a:lnTo>
                  <a:lnTo>
                    <a:pt x="2076768" y="1917700"/>
                  </a:lnTo>
                  <a:lnTo>
                    <a:pt x="2086971" y="1905000"/>
                  </a:lnTo>
                  <a:lnTo>
                    <a:pt x="1147772" y="1905000"/>
                  </a:lnTo>
                  <a:lnTo>
                    <a:pt x="1098474" y="1892300"/>
                  </a:lnTo>
                  <a:lnTo>
                    <a:pt x="1050055" y="1892300"/>
                  </a:lnTo>
                  <a:lnTo>
                    <a:pt x="910938" y="1854200"/>
                  </a:lnTo>
                  <a:lnTo>
                    <a:pt x="866899" y="1841500"/>
                  </a:lnTo>
                  <a:lnTo>
                    <a:pt x="824169" y="1816100"/>
                  </a:lnTo>
                  <a:lnTo>
                    <a:pt x="782835" y="1803400"/>
                  </a:lnTo>
                  <a:lnTo>
                    <a:pt x="742983" y="1778000"/>
                  </a:lnTo>
                  <a:lnTo>
                    <a:pt x="704699" y="1752600"/>
                  </a:lnTo>
                  <a:lnTo>
                    <a:pt x="668068" y="1727200"/>
                  </a:lnTo>
                  <a:lnTo>
                    <a:pt x="633177" y="1701800"/>
                  </a:lnTo>
                  <a:lnTo>
                    <a:pt x="600113" y="1663700"/>
                  </a:lnTo>
                  <a:lnTo>
                    <a:pt x="568960" y="1638300"/>
                  </a:lnTo>
                  <a:lnTo>
                    <a:pt x="539805" y="1600199"/>
                  </a:lnTo>
                  <a:lnTo>
                    <a:pt x="512734" y="1562099"/>
                  </a:lnTo>
                  <a:lnTo>
                    <a:pt x="487833" y="1523999"/>
                  </a:lnTo>
                  <a:lnTo>
                    <a:pt x="465188" y="1485899"/>
                  </a:lnTo>
                  <a:lnTo>
                    <a:pt x="444885" y="1447799"/>
                  </a:lnTo>
                  <a:lnTo>
                    <a:pt x="427010" y="1409699"/>
                  </a:lnTo>
                  <a:lnTo>
                    <a:pt x="411648" y="1371599"/>
                  </a:lnTo>
                  <a:lnTo>
                    <a:pt x="398887" y="1320799"/>
                  </a:lnTo>
                  <a:lnTo>
                    <a:pt x="388812" y="1282699"/>
                  </a:lnTo>
                  <a:lnTo>
                    <a:pt x="381509" y="1231899"/>
                  </a:lnTo>
                  <a:lnTo>
                    <a:pt x="377065" y="1193799"/>
                  </a:lnTo>
                  <a:lnTo>
                    <a:pt x="375564" y="1142999"/>
                  </a:lnTo>
                  <a:lnTo>
                    <a:pt x="377065" y="1092199"/>
                  </a:lnTo>
                  <a:lnTo>
                    <a:pt x="381509" y="1054099"/>
                  </a:lnTo>
                  <a:lnTo>
                    <a:pt x="388812" y="1003299"/>
                  </a:lnTo>
                  <a:lnTo>
                    <a:pt x="398887" y="965199"/>
                  </a:lnTo>
                  <a:lnTo>
                    <a:pt x="411648" y="914399"/>
                  </a:lnTo>
                  <a:lnTo>
                    <a:pt x="427010" y="876299"/>
                  </a:lnTo>
                  <a:lnTo>
                    <a:pt x="444885" y="838199"/>
                  </a:lnTo>
                  <a:lnTo>
                    <a:pt x="465188" y="800099"/>
                  </a:lnTo>
                  <a:lnTo>
                    <a:pt x="487833" y="761999"/>
                  </a:lnTo>
                  <a:lnTo>
                    <a:pt x="512734" y="723899"/>
                  </a:lnTo>
                  <a:lnTo>
                    <a:pt x="539805" y="685799"/>
                  </a:lnTo>
                  <a:lnTo>
                    <a:pt x="568960" y="647699"/>
                  </a:lnTo>
                  <a:lnTo>
                    <a:pt x="600113" y="622299"/>
                  </a:lnTo>
                  <a:lnTo>
                    <a:pt x="633177" y="584199"/>
                  </a:lnTo>
                  <a:lnTo>
                    <a:pt x="668068" y="558799"/>
                  </a:lnTo>
                  <a:lnTo>
                    <a:pt x="704699" y="533399"/>
                  </a:lnTo>
                  <a:lnTo>
                    <a:pt x="742983" y="507999"/>
                  </a:lnTo>
                  <a:lnTo>
                    <a:pt x="782835" y="482599"/>
                  </a:lnTo>
                  <a:lnTo>
                    <a:pt x="824169" y="457199"/>
                  </a:lnTo>
                  <a:lnTo>
                    <a:pt x="910938" y="431799"/>
                  </a:lnTo>
                  <a:lnTo>
                    <a:pt x="956202" y="406399"/>
                  </a:lnTo>
                  <a:lnTo>
                    <a:pt x="1002603" y="393699"/>
                  </a:lnTo>
                  <a:lnTo>
                    <a:pt x="1050055" y="393699"/>
                  </a:lnTo>
                  <a:lnTo>
                    <a:pt x="1098474" y="380999"/>
                  </a:lnTo>
                  <a:lnTo>
                    <a:pt x="2086971" y="380999"/>
                  </a:lnTo>
                  <a:lnTo>
                    <a:pt x="2076768" y="368299"/>
                  </a:lnTo>
                  <a:lnTo>
                    <a:pt x="2044879" y="330199"/>
                  </a:lnTo>
                  <a:lnTo>
                    <a:pt x="2011749" y="304799"/>
                  </a:lnTo>
                  <a:lnTo>
                    <a:pt x="1977418" y="279399"/>
                  </a:lnTo>
                  <a:lnTo>
                    <a:pt x="1941923" y="253999"/>
                  </a:lnTo>
                  <a:lnTo>
                    <a:pt x="1905304" y="228599"/>
                  </a:lnTo>
                  <a:lnTo>
                    <a:pt x="1867598" y="203199"/>
                  </a:lnTo>
                  <a:lnTo>
                    <a:pt x="1828844" y="177799"/>
                  </a:lnTo>
                  <a:lnTo>
                    <a:pt x="1789082" y="152399"/>
                  </a:lnTo>
                  <a:lnTo>
                    <a:pt x="1748348" y="126999"/>
                  </a:lnTo>
                  <a:lnTo>
                    <a:pt x="1706683" y="114299"/>
                  </a:lnTo>
                  <a:lnTo>
                    <a:pt x="1664124" y="88899"/>
                  </a:lnTo>
                  <a:lnTo>
                    <a:pt x="1485722" y="38099"/>
                  </a:lnTo>
                  <a:lnTo>
                    <a:pt x="1392162" y="12699"/>
                  </a:lnTo>
                  <a:close/>
                </a:path>
                <a:path w="2395854" h="2273300">
                  <a:moveTo>
                    <a:pt x="2086971" y="380999"/>
                  </a:moveTo>
                  <a:lnTo>
                    <a:pt x="1297253" y="380999"/>
                  </a:lnTo>
                  <a:lnTo>
                    <a:pt x="1345672" y="393699"/>
                  </a:lnTo>
                  <a:lnTo>
                    <a:pt x="1393124" y="393699"/>
                  </a:lnTo>
                  <a:lnTo>
                    <a:pt x="1439525" y="406399"/>
                  </a:lnTo>
                  <a:lnTo>
                    <a:pt x="1484789" y="431799"/>
                  </a:lnTo>
                  <a:lnTo>
                    <a:pt x="1571558" y="457199"/>
                  </a:lnTo>
                  <a:lnTo>
                    <a:pt x="1612892" y="482599"/>
                  </a:lnTo>
                  <a:lnTo>
                    <a:pt x="1652744" y="507999"/>
                  </a:lnTo>
                  <a:lnTo>
                    <a:pt x="1691028" y="533399"/>
                  </a:lnTo>
                  <a:lnTo>
                    <a:pt x="1727659" y="558799"/>
                  </a:lnTo>
                  <a:lnTo>
                    <a:pt x="1762550" y="584199"/>
                  </a:lnTo>
                  <a:lnTo>
                    <a:pt x="1795614" y="622299"/>
                  </a:lnTo>
                  <a:lnTo>
                    <a:pt x="1826767" y="647699"/>
                  </a:lnTo>
                  <a:lnTo>
                    <a:pt x="1855922" y="685799"/>
                  </a:lnTo>
                  <a:lnTo>
                    <a:pt x="1882993" y="723899"/>
                  </a:lnTo>
                  <a:lnTo>
                    <a:pt x="1907894" y="761999"/>
                  </a:lnTo>
                  <a:lnTo>
                    <a:pt x="1930539" y="800099"/>
                  </a:lnTo>
                  <a:lnTo>
                    <a:pt x="1950842" y="838199"/>
                  </a:lnTo>
                  <a:lnTo>
                    <a:pt x="1968717" y="876299"/>
                  </a:lnTo>
                  <a:lnTo>
                    <a:pt x="1984079" y="914399"/>
                  </a:lnTo>
                  <a:lnTo>
                    <a:pt x="1996840" y="965199"/>
                  </a:lnTo>
                  <a:lnTo>
                    <a:pt x="2006915" y="1003299"/>
                  </a:lnTo>
                  <a:lnTo>
                    <a:pt x="2014218" y="1054099"/>
                  </a:lnTo>
                  <a:lnTo>
                    <a:pt x="2018662" y="1092199"/>
                  </a:lnTo>
                  <a:lnTo>
                    <a:pt x="2020163" y="1142999"/>
                  </a:lnTo>
                  <a:lnTo>
                    <a:pt x="2018662" y="1193799"/>
                  </a:lnTo>
                  <a:lnTo>
                    <a:pt x="2014218" y="1231899"/>
                  </a:lnTo>
                  <a:lnTo>
                    <a:pt x="2006915" y="1282699"/>
                  </a:lnTo>
                  <a:lnTo>
                    <a:pt x="1996840" y="1320799"/>
                  </a:lnTo>
                  <a:lnTo>
                    <a:pt x="1984079" y="1371599"/>
                  </a:lnTo>
                  <a:lnTo>
                    <a:pt x="1968717" y="1409699"/>
                  </a:lnTo>
                  <a:lnTo>
                    <a:pt x="1950842" y="1447799"/>
                  </a:lnTo>
                  <a:lnTo>
                    <a:pt x="1930539" y="1485899"/>
                  </a:lnTo>
                  <a:lnTo>
                    <a:pt x="1907894" y="1523999"/>
                  </a:lnTo>
                  <a:lnTo>
                    <a:pt x="1882993" y="1562099"/>
                  </a:lnTo>
                  <a:lnTo>
                    <a:pt x="1855922" y="1600199"/>
                  </a:lnTo>
                  <a:lnTo>
                    <a:pt x="1826767" y="1638300"/>
                  </a:lnTo>
                  <a:lnTo>
                    <a:pt x="1795614" y="1663700"/>
                  </a:lnTo>
                  <a:lnTo>
                    <a:pt x="1762550" y="1701800"/>
                  </a:lnTo>
                  <a:lnTo>
                    <a:pt x="1727659" y="1727200"/>
                  </a:lnTo>
                  <a:lnTo>
                    <a:pt x="1691028" y="1752600"/>
                  </a:lnTo>
                  <a:lnTo>
                    <a:pt x="1652744" y="1778000"/>
                  </a:lnTo>
                  <a:lnTo>
                    <a:pt x="1612892" y="1803400"/>
                  </a:lnTo>
                  <a:lnTo>
                    <a:pt x="1571558" y="1816100"/>
                  </a:lnTo>
                  <a:lnTo>
                    <a:pt x="1528828" y="1841500"/>
                  </a:lnTo>
                  <a:lnTo>
                    <a:pt x="1484789" y="1854200"/>
                  </a:lnTo>
                  <a:lnTo>
                    <a:pt x="1345672" y="1892300"/>
                  </a:lnTo>
                  <a:lnTo>
                    <a:pt x="1297253" y="1892300"/>
                  </a:lnTo>
                  <a:lnTo>
                    <a:pt x="1247955" y="1905000"/>
                  </a:lnTo>
                  <a:lnTo>
                    <a:pt x="2086971" y="1905000"/>
                  </a:lnTo>
                  <a:lnTo>
                    <a:pt x="2107378" y="1879600"/>
                  </a:lnTo>
                  <a:lnTo>
                    <a:pt x="2136671" y="1854200"/>
                  </a:lnTo>
                  <a:lnTo>
                    <a:pt x="2164607" y="1816100"/>
                  </a:lnTo>
                  <a:lnTo>
                    <a:pt x="2191149" y="1778000"/>
                  </a:lnTo>
                  <a:lnTo>
                    <a:pt x="2216258" y="1739900"/>
                  </a:lnTo>
                  <a:lnTo>
                    <a:pt x="2239896" y="1701800"/>
                  </a:lnTo>
                  <a:lnTo>
                    <a:pt x="2262023" y="1663700"/>
                  </a:lnTo>
                  <a:lnTo>
                    <a:pt x="2282601" y="1625599"/>
                  </a:lnTo>
                  <a:lnTo>
                    <a:pt x="2301593" y="1587499"/>
                  </a:lnTo>
                  <a:lnTo>
                    <a:pt x="2318958" y="1549399"/>
                  </a:lnTo>
                  <a:lnTo>
                    <a:pt x="2334659" y="1498599"/>
                  </a:lnTo>
                  <a:lnTo>
                    <a:pt x="2348657" y="1460499"/>
                  </a:lnTo>
                  <a:lnTo>
                    <a:pt x="2360914" y="1409699"/>
                  </a:lnTo>
                  <a:lnTo>
                    <a:pt x="2371391" y="1371599"/>
                  </a:lnTo>
                  <a:lnTo>
                    <a:pt x="2380049" y="1320799"/>
                  </a:lnTo>
                  <a:lnTo>
                    <a:pt x="2386851" y="1282699"/>
                  </a:lnTo>
                  <a:lnTo>
                    <a:pt x="2391757" y="1231899"/>
                  </a:lnTo>
                  <a:lnTo>
                    <a:pt x="2394728" y="1193799"/>
                  </a:lnTo>
                  <a:lnTo>
                    <a:pt x="2395728" y="1142999"/>
                  </a:lnTo>
                  <a:lnTo>
                    <a:pt x="2394728" y="1092199"/>
                  </a:lnTo>
                  <a:lnTo>
                    <a:pt x="2391757" y="1054099"/>
                  </a:lnTo>
                  <a:lnTo>
                    <a:pt x="2386851" y="1003299"/>
                  </a:lnTo>
                  <a:lnTo>
                    <a:pt x="2380049" y="952499"/>
                  </a:lnTo>
                  <a:lnTo>
                    <a:pt x="2371391" y="914399"/>
                  </a:lnTo>
                  <a:lnTo>
                    <a:pt x="2360914" y="863599"/>
                  </a:lnTo>
                  <a:lnTo>
                    <a:pt x="2348657" y="825499"/>
                  </a:lnTo>
                  <a:lnTo>
                    <a:pt x="2334659" y="787399"/>
                  </a:lnTo>
                  <a:lnTo>
                    <a:pt x="2318958" y="736599"/>
                  </a:lnTo>
                  <a:lnTo>
                    <a:pt x="2301593" y="698499"/>
                  </a:lnTo>
                  <a:lnTo>
                    <a:pt x="2282601" y="660399"/>
                  </a:lnTo>
                  <a:lnTo>
                    <a:pt x="2262023" y="622299"/>
                  </a:lnTo>
                  <a:lnTo>
                    <a:pt x="2239896" y="584199"/>
                  </a:lnTo>
                  <a:lnTo>
                    <a:pt x="2216258" y="546099"/>
                  </a:lnTo>
                  <a:lnTo>
                    <a:pt x="2191149" y="507999"/>
                  </a:lnTo>
                  <a:lnTo>
                    <a:pt x="2164607" y="469899"/>
                  </a:lnTo>
                  <a:lnTo>
                    <a:pt x="2136671" y="431799"/>
                  </a:lnTo>
                  <a:lnTo>
                    <a:pt x="2107378" y="406399"/>
                  </a:lnTo>
                  <a:lnTo>
                    <a:pt x="2086971" y="380999"/>
                  </a:lnTo>
                  <a:close/>
                </a:path>
                <a:path w="2395854" h="2273300">
                  <a:moveTo>
                    <a:pt x="1247239" y="0"/>
                  </a:moveTo>
                  <a:lnTo>
                    <a:pt x="1148488" y="0"/>
                  </a:lnTo>
                  <a:lnTo>
                    <a:pt x="1099621" y="12699"/>
                  </a:lnTo>
                  <a:lnTo>
                    <a:pt x="1296106" y="12699"/>
                  </a:lnTo>
                  <a:lnTo>
                    <a:pt x="1247239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959095" y="3144013"/>
              <a:ext cx="2395855" cy="2277110"/>
            </a:xfrm>
            <a:custGeom>
              <a:avLst/>
              <a:gdLst/>
              <a:ahLst/>
              <a:cxnLst/>
              <a:rect l="l" t="t" r="r" b="b"/>
              <a:pathLst>
                <a:path w="2395854" h="2277110">
                  <a:moveTo>
                    <a:pt x="0" y="1138428"/>
                  </a:moveTo>
                  <a:lnTo>
                    <a:pt x="999" y="1091501"/>
                  </a:lnTo>
                  <a:lnTo>
                    <a:pt x="3970" y="1045058"/>
                  </a:lnTo>
                  <a:lnTo>
                    <a:pt x="8876" y="999135"/>
                  </a:lnTo>
                  <a:lnTo>
                    <a:pt x="15678" y="953768"/>
                  </a:lnTo>
                  <a:lnTo>
                    <a:pt x="24336" y="908994"/>
                  </a:lnTo>
                  <a:lnTo>
                    <a:pt x="34813" y="864849"/>
                  </a:lnTo>
                  <a:lnTo>
                    <a:pt x="47070" y="821371"/>
                  </a:lnTo>
                  <a:lnTo>
                    <a:pt x="61068" y="778595"/>
                  </a:lnTo>
                  <a:lnTo>
                    <a:pt x="76769" y="736559"/>
                  </a:lnTo>
                  <a:lnTo>
                    <a:pt x="94134" y="695299"/>
                  </a:lnTo>
                  <a:lnTo>
                    <a:pt x="113126" y="654851"/>
                  </a:lnTo>
                  <a:lnTo>
                    <a:pt x="133704" y="615253"/>
                  </a:lnTo>
                  <a:lnTo>
                    <a:pt x="155831" y="576541"/>
                  </a:lnTo>
                  <a:lnTo>
                    <a:pt x="179469" y="538751"/>
                  </a:lnTo>
                  <a:lnTo>
                    <a:pt x="204578" y="501920"/>
                  </a:lnTo>
                  <a:lnTo>
                    <a:pt x="231120" y="466086"/>
                  </a:lnTo>
                  <a:lnTo>
                    <a:pt x="259056" y="431283"/>
                  </a:lnTo>
                  <a:lnTo>
                    <a:pt x="288349" y="397550"/>
                  </a:lnTo>
                  <a:lnTo>
                    <a:pt x="318959" y="364922"/>
                  </a:lnTo>
                  <a:lnTo>
                    <a:pt x="350848" y="333436"/>
                  </a:lnTo>
                  <a:lnTo>
                    <a:pt x="383978" y="303130"/>
                  </a:lnTo>
                  <a:lnTo>
                    <a:pt x="418309" y="274039"/>
                  </a:lnTo>
                  <a:lnTo>
                    <a:pt x="453804" y="246200"/>
                  </a:lnTo>
                  <a:lnTo>
                    <a:pt x="490423" y="219649"/>
                  </a:lnTo>
                  <a:lnTo>
                    <a:pt x="528129" y="194424"/>
                  </a:lnTo>
                  <a:lnTo>
                    <a:pt x="566883" y="170562"/>
                  </a:lnTo>
                  <a:lnTo>
                    <a:pt x="606645" y="148097"/>
                  </a:lnTo>
                  <a:lnTo>
                    <a:pt x="647379" y="127068"/>
                  </a:lnTo>
                  <a:lnTo>
                    <a:pt x="689044" y="107511"/>
                  </a:lnTo>
                  <a:lnTo>
                    <a:pt x="731603" y="89462"/>
                  </a:lnTo>
                  <a:lnTo>
                    <a:pt x="775018" y="72959"/>
                  </a:lnTo>
                  <a:lnTo>
                    <a:pt x="819248" y="58037"/>
                  </a:lnTo>
                  <a:lnTo>
                    <a:pt x="864257" y="44734"/>
                  </a:lnTo>
                  <a:lnTo>
                    <a:pt x="910005" y="33085"/>
                  </a:lnTo>
                  <a:lnTo>
                    <a:pt x="956454" y="23128"/>
                  </a:lnTo>
                  <a:lnTo>
                    <a:pt x="1003565" y="14900"/>
                  </a:lnTo>
                  <a:lnTo>
                    <a:pt x="1051300" y="8436"/>
                  </a:lnTo>
                  <a:lnTo>
                    <a:pt x="1099621" y="3773"/>
                  </a:lnTo>
                  <a:lnTo>
                    <a:pt x="1148488" y="949"/>
                  </a:lnTo>
                  <a:lnTo>
                    <a:pt x="1197864" y="0"/>
                  </a:lnTo>
                  <a:lnTo>
                    <a:pt x="1247239" y="949"/>
                  </a:lnTo>
                  <a:lnTo>
                    <a:pt x="1296106" y="3773"/>
                  </a:lnTo>
                  <a:lnTo>
                    <a:pt x="1344427" y="8436"/>
                  </a:lnTo>
                  <a:lnTo>
                    <a:pt x="1392162" y="14900"/>
                  </a:lnTo>
                  <a:lnTo>
                    <a:pt x="1439273" y="23128"/>
                  </a:lnTo>
                  <a:lnTo>
                    <a:pt x="1485722" y="33085"/>
                  </a:lnTo>
                  <a:lnTo>
                    <a:pt x="1531470" y="44734"/>
                  </a:lnTo>
                  <a:lnTo>
                    <a:pt x="1576479" y="58037"/>
                  </a:lnTo>
                  <a:lnTo>
                    <a:pt x="1620709" y="72959"/>
                  </a:lnTo>
                  <a:lnTo>
                    <a:pt x="1664124" y="89462"/>
                  </a:lnTo>
                  <a:lnTo>
                    <a:pt x="1706683" y="107511"/>
                  </a:lnTo>
                  <a:lnTo>
                    <a:pt x="1748348" y="127068"/>
                  </a:lnTo>
                  <a:lnTo>
                    <a:pt x="1789082" y="148097"/>
                  </a:lnTo>
                  <a:lnTo>
                    <a:pt x="1828844" y="170562"/>
                  </a:lnTo>
                  <a:lnTo>
                    <a:pt x="1867598" y="194424"/>
                  </a:lnTo>
                  <a:lnTo>
                    <a:pt x="1905304" y="219649"/>
                  </a:lnTo>
                  <a:lnTo>
                    <a:pt x="1941923" y="246200"/>
                  </a:lnTo>
                  <a:lnTo>
                    <a:pt x="1977418" y="274039"/>
                  </a:lnTo>
                  <a:lnTo>
                    <a:pt x="2011749" y="303130"/>
                  </a:lnTo>
                  <a:lnTo>
                    <a:pt x="2044879" y="333436"/>
                  </a:lnTo>
                  <a:lnTo>
                    <a:pt x="2076768" y="364922"/>
                  </a:lnTo>
                  <a:lnTo>
                    <a:pt x="2107378" y="397550"/>
                  </a:lnTo>
                  <a:lnTo>
                    <a:pt x="2136671" y="431283"/>
                  </a:lnTo>
                  <a:lnTo>
                    <a:pt x="2164607" y="466086"/>
                  </a:lnTo>
                  <a:lnTo>
                    <a:pt x="2191149" y="501920"/>
                  </a:lnTo>
                  <a:lnTo>
                    <a:pt x="2216258" y="538751"/>
                  </a:lnTo>
                  <a:lnTo>
                    <a:pt x="2239896" y="576541"/>
                  </a:lnTo>
                  <a:lnTo>
                    <a:pt x="2262023" y="615253"/>
                  </a:lnTo>
                  <a:lnTo>
                    <a:pt x="2282601" y="654851"/>
                  </a:lnTo>
                  <a:lnTo>
                    <a:pt x="2301593" y="695299"/>
                  </a:lnTo>
                  <a:lnTo>
                    <a:pt x="2318958" y="736559"/>
                  </a:lnTo>
                  <a:lnTo>
                    <a:pt x="2334659" y="778595"/>
                  </a:lnTo>
                  <a:lnTo>
                    <a:pt x="2348657" y="821371"/>
                  </a:lnTo>
                  <a:lnTo>
                    <a:pt x="2360914" y="864849"/>
                  </a:lnTo>
                  <a:lnTo>
                    <a:pt x="2371391" y="908994"/>
                  </a:lnTo>
                  <a:lnTo>
                    <a:pt x="2380049" y="953768"/>
                  </a:lnTo>
                  <a:lnTo>
                    <a:pt x="2386851" y="999135"/>
                  </a:lnTo>
                  <a:lnTo>
                    <a:pt x="2391757" y="1045058"/>
                  </a:lnTo>
                  <a:lnTo>
                    <a:pt x="2394728" y="1091501"/>
                  </a:lnTo>
                  <a:lnTo>
                    <a:pt x="2395728" y="1138428"/>
                  </a:lnTo>
                  <a:lnTo>
                    <a:pt x="2394728" y="1185354"/>
                  </a:lnTo>
                  <a:lnTo>
                    <a:pt x="2391757" y="1231797"/>
                  </a:lnTo>
                  <a:lnTo>
                    <a:pt x="2386851" y="1277720"/>
                  </a:lnTo>
                  <a:lnTo>
                    <a:pt x="2380049" y="1323087"/>
                  </a:lnTo>
                  <a:lnTo>
                    <a:pt x="2371391" y="1367861"/>
                  </a:lnTo>
                  <a:lnTo>
                    <a:pt x="2360914" y="1412006"/>
                  </a:lnTo>
                  <a:lnTo>
                    <a:pt x="2348657" y="1455484"/>
                  </a:lnTo>
                  <a:lnTo>
                    <a:pt x="2334659" y="1498260"/>
                  </a:lnTo>
                  <a:lnTo>
                    <a:pt x="2318958" y="1540296"/>
                  </a:lnTo>
                  <a:lnTo>
                    <a:pt x="2301593" y="1581556"/>
                  </a:lnTo>
                  <a:lnTo>
                    <a:pt x="2282601" y="1622004"/>
                  </a:lnTo>
                  <a:lnTo>
                    <a:pt x="2262023" y="1661602"/>
                  </a:lnTo>
                  <a:lnTo>
                    <a:pt x="2239896" y="1700314"/>
                  </a:lnTo>
                  <a:lnTo>
                    <a:pt x="2216258" y="1738104"/>
                  </a:lnTo>
                  <a:lnTo>
                    <a:pt x="2191149" y="1774935"/>
                  </a:lnTo>
                  <a:lnTo>
                    <a:pt x="2164607" y="1810769"/>
                  </a:lnTo>
                  <a:lnTo>
                    <a:pt x="2136671" y="1845572"/>
                  </a:lnTo>
                  <a:lnTo>
                    <a:pt x="2107378" y="1879305"/>
                  </a:lnTo>
                  <a:lnTo>
                    <a:pt x="2076768" y="1911933"/>
                  </a:lnTo>
                  <a:lnTo>
                    <a:pt x="2044879" y="1943419"/>
                  </a:lnTo>
                  <a:lnTo>
                    <a:pt x="2011749" y="1973725"/>
                  </a:lnTo>
                  <a:lnTo>
                    <a:pt x="1977418" y="2002816"/>
                  </a:lnTo>
                  <a:lnTo>
                    <a:pt x="1941923" y="2030655"/>
                  </a:lnTo>
                  <a:lnTo>
                    <a:pt x="1905304" y="2057206"/>
                  </a:lnTo>
                  <a:lnTo>
                    <a:pt x="1867598" y="2082431"/>
                  </a:lnTo>
                  <a:lnTo>
                    <a:pt x="1828844" y="2106293"/>
                  </a:lnTo>
                  <a:lnTo>
                    <a:pt x="1789082" y="2128758"/>
                  </a:lnTo>
                  <a:lnTo>
                    <a:pt x="1748348" y="2149787"/>
                  </a:lnTo>
                  <a:lnTo>
                    <a:pt x="1706683" y="2169344"/>
                  </a:lnTo>
                  <a:lnTo>
                    <a:pt x="1664124" y="2187393"/>
                  </a:lnTo>
                  <a:lnTo>
                    <a:pt x="1620709" y="2203896"/>
                  </a:lnTo>
                  <a:lnTo>
                    <a:pt x="1576479" y="2218818"/>
                  </a:lnTo>
                  <a:lnTo>
                    <a:pt x="1531470" y="2232121"/>
                  </a:lnTo>
                  <a:lnTo>
                    <a:pt x="1485722" y="2243770"/>
                  </a:lnTo>
                  <a:lnTo>
                    <a:pt x="1439273" y="2253727"/>
                  </a:lnTo>
                  <a:lnTo>
                    <a:pt x="1392162" y="2261955"/>
                  </a:lnTo>
                  <a:lnTo>
                    <a:pt x="1344427" y="2268419"/>
                  </a:lnTo>
                  <a:lnTo>
                    <a:pt x="1296106" y="2273082"/>
                  </a:lnTo>
                  <a:lnTo>
                    <a:pt x="1247239" y="2275906"/>
                  </a:lnTo>
                  <a:lnTo>
                    <a:pt x="1197864" y="2276856"/>
                  </a:lnTo>
                  <a:lnTo>
                    <a:pt x="1148488" y="2275906"/>
                  </a:lnTo>
                  <a:lnTo>
                    <a:pt x="1099621" y="2273082"/>
                  </a:lnTo>
                  <a:lnTo>
                    <a:pt x="1051300" y="2268419"/>
                  </a:lnTo>
                  <a:lnTo>
                    <a:pt x="1003565" y="2261955"/>
                  </a:lnTo>
                  <a:lnTo>
                    <a:pt x="956454" y="2253727"/>
                  </a:lnTo>
                  <a:lnTo>
                    <a:pt x="910005" y="2243770"/>
                  </a:lnTo>
                  <a:lnTo>
                    <a:pt x="864257" y="2232121"/>
                  </a:lnTo>
                  <a:lnTo>
                    <a:pt x="819248" y="2218818"/>
                  </a:lnTo>
                  <a:lnTo>
                    <a:pt x="775018" y="2203896"/>
                  </a:lnTo>
                  <a:lnTo>
                    <a:pt x="731603" y="2187393"/>
                  </a:lnTo>
                  <a:lnTo>
                    <a:pt x="689044" y="2169344"/>
                  </a:lnTo>
                  <a:lnTo>
                    <a:pt x="647379" y="2149787"/>
                  </a:lnTo>
                  <a:lnTo>
                    <a:pt x="606645" y="2128758"/>
                  </a:lnTo>
                  <a:lnTo>
                    <a:pt x="566883" y="2106293"/>
                  </a:lnTo>
                  <a:lnTo>
                    <a:pt x="528129" y="2082431"/>
                  </a:lnTo>
                  <a:lnTo>
                    <a:pt x="490423" y="2057206"/>
                  </a:lnTo>
                  <a:lnTo>
                    <a:pt x="453804" y="2030655"/>
                  </a:lnTo>
                  <a:lnTo>
                    <a:pt x="418309" y="2002816"/>
                  </a:lnTo>
                  <a:lnTo>
                    <a:pt x="383978" y="1973725"/>
                  </a:lnTo>
                  <a:lnTo>
                    <a:pt x="350848" y="1943419"/>
                  </a:lnTo>
                  <a:lnTo>
                    <a:pt x="318959" y="1911933"/>
                  </a:lnTo>
                  <a:lnTo>
                    <a:pt x="288349" y="1879305"/>
                  </a:lnTo>
                  <a:lnTo>
                    <a:pt x="259056" y="1845572"/>
                  </a:lnTo>
                  <a:lnTo>
                    <a:pt x="231120" y="1810769"/>
                  </a:lnTo>
                  <a:lnTo>
                    <a:pt x="204578" y="1774935"/>
                  </a:lnTo>
                  <a:lnTo>
                    <a:pt x="179469" y="1738104"/>
                  </a:lnTo>
                  <a:lnTo>
                    <a:pt x="155831" y="1700314"/>
                  </a:lnTo>
                  <a:lnTo>
                    <a:pt x="133704" y="1661602"/>
                  </a:lnTo>
                  <a:lnTo>
                    <a:pt x="113126" y="1622004"/>
                  </a:lnTo>
                  <a:lnTo>
                    <a:pt x="94134" y="1581556"/>
                  </a:lnTo>
                  <a:lnTo>
                    <a:pt x="76769" y="1540296"/>
                  </a:lnTo>
                  <a:lnTo>
                    <a:pt x="61068" y="1498260"/>
                  </a:lnTo>
                  <a:lnTo>
                    <a:pt x="47070" y="1455484"/>
                  </a:lnTo>
                  <a:lnTo>
                    <a:pt x="34813" y="1412006"/>
                  </a:lnTo>
                  <a:lnTo>
                    <a:pt x="24336" y="1367861"/>
                  </a:lnTo>
                  <a:lnTo>
                    <a:pt x="15678" y="1323087"/>
                  </a:lnTo>
                  <a:lnTo>
                    <a:pt x="8876" y="1277720"/>
                  </a:lnTo>
                  <a:lnTo>
                    <a:pt x="3970" y="1231797"/>
                  </a:lnTo>
                  <a:lnTo>
                    <a:pt x="999" y="1185354"/>
                  </a:lnTo>
                  <a:lnTo>
                    <a:pt x="0" y="1138428"/>
                  </a:lnTo>
                  <a:close/>
                </a:path>
                <a:path w="2395854" h="2277110">
                  <a:moveTo>
                    <a:pt x="375564" y="1138428"/>
                  </a:moveTo>
                  <a:lnTo>
                    <a:pt x="377065" y="1184898"/>
                  </a:lnTo>
                  <a:lnTo>
                    <a:pt x="381509" y="1230633"/>
                  </a:lnTo>
                  <a:lnTo>
                    <a:pt x="388812" y="1275551"/>
                  </a:lnTo>
                  <a:lnTo>
                    <a:pt x="398887" y="1319574"/>
                  </a:lnTo>
                  <a:lnTo>
                    <a:pt x="411648" y="1362621"/>
                  </a:lnTo>
                  <a:lnTo>
                    <a:pt x="427010" y="1404612"/>
                  </a:lnTo>
                  <a:lnTo>
                    <a:pt x="444885" y="1445468"/>
                  </a:lnTo>
                  <a:lnTo>
                    <a:pt x="465188" y="1485109"/>
                  </a:lnTo>
                  <a:lnTo>
                    <a:pt x="487833" y="1523456"/>
                  </a:lnTo>
                  <a:lnTo>
                    <a:pt x="512734" y="1560427"/>
                  </a:lnTo>
                  <a:lnTo>
                    <a:pt x="539805" y="1595945"/>
                  </a:lnTo>
                  <a:lnTo>
                    <a:pt x="568960" y="1629927"/>
                  </a:lnTo>
                  <a:lnTo>
                    <a:pt x="600113" y="1662296"/>
                  </a:lnTo>
                  <a:lnTo>
                    <a:pt x="633177" y="1692971"/>
                  </a:lnTo>
                  <a:lnTo>
                    <a:pt x="668068" y="1721872"/>
                  </a:lnTo>
                  <a:lnTo>
                    <a:pt x="704699" y="1748920"/>
                  </a:lnTo>
                  <a:lnTo>
                    <a:pt x="742983" y="1774035"/>
                  </a:lnTo>
                  <a:lnTo>
                    <a:pt x="782835" y="1797136"/>
                  </a:lnTo>
                  <a:lnTo>
                    <a:pt x="824169" y="1818145"/>
                  </a:lnTo>
                  <a:lnTo>
                    <a:pt x="866899" y="1836980"/>
                  </a:lnTo>
                  <a:lnTo>
                    <a:pt x="910938" y="1853563"/>
                  </a:lnTo>
                  <a:lnTo>
                    <a:pt x="956202" y="1867814"/>
                  </a:lnTo>
                  <a:lnTo>
                    <a:pt x="1002603" y="1879653"/>
                  </a:lnTo>
                  <a:lnTo>
                    <a:pt x="1050055" y="1889000"/>
                  </a:lnTo>
                  <a:lnTo>
                    <a:pt x="1098474" y="1895775"/>
                  </a:lnTo>
                  <a:lnTo>
                    <a:pt x="1147772" y="1899899"/>
                  </a:lnTo>
                  <a:lnTo>
                    <a:pt x="1197864" y="1901291"/>
                  </a:lnTo>
                  <a:lnTo>
                    <a:pt x="1247955" y="1899899"/>
                  </a:lnTo>
                  <a:lnTo>
                    <a:pt x="1297253" y="1895775"/>
                  </a:lnTo>
                  <a:lnTo>
                    <a:pt x="1345672" y="1889000"/>
                  </a:lnTo>
                  <a:lnTo>
                    <a:pt x="1393124" y="1879653"/>
                  </a:lnTo>
                  <a:lnTo>
                    <a:pt x="1439525" y="1867814"/>
                  </a:lnTo>
                  <a:lnTo>
                    <a:pt x="1484789" y="1853563"/>
                  </a:lnTo>
                  <a:lnTo>
                    <a:pt x="1528828" y="1836980"/>
                  </a:lnTo>
                  <a:lnTo>
                    <a:pt x="1571558" y="1818145"/>
                  </a:lnTo>
                  <a:lnTo>
                    <a:pt x="1612892" y="1797136"/>
                  </a:lnTo>
                  <a:lnTo>
                    <a:pt x="1652744" y="1774035"/>
                  </a:lnTo>
                  <a:lnTo>
                    <a:pt x="1691028" y="1748920"/>
                  </a:lnTo>
                  <a:lnTo>
                    <a:pt x="1727659" y="1721872"/>
                  </a:lnTo>
                  <a:lnTo>
                    <a:pt x="1762550" y="1692971"/>
                  </a:lnTo>
                  <a:lnTo>
                    <a:pt x="1795614" y="1662296"/>
                  </a:lnTo>
                  <a:lnTo>
                    <a:pt x="1826767" y="1629927"/>
                  </a:lnTo>
                  <a:lnTo>
                    <a:pt x="1855922" y="1595945"/>
                  </a:lnTo>
                  <a:lnTo>
                    <a:pt x="1882993" y="1560427"/>
                  </a:lnTo>
                  <a:lnTo>
                    <a:pt x="1907894" y="1523456"/>
                  </a:lnTo>
                  <a:lnTo>
                    <a:pt x="1930539" y="1485109"/>
                  </a:lnTo>
                  <a:lnTo>
                    <a:pt x="1950842" y="1445468"/>
                  </a:lnTo>
                  <a:lnTo>
                    <a:pt x="1968717" y="1404612"/>
                  </a:lnTo>
                  <a:lnTo>
                    <a:pt x="1984079" y="1362621"/>
                  </a:lnTo>
                  <a:lnTo>
                    <a:pt x="1996840" y="1319574"/>
                  </a:lnTo>
                  <a:lnTo>
                    <a:pt x="2006915" y="1275551"/>
                  </a:lnTo>
                  <a:lnTo>
                    <a:pt x="2014218" y="1230633"/>
                  </a:lnTo>
                  <a:lnTo>
                    <a:pt x="2018662" y="1184898"/>
                  </a:lnTo>
                  <a:lnTo>
                    <a:pt x="2020163" y="1138428"/>
                  </a:lnTo>
                  <a:lnTo>
                    <a:pt x="2018662" y="1091957"/>
                  </a:lnTo>
                  <a:lnTo>
                    <a:pt x="2014218" y="1046222"/>
                  </a:lnTo>
                  <a:lnTo>
                    <a:pt x="2006915" y="1001304"/>
                  </a:lnTo>
                  <a:lnTo>
                    <a:pt x="1996840" y="957281"/>
                  </a:lnTo>
                  <a:lnTo>
                    <a:pt x="1984079" y="914234"/>
                  </a:lnTo>
                  <a:lnTo>
                    <a:pt x="1968717" y="872243"/>
                  </a:lnTo>
                  <a:lnTo>
                    <a:pt x="1950842" y="831387"/>
                  </a:lnTo>
                  <a:lnTo>
                    <a:pt x="1930539" y="791746"/>
                  </a:lnTo>
                  <a:lnTo>
                    <a:pt x="1907894" y="753399"/>
                  </a:lnTo>
                  <a:lnTo>
                    <a:pt x="1882993" y="716428"/>
                  </a:lnTo>
                  <a:lnTo>
                    <a:pt x="1855922" y="680910"/>
                  </a:lnTo>
                  <a:lnTo>
                    <a:pt x="1826767" y="646928"/>
                  </a:lnTo>
                  <a:lnTo>
                    <a:pt x="1795614" y="614559"/>
                  </a:lnTo>
                  <a:lnTo>
                    <a:pt x="1762550" y="583884"/>
                  </a:lnTo>
                  <a:lnTo>
                    <a:pt x="1727659" y="554983"/>
                  </a:lnTo>
                  <a:lnTo>
                    <a:pt x="1691028" y="527935"/>
                  </a:lnTo>
                  <a:lnTo>
                    <a:pt x="1652744" y="502820"/>
                  </a:lnTo>
                  <a:lnTo>
                    <a:pt x="1612892" y="479719"/>
                  </a:lnTo>
                  <a:lnTo>
                    <a:pt x="1571558" y="458710"/>
                  </a:lnTo>
                  <a:lnTo>
                    <a:pt x="1528828" y="439875"/>
                  </a:lnTo>
                  <a:lnTo>
                    <a:pt x="1484789" y="423292"/>
                  </a:lnTo>
                  <a:lnTo>
                    <a:pt x="1439525" y="409041"/>
                  </a:lnTo>
                  <a:lnTo>
                    <a:pt x="1393124" y="397202"/>
                  </a:lnTo>
                  <a:lnTo>
                    <a:pt x="1345672" y="387855"/>
                  </a:lnTo>
                  <a:lnTo>
                    <a:pt x="1297253" y="381080"/>
                  </a:lnTo>
                  <a:lnTo>
                    <a:pt x="1247955" y="376956"/>
                  </a:lnTo>
                  <a:lnTo>
                    <a:pt x="1197864" y="375564"/>
                  </a:lnTo>
                  <a:lnTo>
                    <a:pt x="1147772" y="376956"/>
                  </a:lnTo>
                  <a:lnTo>
                    <a:pt x="1098474" y="381080"/>
                  </a:lnTo>
                  <a:lnTo>
                    <a:pt x="1050055" y="387855"/>
                  </a:lnTo>
                  <a:lnTo>
                    <a:pt x="1002603" y="397202"/>
                  </a:lnTo>
                  <a:lnTo>
                    <a:pt x="956202" y="409041"/>
                  </a:lnTo>
                  <a:lnTo>
                    <a:pt x="910938" y="423292"/>
                  </a:lnTo>
                  <a:lnTo>
                    <a:pt x="866899" y="439875"/>
                  </a:lnTo>
                  <a:lnTo>
                    <a:pt x="824169" y="458710"/>
                  </a:lnTo>
                  <a:lnTo>
                    <a:pt x="782835" y="479719"/>
                  </a:lnTo>
                  <a:lnTo>
                    <a:pt x="742983" y="502820"/>
                  </a:lnTo>
                  <a:lnTo>
                    <a:pt x="704699" y="527935"/>
                  </a:lnTo>
                  <a:lnTo>
                    <a:pt x="668068" y="554983"/>
                  </a:lnTo>
                  <a:lnTo>
                    <a:pt x="633177" y="583884"/>
                  </a:lnTo>
                  <a:lnTo>
                    <a:pt x="600113" y="614559"/>
                  </a:lnTo>
                  <a:lnTo>
                    <a:pt x="568960" y="646928"/>
                  </a:lnTo>
                  <a:lnTo>
                    <a:pt x="539805" y="680910"/>
                  </a:lnTo>
                  <a:lnTo>
                    <a:pt x="512734" y="716428"/>
                  </a:lnTo>
                  <a:lnTo>
                    <a:pt x="487833" y="753399"/>
                  </a:lnTo>
                  <a:lnTo>
                    <a:pt x="465188" y="791746"/>
                  </a:lnTo>
                  <a:lnTo>
                    <a:pt x="444885" y="831387"/>
                  </a:lnTo>
                  <a:lnTo>
                    <a:pt x="427010" y="872243"/>
                  </a:lnTo>
                  <a:lnTo>
                    <a:pt x="411648" y="914234"/>
                  </a:lnTo>
                  <a:lnTo>
                    <a:pt x="398887" y="957281"/>
                  </a:lnTo>
                  <a:lnTo>
                    <a:pt x="388812" y="1001304"/>
                  </a:lnTo>
                  <a:lnTo>
                    <a:pt x="381509" y="1046222"/>
                  </a:lnTo>
                  <a:lnTo>
                    <a:pt x="377065" y="1091957"/>
                  </a:lnTo>
                  <a:lnTo>
                    <a:pt x="375564" y="1138428"/>
                  </a:lnTo>
                  <a:close/>
                </a:path>
              </a:pathLst>
            </a:custGeom>
            <a:ln w="12700">
              <a:solidFill>
                <a:srgbClr val="5B9BD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036563" y="3139440"/>
              <a:ext cx="239395" cy="417830"/>
            </a:xfrm>
            <a:custGeom>
              <a:avLst/>
              <a:gdLst/>
              <a:ahLst/>
              <a:cxnLst/>
              <a:rect l="l" t="t" r="r" b="b"/>
              <a:pathLst>
                <a:path w="239395" h="417829">
                  <a:moveTo>
                    <a:pt x="56299" y="0"/>
                  </a:moveTo>
                  <a:lnTo>
                    <a:pt x="0" y="0"/>
                  </a:lnTo>
                  <a:lnTo>
                    <a:pt x="182968" y="208788"/>
                  </a:lnTo>
                  <a:lnTo>
                    <a:pt x="0" y="417576"/>
                  </a:lnTo>
                  <a:lnTo>
                    <a:pt x="56299" y="417576"/>
                  </a:lnTo>
                  <a:lnTo>
                    <a:pt x="239268" y="208788"/>
                  </a:lnTo>
                  <a:lnTo>
                    <a:pt x="5629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036563" y="3139440"/>
              <a:ext cx="239395" cy="417830"/>
            </a:xfrm>
            <a:custGeom>
              <a:avLst/>
              <a:gdLst/>
              <a:ahLst/>
              <a:cxnLst/>
              <a:rect l="l" t="t" r="r" b="b"/>
              <a:pathLst>
                <a:path w="239395" h="417829">
                  <a:moveTo>
                    <a:pt x="0" y="0"/>
                  </a:moveTo>
                  <a:lnTo>
                    <a:pt x="56299" y="0"/>
                  </a:lnTo>
                  <a:lnTo>
                    <a:pt x="239268" y="208788"/>
                  </a:lnTo>
                  <a:lnTo>
                    <a:pt x="56299" y="417576"/>
                  </a:lnTo>
                  <a:lnTo>
                    <a:pt x="0" y="417576"/>
                  </a:lnTo>
                  <a:lnTo>
                    <a:pt x="182968" y="208788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036563" y="5035295"/>
              <a:ext cx="239395" cy="417830"/>
            </a:xfrm>
            <a:custGeom>
              <a:avLst/>
              <a:gdLst/>
              <a:ahLst/>
              <a:cxnLst/>
              <a:rect l="l" t="t" r="r" b="b"/>
              <a:pathLst>
                <a:path w="239395" h="417829">
                  <a:moveTo>
                    <a:pt x="239267" y="0"/>
                  </a:moveTo>
                  <a:lnTo>
                    <a:pt x="182968" y="0"/>
                  </a:lnTo>
                  <a:lnTo>
                    <a:pt x="0" y="208787"/>
                  </a:lnTo>
                  <a:lnTo>
                    <a:pt x="182968" y="417575"/>
                  </a:lnTo>
                  <a:lnTo>
                    <a:pt x="239267" y="417575"/>
                  </a:lnTo>
                  <a:lnTo>
                    <a:pt x="56299" y="208787"/>
                  </a:lnTo>
                  <a:lnTo>
                    <a:pt x="23926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6036563" y="5035295"/>
              <a:ext cx="239395" cy="417830"/>
            </a:xfrm>
            <a:custGeom>
              <a:avLst/>
              <a:gdLst/>
              <a:ahLst/>
              <a:cxnLst/>
              <a:rect l="l" t="t" r="r" b="b"/>
              <a:pathLst>
                <a:path w="239395" h="417829">
                  <a:moveTo>
                    <a:pt x="239267" y="417575"/>
                  </a:moveTo>
                  <a:lnTo>
                    <a:pt x="182968" y="417575"/>
                  </a:lnTo>
                  <a:lnTo>
                    <a:pt x="0" y="208787"/>
                  </a:lnTo>
                  <a:lnTo>
                    <a:pt x="182968" y="0"/>
                  </a:lnTo>
                  <a:lnTo>
                    <a:pt x="239267" y="0"/>
                  </a:lnTo>
                  <a:lnTo>
                    <a:pt x="56299" y="208787"/>
                  </a:lnTo>
                  <a:lnTo>
                    <a:pt x="239267" y="417575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915911" y="4325111"/>
              <a:ext cx="439420" cy="227329"/>
            </a:xfrm>
            <a:custGeom>
              <a:avLst/>
              <a:gdLst/>
              <a:ahLst/>
              <a:cxnLst/>
              <a:rect l="l" t="t" r="r" b="b"/>
              <a:pathLst>
                <a:path w="439420" h="227329">
                  <a:moveTo>
                    <a:pt x="438912" y="0"/>
                  </a:moveTo>
                  <a:lnTo>
                    <a:pt x="219456" y="173647"/>
                  </a:lnTo>
                  <a:lnTo>
                    <a:pt x="0" y="0"/>
                  </a:lnTo>
                  <a:lnTo>
                    <a:pt x="0" y="53428"/>
                  </a:lnTo>
                  <a:lnTo>
                    <a:pt x="219456" y="227076"/>
                  </a:lnTo>
                  <a:lnTo>
                    <a:pt x="438912" y="53428"/>
                  </a:lnTo>
                  <a:lnTo>
                    <a:pt x="4389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915911" y="4325111"/>
              <a:ext cx="439420" cy="227329"/>
            </a:xfrm>
            <a:custGeom>
              <a:avLst/>
              <a:gdLst/>
              <a:ahLst/>
              <a:cxnLst/>
              <a:rect l="l" t="t" r="r" b="b"/>
              <a:pathLst>
                <a:path w="439420" h="227329">
                  <a:moveTo>
                    <a:pt x="438912" y="0"/>
                  </a:moveTo>
                  <a:lnTo>
                    <a:pt x="438912" y="53428"/>
                  </a:lnTo>
                  <a:lnTo>
                    <a:pt x="219456" y="227076"/>
                  </a:lnTo>
                  <a:lnTo>
                    <a:pt x="0" y="53428"/>
                  </a:lnTo>
                  <a:lnTo>
                    <a:pt x="0" y="0"/>
                  </a:lnTo>
                  <a:lnTo>
                    <a:pt x="219456" y="173647"/>
                  </a:lnTo>
                  <a:lnTo>
                    <a:pt x="438912" y="0"/>
                  </a:lnTo>
                  <a:close/>
                </a:path>
              </a:pathLst>
            </a:custGeom>
            <a:ln w="126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963667" y="4154424"/>
              <a:ext cx="439420" cy="227329"/>
            </a:xfrm>
            <a:custGeom>
              <a:avLst/>
              <a:gdLst/>
              <a:ahLst/>
              <a:cxnLst/>
              <a:rect l="l" t="t" r="r" b="b"/>
              <a:pathLst>
                <a:path w="439420" h="227329">
                  <a:moveTo>
                    <a:pt x="219456" y="0"/>
                  </a:moveTo>
                  <a:lnTo>
                    <a:pt x="0" y="173647"/>
                  </a:lnTo>
                  <a:lnTo>
                    <a:pt x="0" y="227075"/>
                  </a:lnTo>
                  <a:lnTo>
                    <a:pt x="219456" y="53428"/>
                  </a:lnTo>
                  <a:lnTo>
                    <a:pt x="438912" y="227075"/>
                  </a:lnTo>
                  <a:lnTo>
                    <a:pt x="438912" y="173647"/>
                  </a:lnTo>
                  <a:lnTo>
                    <a:pt x="2194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963667" y="4154424"/>
              <a:ext cx="439420" cy="227329"/>
            </a:xfrm>
            <a:custGeom>
              <a:avLst/>
              <a:gdLst/>
              <a:ahLst/>
              <a:cxnLst/>
              <a:rect l="l" t="t" r="r" b="b"/>
              <a:pathLst>
                <a:path w="439420" h="227329">
                  <a:moveTo>
                    <a:pt x="0" y="227075"/>
                  </a:moveTo>
                  <a:lnTo>
                    <a:pt x="0" y="173647"/>
                  </a:lnTo>
                  <a:lnTo>
                    <a:pt x="219456" y="0"/>
                  </a:lnTo>
                  <a:lnTo>
                    <a:pt x="438912" y="173647"/>
                  </a:lnTo>
                  <a:lnTo>
                    <a:pt x="438912" y="227075"/>
                  </a:lnTo>
                  <a:lnTo>
                    <a:pt x="219456" y="53428"/>
                  </a:lnTo>
                  <a:lnTo>
                    <a:pt x="0" y="227075"/>
                  </a:lnTo>
                  <a:close/>
                </a:path>
              </a:pathLst>
            </a:custGeom>
            <a:ln w="126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494019" y="3925824"/>
              <a:ext cx="1347203" cy="713232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7379967" y="4368545"/>
              <a:ext cx="172720" cy="0"/>
            </a:xfrm>
            <a:custGeom>
              <a:avLst/>
              <a:gdLst/>
              <a:ahLst/>
              <a:cxnLst/>
              <a:rect l="l" t="t" r="r" b="b"/>
              <a:pathLst>
                <a:path w="172720">
                  <a:moveTo>
                    <a:pt x="172097" y="0"/>
                  </a:moveTo>
                  <a:lnTo>
                    <a:pt x="0" y="0"/>
                  </a:lnTo>
                </a:path>
              </a:pathLst>
            </a:custGeom>
            <a:ln w="28575">
              <a:solidFill>
                <a:srgbClr val="4453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5403341" y="2690627"/>
              <a:ext cx="0" cy="702945"/>
            </a:xfrm>
            <a:custGeom>
              <a:avLst/>
              <a:gdLst/>
              <a:ahLst/>
              <a:cxnLst/>
              <a:rect l="l" t="t" r="r" b="b"/>
              <a:pathLst>
                <a:path h="702945">
                  <a:moveTo>
                    <a:pt x="0" y="702932"/>
                  </a:moveTo>
                  <a:lnTo>
                    <a:pt x="0" y="0"/>
                  </a:lnTo>
                </a:path>
              </a:pathLst>
            </a:custGeom>
            <a:ln w="28575">
              <a:solidFill>
                <a:srgbClr val="4453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919721" y="2690627"/>
              <a:ext cx="0" cy="702945"/>
            </a:xfrm>
            <a:custGeom>
              <a:avLst/>
              <a:gdLst/>
              <a:ahLst/>
              <a:cxnLst/>
              <a:rect l="l" t="t" r="r" b="b"/>
              <a:pathLst>
                <a:path h="702945">
                  <a:moveTo>
                    <a:pt x="0" y="702932"/>
                  </a:moveTo>
                  <a:lnTo>
                    <a:pt x="0" y="0"/>
                  </a:lnTo>
                </a:path>
              </a:pathLst>
            </a:custGeom>
            <a:ln w="28575">
              <a:solidFill>
                <a:srgbClr val="4453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6916673" y="5162555"/>
              <a:ext cx="0" cy="702945"/>
            </a:xfrm>
            <a:custGeom>
              <a:avLst/>
              <a:gdLst/>
              <a:ahLst/>
              <a:cxnLst/>
              <a:rect l="l" t="t" r="r" b="b"/>
              <a:pathLst>
                <a:path h="702945">
                  <a:moveTo>
                    <a:pt x="0" y="702932"/>
                  </a:moveTo>
                  <a:lnTo>
                    <a:pt x="0" y="0"/>
                  </a:lnTo>
                </a:path>
              </a:pathLst>
            </a:custGeom>
            <a:ln w="28575">
              <a:solidFill>
                <a:srgbClr val="4453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5401817" y="5167127"/>
              <a:ext cx="0" cy="702945"/>
            </a:xfrm>
            <a:custGeom>
              <a:avLst/>
              <a:gdLst/>
              <a:ahLst/>
              <a:cxnLst/>
              <a:rect l="l" t="t" r="r" b="b"/>
              <a:pathLst>
                <a:path h="702945">
                  <a:moveTo>
                    <a:pt x="0" y="702932"/>
                  </a:moveTo>
                  <a:lnTo>
                    <a:pt x="0" y="0"/>
                  </a:lnTo>
                </a:path>
              </a:pathLst>
            </a:custGeom>
            <a:ln w="28575">
              <a:solidFill>
                <a:srgbClr val="4453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6906005" y="5865113"/>
              <a:ext cx="609600" cy="0"/>
            </a:xfrm>
            <a:custGeom>
              <a:avLst/>
              <a:gdLst/>
              <a:ahLst/>
              <a:cxnLst/>
              <a:rect l="l" t="t" r="r" b="b"/>
              <a:pathLst>
                <a:path w="609600">
                  <a:moveTo>
                    <a:pt x="0" y="0"/>
                  </a:moveTo>
                  <a:lnTo>
                    <a:pt x="609384" y="0"/>
                  </a:lnTo>
                </a:path>
              </a:pathLst>
            </a:custGeom>
            <a:ln w="28575">
              <a:solidFill>
                <a:srgbClr val="4453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6906005" y="2701289"/>
              <a:ext cx="609600" cy="0"/>
            </a:xfrm>
            <a:custGeom>
              <a:avLst/>
              <a:gdLst/>
              <a:ahLst/>
              <a:cxnLst/>
              <a:rect l="l" t="t" r="r" b="b"/>
              <a:pathLst>
                <a:path w="609600">
                  <a:moveTo>
                    <a:pt x="0" y="0"/>
                  </a:moveTo>
                  <a:lnTo>
                    <a:pt x="609384" y="0"/>
                  </a:lnTo>
                </a:path>
              </a:pathLst>
            </a:custGeom>
            <a:ln w="28575">
              <a:solidFill>
                <a:srgbClr val="4453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802885" y="2681477"/>
              <a:ext cx="609600" cy="0"/>
            </a:xfrm>
            <a:custGeom>
              <a:avLst/>
              <a:gdLst/>
              <a:ahLst/>
              <a:cxnLst/>
              <a:rect l="l" t="t" r="r" b="b"/>
              <a:pathLst>
                <a:path w="609600">
                  <a:moveTo>
                    <a:pt x="0" y="0"/>
                  </a:moveTo>
                  <a:lnTo>
                    <a:pt x="609384" y="0"/>
                  </a:lnTo>
                </a:path>
              </a:pathLst>
            </a:custGeom>
            <a:ln w="28575">
              <a:solidFill>
                <a:srgbClr val="4453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 txBox="1"/>
          <p:nvPr/>
        </p:nvSpPr>
        <p:spPr>
          <a:xfrm>
            <a:off x="7688408" y="3402985"/>
            <a:ext cx="3881754" cy="1606550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1800" b="1" dirty="0">
                <a:solidFill>
                  <a:srgbClr val="44536A"/>
                </a:solidFill>
                <a:latin typeface="Calibri"/>
                <a:cs typeface="Calibri"/>
              </a:rPr>
              <a:t>Supply</a:t>
            </a:r>
            <a:r>
              <a:rPr sz="1800" b="1" spc="-30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44536A"/>
                </a:solidFill>
                <a:latin typeface="Calibri"/>
                <a:cs typeface="Calibri"/>
              </a:rPr>
              <a:t>chain</a:t>
            </a:r>
            <a:r>
              <a:rPr sz="1800" b="1" spc="-10" dirty="0">
                <a:solidFill>
                  <a:srgbClr val="44536A"/>
                </a:solidFill>
                <a:latin typeface="Calibri"/>
                <a:cs typeface="Calibri"/>
              </a:rPr>
              <a:t> actors</a:t>
            </a:r>
            <a:endParaRPr sz="1800">
              <a:latin typeface="Calibri"/>
              <a:cs typeface="Calibri"/>
            </a:endParaRPr>
          </a:p>
          <a:p>
            <a:pPr marL="12700" marR="26670">
              <a:lnSpc>
                <a:spcPct val="100000"/>
              </a:lnSpc>
              <a:spcBef>
                <a:spcPts val="85"/>
              </a:spcBef>
            </a:pPr>
            <a:r>
              <a:rPr sz="1200" b="1" dirty="0">
                <a:solidFill>
                  <a:srgbClr val="212121"/>
                </a:solidFill>
                <a:latin typeface="Arial"/>
                <a:cs typeface="Arial"/>
              </a:rPr>
              <a:t>Brands:</a:t>
            </a:r>
            <a:r>
              <a:rPr sz="1200" b="1" spc="-3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Bring</a:t>
            </a:r>
            <a:r>
              <a:rPr sz="1200" spc="-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their</a:t>
            </a:r>
            <a:r>
              <a:rPr sz="1200" spc="-4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suppliers</a:t>
            </a:r>
            <a:r>
              <a:rPr sz="1200" spc="-4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and</a:t>
            </a:r>
            <a:r>
              <a:rPr sz="1200" spc="-4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IT</a:t>
            </a:r>
            <a:r>
              <a:rPr sz="1200" spc="-3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solution</a:t>
            </a:r>
            <a:r>
              <a:rPr sz="1200" spc="-4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providers</a:t>
            </a:r>
            <a:r>
              <a:rPr sz="1200" spc="-25" dirty="0">
                <a:solidFill>
                  <a:srgbClr val="212121"/>
                </a:solidFill>
                <a:latin typeface="Arial"/>
                <a:cs typeface="Arial"/>
              </a:rPr>
              <a:t> to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implement</a:t>
            </a:r>
            <a:r>
              <a:rPr sz="1200" spc="-5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traceability</a:t>
            </a:r>
            <a:r>
              <a:rPr sz="1200" spc="-3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at</a:t>
            </a:r>
            <a:r>
              <a:rPr sz="1200" spc="-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scale</a:t>
            </a:r>
            <a:r>
              <a:rPr sz="1200" spc="-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and</a:t>
            </a:r>
            <a:r>
              <a:rPr sz="1200" spc="-4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liaise</a:t>
            </a:r>
            <a:r>
              <a:rPr sz="1200" spc="-3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212121"/>
                </a:solidFill>
                <a:latin typeface="Arial"/>
                <a:cs typeface="Arial"/>
              </a:rPr>
              <a:t>with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Development</a:t>
            </a:r>
            <a:r>
              <a:rPr sz="1200" spc="-3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Banks</a:t>
            </a:r>
            <a:r>
              <a:rPr sz="1200" spc="-3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to</a:t>
            </a:r>
            <a:r>
              <a:rPr sz="1200" spc="-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set</a:t>
            </a:r>
            <a:r>
              <a:rPr sz="1200" spc="-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up</a:t>
            </a:r>
            <a:r>
              <a:rPr sz="1200" spc="-3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supply</a:t>
            </a:r>
            <a:r>
              <a:rPr sz="1200" spc="-3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chain</a:t>
            </a:r>
            <a:r>
              <a:rPr sz="1200" spc="-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212121"/>
                </a:solidFill>
                <a:latin typeface="Arial"/>
                <a:cs typeface="Arial"/>
              </a:rPr>
              <a:t>finance programs.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1200" b="1" dirty="0">
                <a:solidFill>
                  <a:srgbClr val="212121"/>
                </a:solidFill>
                <a:latin typeface="Arial"/>
                <a:cs typeface="Arial"/>
              </a:rPr>
              <a:t>Suppliers:</a:t>
            </a:r>
            <a:r>
              <a:rPr sz="1200" b="1" spc="-3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receive</a:t>
            </a:r>
            <a:r>
              <a:rPr sz="1200" spc="-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supply</a:t>
            </a:r>
            <a:r>
              <a:rPr sz="1200" spc="-5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chain</a:t>
            </a:r>
            <a:r>
              <a:rPr sz="1200" spc="-4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finance,</a:t>
            </a:r>
            <a:r>
              <a:rPr sz="1200" spc="-5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212121"/>
                </a:solidFill>
                <a:latin typeface="Arial"/>
                <a:cs typeface="Arial"/>
              </a:rPr>
              <a:t>implement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traceability</a:t>
            </a:r>
            <a:r>
              <a:rPr sz="1200" spc="-5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at</a:t>
            </a:r>
            <a:r>
              <a:rPr sz="1200" spc="-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scale,</a:t>
            </a:r>
            <a:r>
              <a:rPr sz="1200" spc="-3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bring</a:t>
            </a:r>
            <a:r>
              <a:rPr sz="1200" spc="-3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visibility</a:t>
            </a:r>
            <a:r>
              <a:rPr sz="1200" spc="-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to</a:t>
            </a:r>
            <a:r>
              <a:rPr sz="1200" spc="-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their</a:t>
            </a:r>
            <a:r>
              <a:rPr sz="1200" spc="-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212121"/>
                </a:solidFill>
                <a:latin typeface="Arial"/>
                <a:cs typeface="Arial"/>
              </a:rPr>
              <a:t>N-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tier</a:t>
            </a:r>
            <a:r>
              <a:rPr sz="1200" spc="-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212121"/>
                </a:solidFill>
                <a:latin typeface="Arial"/>
                <a:cs typeface="Arial"/>
              </a:rPr>
              <a:t>suppliers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to</a:t>
            </a:r>
            <a:r>
              <a:rPr sz="1200" spc="-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also</a:t>
            </a:r>
            <a:r>
              <a:rPr sz="1200" spc="-10" dirty="0">
                <a:solidFill>
                  <a:srgbClr val="212121"/>
                </a:solidFill>
                <a:latin typeface="Arial"/>
                <a:cs typeface="Arial"/>
              </a:rPr>
              <a:t> implement</a:t>
            </a:r>
            <a:endParaRPr sz="12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143525" y="6605916"/>
            <a:ext cx="4307840" cy="17399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000" spc="70" dirty="0">
                <a:solidFill>
                  <a:srgbClr val="7E7E7E"/>
                </a:solidFill>
                <a:latin typeface="Gill Sans MT"/>
                <a:cs typeface="Gill Sans MT"/>
              </a:rPr>
              <a:t>Sustainable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75" dirty="0">
                <a:solidFill>
                  <a:srgbClr val="7E7E7E"/>
                </a:solidFill>
                <a:latin typeface="Gill Sans MT"/>
                <a:cs typeface="Gill Sans MT"/>
              </a:rPr>
              <a:t>and</a:t>
            </a:r>
            <a:r>
              <a:rPr sz="1000" spc="-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Digital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Trade</a:t>
            </a:r>
            <a:r>
              <a:rPr sz="1000" spc="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45" dirty="0">
                <a:solidFill>
                  <a:srgbClr val="7E7E7E"/>
                </a:solidFill>
                <a:latin typeface="Gill Sans MT"/>
                <a:cs typeface="Gill Sans MT"/>
              </a:rPr>
              <a:t>Facilitation</a:t>
            </a:r>
            <a:r>
              <a:rPr sz="1000" spc="-2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Week</a:t>
            </a:r>
            <a:r>
              <a:rPr sz="1000" spc="30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7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85" dirty="0">
                <a:solidFill>
                  <a:srgbClr val="7E7E7E"/>
                </a:solidFill>
                <a:latin typeface="Gill Sans MT"/>
                <a:cs typeface="Gill Sans MT"/>
              </a:rPr>
              <a:t>8-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12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110" dirty="0">
                <a:solidFill>
                  <a:srgbClr val="7E7E7E"/>
                </a:solidFill>
                <a:latin typeface="Gill Sans MT"/>
                <a:cs typeface="Gill Sans MT"/>
              </a:rPr>
              <a:t>July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2024</a:t>
            </a:r>
            <a:r>
              <a:rPr sz="1000" spc="26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6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Geneva</a:t>
            </a:r>
            <a:endParaRPr sz="1000">
              <a:latin typeface="Gill Sans MT"/>
              <a:cs typeface="Gill Sans MT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7688408" y="5351235"/>
            <a:ext cx="3837940" cy="875030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1800" b="1" dirty="0">
                <a:solidFill>
                  <a:srgbClr val="44536A"/>
                </a:solidFill>
                <a:latin typeface="Calibri"/>
                <a:cs typeface="Calibri"/>
              </a:rPr>
              <a:t>IT</a:t>
            </a:r>
            <a:r>
              <a:rPr sz="1800" b="1" spc="-10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44536A"/>
                </a:solidFill>
                <a:latin typeface="Calibri"/>
                <a:cs typeface="Calibri"/>
              </a:rPr>
              <a:t>Solution</a:t>
            </a:r>
            <a:r>
              <a:rPr sz="1800" b="1" spc="-35" dirty="0">
                <a:solidFill>
                  <a:srgbClr val="44536A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44536A"/>
                </a:solidFill>
                <a:latin typeface="Calibri"/>
                <a:cs typeface="Calibri"/>
              </a:rPr>
              <a:t>Providers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85"/>
              </a:spcBef>
            </a:pP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Conform</a:t>
            </a:r>
            <a:r>
              <a:rPr sz="1200" spc="-6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to</a:t>
            </a:r>
            <a:r>
              <a:rPr sz="1200" spc="-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interoperability</a:t>
            </a:r>
            <a:r>
              <a:rPr sz="1200" spc="-5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protocol,</a:t>
            </a:r>
            <a:r>
              <a:rPr sz="1200" spc="-5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allowing</a:t>
            </a:r>
            <a:r>
              <a:rPr sz="1200" spc="-3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212121"/>
                </a:solidFill>
                <a:latin typeface="Arial"/>
                <a:cs typeface="Arial"/>
              </a:rPr>
              <a:t>themselves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to</a:t>
            </a:r>
            <a:r>
              <a:rPr sz="1200" spc="-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exchange</a:t>
            </a:r>
            <a:r>
              <a:rPr sz="1200" spc="-3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and</a:t>
            </a:r>
            <a:r>
              <a:rPr sz="1200" spc="-3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receive</a:t>
            </a:r>
            <a:r>
              <a:rPr sz="1200" spc="-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data</a:t>
            </a:r>
            <a:r>
              <a:rPr sz="1200" spc="-4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with other</a:t>
            </a:r>
            <a:r>
              <a:rPr sz="1200" spc="-3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platforms,</a:t>
            </a:r>
            <a:r>
              <a:rPr sz="1200" spc="-3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212121"/>
                </a:solidFill>
                <a:latin typeface="Arial"/>
                <a:cs typeface="Arial"/>
              </a:rPr>
              <a:t>thus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ensuring</a:t>
            </a:r>
            <a:r>
              <a:rPr sz="1200" spc="-5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their</a:t>
            </a:r>
            <a:r>
              <a:rPr sz="1200" spc="-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212121"/>
                </a:solidFill>
                <a:latin typeface="Arial"/>
                <a:cs typeface="Arial"/>
              </a:rPr>
              <a:t>long-</a:t>
            </a:r>
            <a:r>
              <a:rPr sz="1200" dirty="0">
                <a:solidFill>
                  <a:srgbClr val="212121"/>
                </a:solidFill>
                <a:latin typeface="Arial"/>
                <a:cs typeface="Arial"/>
              </a:rPr>
              <a:t>term</a:t>
            </a:r>
            <a:r>
              <a:rPr sz="1200" spc="-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212121"/>
                </a:solidFill>
                <a:latin typeface="Arial"/>
                <a:cs typeface="Arial"/>
              </a:rPr>
              <a:t>survival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A6AA1B4-C739-8900-453D-423ED5F48C0A}"/>
              </a:ext>
            </a:extLst>
          </p:cNvPr>
          <p:cNvSpPr txBox="1"/>
          <p:nvPr/>
        </p:nvSpPr>
        <p:spPr>
          <a:xfrm>
            <a:off x="705802" y="148471"/>
            <a:ext cx="10975658" cy="6709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800" b="1" i="0" u="none" strike="noStrike" baseline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JETRO</a:t>
            </a:r>
            <a:r>
              <a:rPr lang="ja-JP" altLang="en-US" sz="2800" b="1" i="0" u="none" strike="noStrike" baseline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ニュース　　　</a:t>
            </a:r>
            <a:r>
              <a:rPr lang="en-US" altLang="ja-JP" sz="2800" b="1" i="0" u="none" strike="noStrike" baseline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2024</a:t>
            </a:r>
            <a:r>
              <a:rPr lang="ja-JP" altLang="en-US" sz="2800" b="1" i="0" u="none" strike="noStrike" baseline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2800" b="1" i="0" u="none" strike="noStrike" baseline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07</a:t>
            </a:r>
            <a:r>
              <a:rPr lang="ja-JP" altLang="en-US" sz="2800" b="1" i="0" u="none" strike="noStrike" baseline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2800" b="1" i="0" u="none" strike="noStrike" baseline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</a:t>
            </a:r>
            <a:r>
              <a:rPr lang="ja-JP" altLang="en-US" sz="2800" b="1" i="0" u="none" strike="noStrike" baseline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</a:p>
          <a:p>
            <a:endParaRPr lang="ja-JP" altLang="en-US" sz="1800" b="0" i="0" u="none" strike="noStrike" baseline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2400" b="1" i="0" u="none" strike="noStrike" baseline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EU</a:t>
            </a:r>
            <a:r>
              <a:rPr lang="ja-JP" altLang="en-US" sz="2400" b="1" i="0" u="none" strike="noStrike" baseline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のエコデザイン規則</a:t>
            </a:r>
          </a:p>
          <a:p>
            <a:r>
              <a:rPr lang="en-US" altLang="ja-JP" sz="2000" b="0" i="0" u="none" strike="noStrike" baseline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EU</a:t>
            </a:r>
            <a:r>
              <a:rPr lang="ja-JP" altLang="en-US" sz="2000" b="0" i="0" u="none" strike="noStrike" baseline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</a:t>
            </a:r>
            <a:r>
              <a:rPr lang="en-US" altLang="ja-JP" sz="2000" b="0" i="0" u="none" strike="noStrike" baseline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2000" b="0" i="0" u="none" strike="noStrike" baseline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2000" b="0" i="0" u="none" strike="noStrike" baseline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18</a:t>
            </a:r>
            <a:r>
              <a:rPr lang="ja-JP" altLang="en-US" sz="2000" b="0" i="0" u="none" strike="noStrike" baseline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日、域内市場に流通する製品の環境要件を定める「</a:t>
            </a:r>
            <a:r>
              <a:rPr lang="ja-JP" altLang="en-US" sz="2000" b="0" i="0" u="none" strike="noStrike" baseline="0" dirty="0">
                <a:solidFill>
                  <a:srgbClr val="006EC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持続可能な製品のためのエコデザイン規則（</a:t>
            </a:r>
            <a:r>
              <a:rPr lang="en-US" altLang="ja-JP" sz="2000" b="0" i="0" u="none" strike="noStrike" baseline="0" dirty="0">
                <a:solidFill>
                  <a:srgbClr val="006EC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ESPR</a:t>
            </a:r>
            <a:r>
              <a:rPr lang="ja-JP" altLang="en-US" sz="2000" b="0" i="0" u="none" strike="noStrike" baseline="0" dirty="0">
                <a:solidFill>
                  <a:srgbClr val="006EC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r>
              <a:rPr lang="ja-JP" altLang="en-US" sz="20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」を施行する。</a:t>
            </a:r>
            <a:r>
              <a:rPr lang="en-US" altLang="ja-JP" sz="20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ESPR</a:t>
            </a:r>
            <a:r>
              <a:rPr lang="ja-JP" altLang="en-US" sz="20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は従来のエコデザイン指令を改正し、適用対象を域内市場に流通するほぼ全ての製品に拡大する。</a:t>
            </a:r>
            <a:endParaRPr lang="en-US" altLang="ja-JP" sz="2000" b="0" i="0" u="none" strike="noStrike" baseline="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b="0" i="0" u="none" strike="noStrike" baseline="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デジタル製品パスポートの創設や、公的機関に対するグリーン製品の公共調達基準、売れ残った消費財が廃棄されるのを防ぐ枠組みの創設も定める。他方、</a:t>
            </a:r>
            <a:r>
              <a:rPr lang="en-US" altLang="ja-JP" sz="20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ESPR</a:t>
            </a:r>
            <a:r>
              <a:rPr lang="ja-JP" altLang="en-US" sz="20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は枠組み規制であり、製品グループごとの具体的な規制内容は今後、欧州委員会が委任法令で規定する予定だ。</a:t>
            </a:r>
            <a:endParaRPr lang="en-US" altLang="ja-JP" sz="2000" b="0" i="0" u="none" strike="noStrike" baseline="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b="0" i="0" u="none" strike="noStrike" baseline="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従来のエコデザイン指令は適用対象をエネルギー関連製品に限定していたが、</a:t>
            </a:r>
            <a:r>
              <a:rPr lang="en-US" altLang="ja-JP" sz="20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ESPR</a:t>
            </a:r>
            <a:r>
              <a:rPr lang="ja-JP" altLang="en-US" sz="20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では製品グループを拡大し、域内市場に持続可能な製品の自由な流通を促進させたい考え。</a:t>
            </a:r>
            <a:endParaRPr lang="en-US" altLang="ja-JP" sz="2000" b="0" i="0" u="none" strike="noStrike" baseline="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b="0" i="0" u="none" strike="noStrike" baseline="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エコデザイン要件として、耐久性、信頼性、修理可能性、リサイクル素材の使用率などの要件を規定。これらの要件に関する情報を、デジタル製品パスポートを通じて消費者に提供することを求める。</a:t>
            </a:r>
            <a:endParaRPr lang="en-US" altLang="ja-JP" sz="2000" b="0" i="0" u="none" strike="noStrike" baseline="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b="0" i="0" u="none" strike="noStrike" baseline="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さらに注目されるのが、企業に対して、売れ残った消費財の廃棄を禁止する規定だ。衣類や履物が対象となるが、対象製品は将来的に、欧州委が策定する委任法令によって拡大される可能性もある。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046143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14399" y="0"/>
            <a:ext cx="11277600" cy="6858000"/>
            <a:chOff x="914399" y="0"/>
            <a:chExt cx="112776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14399" y="0"/>
              <a:ext cx="11277599" cy="685799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35735" y="586740"/>
              <a:ext cx="2578607" cy="1088135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35735" y="6245352"/>
              <a:ext cx="1679447" cy="350519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14911" y="2364355"/>
            <a:ext cx="7693659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600" spc="-30" dirty="0">
                <a:solidFill>
                  <a:srgbClr val="0099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UNTP</a:t>
            </a:r>
            <a:r>
              <a:rPr sz="3600" spc="-195" dirty="0">
                <a:solidFill>
                  <a:srgbClr val="0099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solidFill>
                  <a:srgbClr val="0099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sz="3600" spc="-125" dirty="0">
                <a:solidFill>
                  <a:srgbClr val="0099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120" dirty="0">
                <a:solidFill>
                  <a:srgbClr val="0099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</a:t>
            </a:r>
            <a:r>
              <a:rPr sz="3600" spc="-100" dirty="0">
                <a:solidFill>
                  <a:srgbClr val="0099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145" dirty="0">
                <a:solidFill>
                  <a:srgbClr val="0099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DPPs:</a:t>
            </a:r>
            <a:r>
              <a:rPr sz="3600" spc="-100" dirty="0">
                <a:solidFill>
                  <a:srgbClr val="0099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10" dirty="0">
                <a:solidFill>
                  <a:srgbClr val="0099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complementarities?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014911" y="3333173"/>
            <a:ext cx="6626859" cy="21094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11700"/>
              </a:lnSpc>
              <a:spcBef>
                <a:spcPts val="90"/>
              </a:spcBef>
            </a:pPr>
            <a:r>
              <a:rPr sz="2000" spc="-80" dirty="0">
                <a:solidFill>
                  <a:srgbClr val="01364D"/>
                </a:solidFill>
                <a:latin typeface="Arial"/>
                <a:cs typeface="Arial"/>
              </a:rPr>
              <a:t>UNECE</a:t>
            </a:r>
            <a:r>
              <a:rPr sz="2000" spc="-50" dirty="0">
                <a:solidFill>
                  <a:srgbClr val="01364D"/>
                </a:solidFill>
                <a:latin typeface="Arial"/>
                <a:cs typeface="Arial"/>
              </a:rPr>
              <a:t> </a:t>
            </a:r>
            <a:r>
              <a:rPr sz="2000" spc="-75" dirty="0">
                <a:solidFill>
                  <a:srgbClr val="01364D"/>
                </a:solidFill>
                <a:latin typeface="Arial"/>
                <a:cs typeface="Arial"/>
              </a:rPr>
              <a:t>Team</a:t>
            </a:r>
            <a:r>
              <a:rPr sz="2000" spc="-35" dirty="0">
                <a:solidFill>
                  <a:srgbClr val="01364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1364D"/>
                </a:solidFill>
                <a:latin typeface="Arial"/>
                <a:cs typeface="Arial"/>
              </a:rPr>
              <a:t>of</a:t>
            </a:r>
            <a:r>
              <a:rPr sz="2000" spc="-55" dirty="0">
                <a:solidFill>
                  <a:srgbClr val="01364D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01364D"/>
                </a:solidFill>
                <a:latin typeface="Arial"/>
                <a:cs typeface="Arial"/>
              </a:rPr>
              <a:t>Specialists</a:t>
            </a:r>
            <a:r>
              <a:rPr sz="2000" spc="-15" dirty="0">
                <a:solidFill>
                  <a:srgbClr val="01364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1364D"/>
                </a:solidFill>
                <a:latin typeface="Arial"/>
                <a:cs typeface="Arial"/>
              </a:rPr>
              <a:t>on</a:t>
            </a:r>
            <a:r>
              <a:rPr sz="2000" spc="-50" dirty="0">
                <a:solidFill>
                  <a:srgbClr val="01364D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01364D"/>
                </a:solidFill>
                <a:latin typeface="Arial"/>
                <a:cs typeface="Arial"/>
              </a:rPr>
              <a:t>Environmental,</a:t>
            </a:r>
            <a:r>
              <a:rPr sz="2000" spc="-25" dirty="0">
                <a:solidFill>
                  <a:srgbClr val="01364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1364D"/>
                </a:solidFill>
                <a:latin typeface="Arial"/>
                <a:cs typeface="Arial"/>
              </a:rPr>
              <a:t>Social</a:t>
            </a:r>
            <a:r>
              <a:rPr sz="2000" spc="-20" dirty="0">
                <a:solidFill>
                  <a:srgbClr val="01364D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01364D"/>
                </a:solidFill>
                <a:latin typeface="Arial"/>
                <a:cs typeface="Arial"/>
              </a:rPr>
              <a:t>and </a:t>
            </a:r>
            <a:r>
              <a:rPr sz="2000" spc="-10" dirty="0">
                <a:solidFill>
                  <a:srgbClr val="01364D"/>
                </a:solidFill>
                <a:latin typeface="Arial"/>
                <a:cs typeface="Arial"/>
              </a:rPr>
              <a:t>Governance</a:t>
            </a:r>
            <a:r>
              <a:rPr sz="2000" spc="-45" dirty="0">
                <a:solidFill>
                  <a:srgbClr val="01364D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01364D"/>
                </a:solidFill>
                <a:latin typeface="Arial"/>
                <a:cs typeface="Arial"/>
              </a:rPr>
              <a:t>Traceability</a:t>
            </a:r>
            <a:r>
              <a:rPr sz="2000" spc="-10" dirty="0">
                <a:solidFill>
                  <a:srgbClr val="01364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1364D"/>
                </a:solidFill>
                <a:latin typeface="Arial"/>
                <a:cs typeface="Arial"/>
              </a:rPr>
              <a:t>of</a:t>
            </a:r>
            <a:r>
              <a:rPr sz="2000" spc="-50" dirty="0">
                <a:solidFill>
                  <a:srgbClr val="01364D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01364D"/>
                </a:solidFill>
                <a:latin typeface="Arial"/>
                <a:cs typeface="Arial"/>
              </a:rPr>
              <a:t>Sustainable</a:t>
            </a:r>
            <a:r>
              <a:rPr sz="2000" spc="-45" dirty="0">
                <a:solidFill>
                  <a:srgbClr val="01364D"/>
                </a:solidFill>
                <a:latin typeface="Arial"/>
                <a:cs typeface="Arial"/>
              </a:rPr>
              <a:t> </a:t>
            </a:r>
            <a:r>
              <a:rPr sz="2000" spc="-50" dirty="0">
                <a:solidFill>
                  <a:srgbClr val="01364D"/>
                </a:solidFill>
                <a:latin typeface="Arial"/>
                <a:cs typeface="Arial"/>
              </a:rPr>
              <a:t>Value </a:t>
            </a:r>
            <a:r>
              <a:rPr sz="2000" spc="-20" dirty="0">
                <a:solidFill>
                  <a:srgbClr val="01364D"/>
                </a:solidFill>
                <a:latin typeface="Arial"/>
                <a:cs typeface="Arial"/>
              </a:rPr>
              <a:t>Chains</a:t>
            </a:r>
            <a:r>
              <a:rPr sz="2000" spc="-40" dirty="0">
                <a:solidFill>
                  <a:srgbClr val="01364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1364D"/>
                </a:solidFill>
                <a:latin typeface="Arial"/>
                <a:cs typeface="Arial"/>
              </a:rPr>
              <a:t>in</a:t>
            </a:r>
            <a:r>
              <a:rPr sz="2000" spc="-50" dirty="0">
                <a:solidFill>
                  <a:srgbClr val="01364D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01364D"/>
                </a:solidFill>
                <a:latin typeface="Arial"/>
                <a:cs typeface="Arial"/>
              </a:rPr>
              <a:t>the </a:t>
            </a:r>
            <a:r>
              <a:rPr sz="2000" dirty="0">
                <a:solidFill>
                  <a:srgbClr val="01364D"/>
                </a:solidFill>
                <a:latin typeface="Arial"/>
                <a:cs typeface="Arial"/>
              </a:rPr>
              <a:t>Circular</a:t>
            </a:r>
            <a:r>
              <a:rPr sz="2000" spc="-10" dirty="0">
                <a:solidFill>
                  <a:srgbClr val="01364D"/>
                </a:solidFill>
                <a:latin typeface="Arial"/>
                <a:cs typeface="Arial"/>
              </a:rPr>
              <a:t> Economy</a:t>
            </a:r>
            <a:r>
              <a:rPr sz="2000" spc="-55" dirty="0">
                <a:solidFill>
                  <a:srgbClr val="01364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1364D"/>
                </a:solidFill>
                <a:latin typeface="Arial"/>
                <a:cs typeface="Arial"/>
              </a:rPr>
              <a:t>-</a:t>
            </a:r>
            <a:r>
              <a:rPr sz="2000" spc="-45" dirty="0">
                <a:solidFill>
                  <a:srgbClr val="01364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1364D"/>
                </a:solidFill>
                <a:latin typeface="Arial"/>
                <a:cs typeface="Arial"/>
              </a:rPr>
              <a:t>Fourth</a:t>
            </a:r>
            <a:r>
              <a:rPr sz="2000" spc="-45" dirty="0">
                <a:solidFill>
                  <a:srgbClr val="01364D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01364D"/>
                </a:solidFill>
                <a:latin typeface="Arial"/>
                <a:cs typeface="Arial"/>
              </a:rPr>
              <a:t>Working</a:t>
            </a:r>
            <a:r>
              <a:rPr sz="2000" spc="-30" dirty="0">
                <a:solidFill>
                  <a:srgbClr val="01364D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01364D"/>
                </a:solidFill>
                <a:latin typeface="Arial"/>
                <a:cs typeface="Arial"/>
              </a:rPr>
              <a:t>Meeting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95"/>
              </a:spcBef>
            </a:pP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D4682C"/>
                </a:solidFill>
                <a:latin typeface="Arial"/>
                <a:cs typeface="Arial"/>
              </a:rPr>
              <a:t>Carolynn</a:t>
            </a:r>
            <a:r>
              <a:rPr sz="2000" spc="-114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D4682C"/>
                </a:solidFill>
                <a:latin typeface="Arial"/>
                <a:cs typeface="Arial"/>
              </a:rPr>
              <a:t>Bernier,</a:t>
            </a:r>
            <a:r>
              <a:rPr sz="2000" spc="-9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D4682C"/>
                </a:solidFill>
                <a:latin typeface="Arial"/>
                <a:cs typeface="Arial"/>
              </a:rPr>
              <a:t>CEA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695"/>
              </a:spcBef>
            </a:pPr>
            <a:r>
              <a:rPr sz="1400" dirty="0">
                <a:solidFill>
                  <a:srgbClr val="01364D"/>
                </a:solidFill>
                <a:latin typeface="Arial"/>
                <a:cs typeface="Arial"/>
              </a:rPr>
              <a:t>July</a:t>
            </a:r>
            <a:r>
              <a:rPr sz="1400" spc="-55" dirty="0">
                <a:solidFill>
                  <a:srgbClr val="01364D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1364D"/>
                </a:solidFill>
                <a:latin typeface="Arial"/>
                <a:cs typeface="Arial"/>
              </a:rPr>
              <a:t>9,</a:t>
            </a:r>
            <a:r>
              <a:rPr sz="1400" spc="-50" dirty="0">
                <a:solidFill>
                  <a:srgbClr val="01364D"/>
                </a:solidFill>
                <a:latin typeface="Arial"/>
                <a:cs typeface="Arial"/>
              </a:rPr>
              <a:t> </a:t>
            </a:r>
            <a:r>
              <a:rPr sz="1400" spc="-20" dirty="0">
                <a:solidFill>
                  <a:srgbClr val="01364D"/>
                </a:solidFill>
                <a:latin typeface="Arial"/>
                <a:cs typeface="Arial"/>
              </a:rPr>
              <a:t>2024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3235" rIns="0" bIns="0" rtlCol="0">
            <a:spAutoFit/>
          </a:bodyPr>
          <a:lstStyle/>
          <a:p>
            <a:pPr marL="487680">
              <a:lnSpc>
                <a:spcPct val="100000"/>
              </a:lnSpc>
              <a:spcBef>
                <a:spcPts val="95"/>
              </a:spcBef>
            </a:pPr>
            <a:r>
              <a:rPr sz="2800" b="0" spc="-40" dirty="0">
                <a:solidFill>
                  <a:srgbClr val="D4682C"/>
                </a:solidFill>
                <a:latin typeface="Arial"/>
                <a:cs typeface="Arial"/>
              </a:rPr>
              <a:t>What</a:t>
            </a:r>
            <a:r>
              <a:rPr sz="2800" b="0" spc="-65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800" b="0" dirty="0">
                <a:solidFill>
                  <a:srgbClr val="D4682C"/>
                </a:solidFill>
                <a:latin typeface="Arial"/>
                <a:cs typeface="Arial"/>
              </a:rPr>
              <a:t>are</a:t>
            </a:r>
            <a:r>
              <a:rPr sz="2800" b="0" spc="-7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800" b="0" spc="-70" dirty="0">
                <a:solidFill>
                  <a:srgbClr val="009980"/>
                </a:solidFill>
                <a:latin typeface="Arial"/>
                <a:cs typeface="Arial"/>
              </a:rPr>
              <a:t>CIRPASS</a:t>
            </a:r>
            <a:r>
              <a:rPr sz="2800" b="0" spc="-80" dirty="0">
                <a:solidFill>
                  <a:srgbClr val="009980"/>
                </a:solidFill>
                <a:latin typeface="Arial"/>
                <a:cs typeface="Arial"/>
              </a:rPr>
              <a:t> </a:t>
            </a:r>
            <a:r>
              <a:rPr sz="2800" b="0" dirty="0">
                <a:solidFill>
                  <a:srgbClr val="D4682C"/>
                </a:solidFill>
                <a:latin typeface="Arial"/>
                <a:cs typeface="Arial"/>
              </a:rPr>
              <a:t>and</a:t>
            </a:r>
            <a:r>
              <a:rPr sz="2800" b="0" spc="-8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800" b="0" spc="-65" dirty="0">
                <a:solidFill>
                  <a:srgbClr val="009980"/>
                </a:solidFill>
                <a:latin typeface="Arial"/>
                <a:cs typeface="Arial"/>
              </a:rPr>
              <a:t>CIRPASS-</a:t>
            </a:r>
            <a:r>
              <a:rPr sz="2800" b="0" dirty="0">
                <a:solidFill>
                  <a:srgbClr val="009980"/>
                </a:solidFill>
                <a:latin typeface="Arial"/>
                <a:cs typeface="Arial"/>
              </a:rPr>
              <a:t>2</a:t>
            </a:r>
            <a:r>
              <a:rPr sz="2800" b="0" spc="-80" dirty="0">
                <a:solidFill>
                  <a:srgbClr val="009980"/>
                </a:solidFill>
                <a:latin typeface="Arial"/>
                <a:cs typeface="Arial"/>
              </a:rPr>
              <a:t> </a:t>
            </a:r>
            <a:r>
              <a:rPr sz="2800" b="0" spc="-50" dirty="0">
                <a:solidFill>
                  <a:srgbClr val="D4682C"/>
                </a:solidFill>
                <a:latin typeface="Arial"/>
                <a:cs typeface="Arial"/>
              </a:rPr>
              <a:t>?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6107" y="1556284"/>
            <a:ext cx="4491355" cy="2288540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241300" marR="355600" indent="-228600">
              <a:lnSpc>
                <a:spcPts val="1939"/>
              </a:lnSpc>
              <a:spcBef>
                <a:spcPts val="345"/>
              </a:spcBef>
              <a:buClr>
                <a:srgbClr val="00997E"/>
              </a:buClr>
              <a:buFont typeface="Wingdings"/>
              <a:buChar char=""/>
              <a:tabLst>
                <a:tab pos="241300" algn="l"/>
              </a:tabLst>
            </a:pP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Funded</a:t>
            </a:r>
            <a:r>
              <a:rPr sz="1800" spc="-5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by</a:t>
            </a:r>
            <a:r>
              <a:rPr sz="1800" spc="-6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the</a:t>
            </a:r>
            <a:r>
              <a:rPr sz="1800" spc="-5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132C3A"/>
                </a:solidFill>
                <a:latin typeface="Arial"/>
                <a:cs typeface="Arial"/>
              </a:rPr>
              <a:t>European</a:t>
            </a:r>
            <a:r>
              <a:rPr sz="1800" spc="-7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132C3A"/>
                </a:solidFill>
                <a:latin typeface="Arial"/>
                <a:cs typeface="Arial"/>
              </a:rPr>
              <a:t>Commission </a:t>
            </a: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under</a:t>
            </a:r>
            <a:r>
              <a:rPr sz="1800" spc="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the</a:t>
            </a:r>
            <a:r>
              <a:rPr sz="1800" spc="1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32C3A"/>
                </a:solidFill>
                <a:latin typeface="Arial"/>
                <a:cs typeface="Arial"/>
              </a:rPr>
              <a:t>Digital</a:t>
            </a:r>
            <a:r>
              <a:rPr sz="1800" b="1" spc="-6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30" dirty="0">
                <a:solidFill>
                  <a:srgbClr val="132C3A"/>
                </a:solidFill>
                <a:latin typeface="Arial"/>
                <a:cs typeface="Arial"/>
              </a:rPr>
              <a:t>Europe</a:t>
            </a:r>
            <a:r>
              <a:rPr sz="1800" b="1" spc="-7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32C3A"/>
                </a:solidFill>
                <a:latin typeface="Arial"/>
                <a:cs typeface="Arial"/>
              </a:rPr>
              <a:t>Programme</a:t>
            </a:r>
            <a:endParaRPr sz="1800">
              <a:latin typeface="Arial"/>
              <a:cs typeface="Arial"/>
            </a:endParaRPr>
          </a:p>
          <a:p>
            <a:pPr marL="241300" marR="265430" indent="-228600">
              <a:lnSpc>
                <a:spcPts val="1939"/>
              </a:lnSpc>
              <a:spcBef>
                <a:spcPts val="1005"/>
              </a:spcBef>
              <a:buClr>
                <a:srgbClr val="00997E"/>
              </a:buClr>
              <a:buFont typeface="Wingdings"/>
              <a:buChar char=""/>
              <a:tabLst>
                <a:tab pos="241300" algn="l"/>
              </a:tabLst>
            </a:pPr>
            <a:r>
              <a:rPr sz="1800" b="1" spc="-20" dirty="0">
                <a:solidFill>
                  <a:srgbClr val="132C3A"/>
                </a:solidFill>
                <a:latin typeface="Arial"/>
                <a:cs typeface="Arial"/>
              </a:rPr>
              <a:t>Duration:</a:t>
            </a:r>
            <a:r>
              <a:rPr sz="1800" b="1" spc="-6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18</a:t>
            </a:r>
            <a:r>
              <a:rPr sz="1800" spc="-1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months</a:t>
            </a:r>
            <a:r>
              <a:rPr sz="1800" spc="-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(from</a:t>
            </a:r>
            <a:r>
              <a:rPr sz="1800" spc="-1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Oct</a:t>
            </a:r>
            <a:r>
              <a:rPr sz="1800" spc="-3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2022</a:t>
            </a:r>
            <a:r>
              <a:rPr sz="1800" spc="-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spc="-25" dirty="0">
                <a:solidFill>
                  <a:srgbClr val="132C3A"/>
                </a:solidFill>
                <a:latin typeface="Arial"/>
                <a:cs typeface="Arial"/>
              </a:rPr>
              <a:t>to </a:t>
            </a: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March</a:t>
            </a:r>
            <a:r>
              <a:rPr sz="1800" spc="-10" dirty="0">
                <a:solidFill>
                  <a:srgbClr val="132C3A"/>
                </a:solidFill>
                <a:latin typeface="Arial"/>
                <a:cs typeface="Arial"/>
              </a:rPr>
              <a:t> 2024)</a:t>
            </a:r>
            <a:endParaRPr sz="18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770"/>
              </a:spcBef>
              <a:buClr>
                <a:srgbClr val="00997E"/>
              </a:buClr>
              <a:buFont typeface="Wingdings"/>
              <a:buChar char=""/>
              <a:tabLst>
                <a:tab pos="240665" algn="l"/>
              </a:tabLst>
            </a:pPr>
            <a:r>
              <a:rPr sz="1800" b="1" spc="-20" dirty="0">
                <a:solidFill>
                  <a:srgbClr val="132C3A"/>
                </a:solidFill>
                <a:latin typeface="Arial"/>
                <a:cs typeface="Arial"/>
              </a:rPr>
              <a:t>Coordination</a:t>
            </a:r>
            <a:r>
              <a:rPr sz="1800" b="1" spc="-10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32C3A"/>
                </a:solidFill>
                <a:latin typeface="Arial"/>
                <a:cs typeface="Arial"/>
              </a:rPr>
              <a:t>and</a:t>
            </a:r>
            <a:r>
              <a:rPr sz="1800" b="1" spc="-8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32C3A"/>
                </a:solidFill>
                <a:latin typeface="Arial"/>
                <a:cs typeface="Arial"/>
              </a:rPr>
              <a:t>Support</a:t>
            </a:r>
            <a:r>
              <a:rPr sz="1800" b="1" spc="-10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32C3A"/>
                </a:solidFill>
                <a:latin typeface="Arial"/>
                <a:cs typeface="Arial"/>
              </a:rPr>
              <a:t>Action</a:t>
            </a:r>
            <a:r>
              <a:rPr sz="1800" b="1" spc="-8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32C3A"/>
                </a:solidFill>
                <a:latin typeface="Arial"/>
                <a:cs typeface="Arial"/>
              </a:rPr>
              <a:t>(CSA)</a:t>
            </a:r>
            <a:endParaRPr sz="18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780"/>
              </a:spcBef>
              <a:buClr>
                <a:srgbClr val="00997E"/>
              </a:buClr>
              <a:buFont typeface="Wingdings"/>
              <a:buChar char=""/>
              <a:tabLst>
                <a:tab pos="240665" algn="l"/>
              </a:tabLst>
            </a:pPr>
            <a:r>
              <a:rPr sz="1800" b="1" dirty="0">
                <a:solidFill>
                  <a:srgbClr val="132C3A"/>
                </a:solidFill>
                <a:latin typeface="Arial"/>
                <a:cs typeface="Arial"/>
              </a:rPr>
              <a:t>2M</a:t>
            </a:r>
            <a:r>
              <a:rPr sz="1800" b="1" spc="-2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20" dirty="0">
                <a:solidFill>
                  <a:srgbClr val="132C3A"/>
                </a:solidFill>
                <a:latin typeface="Arial"/>
                <a:cs typeface="Arial"/>
              </a:rPr>
              <a:t>euros</a:t>
            </a:r>
            <a:r>
              <a:rPr sz="1800" b="1" spc="-4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32C3A"/>
                </a:solidFill>
                <a:latin typeface="Arial"/>
                <a:cs typeface="Arial"/>
              </a:rPr>
              <a:t>budget</a:t>
            </a:r>
            <a:endParaRPr sz="18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780"/>
              </a:spcBef>
              <a:buClr>
                <a:srgbClr val="00997E"/>
              </a:buClr>
              <a:buFont typeface="Wingdings"/>
              <a:buChar char=""/>
              <a:tabLst>
                <a:tab pos="240665" algn="l"/>
              </a:tabLst>
            </a:pPr>
            <a:r>
              <a:rPr sz="1800" b="1" dirty="0">
                <a:solidFill>
                  <a:srgbClr val="132C3A"/>
                </a:solidFill>
                <a:latin typeface="Arial"/>
                <a:cs typeface="Arial"/>
              </a:rPr>
              <a:t>31</a:t>
            </a:r>
            <a:r>
              <a:rPr sz="1800" b="1" spc="-1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32C3A"/>
                </a:solidFill>
                <a:latin typeface="Arial"/>
                <a:cs typeface="Arial"/>
              </a:rPr>
              <a:t>partners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87424" y="4221479"/>
            <a:ext cx="2538983" cy="1367015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6462772" y="1556284"/>
            <a:ext cx="5083175" cy="2042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0665" indent="-227965">
              <a:lnSpc>
                <a:spcPts val="2050"/>
              </a:lnSpc>
              <a:spcBef>
                <a:spcPts val="100"/>
              </a:spcBef>
              <a:buClr>
                <a:srgbClr val="00997E"/>
              </a:buClr>
              <a:buChar char="•"/>
              <a:tabLst>
                <a:tab pos="240665" algn="l"/>
              </a:tabLst>
            </a:pP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Funded</a:t>
            </a:r>
            <a:r>
              <a:rPr sz="1800" spc="-3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by</a:t>
            </a:r>
            <a:r>
              <a:rPr sz="1800" spc="-5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the</a:t>
            </a:r>
            <a:r>
              <a:rPr sz="1800" spc="-3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132C3A"/>
                </a:solidFill>
                <a:latin typeface="Arial"/>
                <a:cs typeface="Arial"/>
              </a:rPr>
              <a:t>European</a:t>
            </a:r>
            <a:r>
              <a:rPr sz="1800" spc="-5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132C3A"/>
                </a:solidFill>
                <a:latin typeface="Arial"/>
                <a:cs typeface="Arial"/>
              </a:rPr>
              <a:t>Commission</a:t>
            </a:r>
            <a:r>
              <a:rPr sz="1800" spc="-2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under</a:t>
            </a:r>
            <a:r>
              <a:rPr sz="1800" spc="-3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spc="-25" dirty="0">
                <a:solidFill>
                  <a:srgbClr val="132C3A"/>
                </a:solidFill>
                <a:latin typeface="Arial"/>
                <a:cs typeface="Arial"/>
              </a:rPr>
              <a:t>the</a:t>
            </a:r>
            <a:endParaRPr sz="1800">
              <a:latin typeface="Arial"/>
              <a:cs typeface="Arial"/>
            </a:endParaRPr>
          </a:p>
          <a:p>
            <a:pPr marL="240665">
              <a:lnSpc>
                <a:spcPts val="2050"/>
              </a:lnSpc>
            </a:pPr>
            <a:r>
              <a:rPr sz="1800" b="1" dirty="0">
                <a:solidFill>
                  <a:srgbClr val="132C3A"/>
                </a:solidFill>
                <a:latin typeface="Arial"/>
                <a:cs typeface="Arial"/>
              </a:rPr>
              <a:t>Digital</a:t>
            </a:r>
            <a:r>
              <a:rPr sz="1800" b="1" spc="-9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30" dirty="0">
                <a:solidFill>
                  <a:srgbClr val="132C3A"/>
                </a:solidFill>
                <a:latin typeface="Arial"/>
                <a:cs typeface="Arial"/>
              </a:rPr>
              <a:t>Europe</a:t>
            </a:r>
            <a:r>
              <a:rPr sz="1800" b="1" spc="-8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32C3A"/>
                </a:solidFill>
                <a:latin typeface="Arial"/>
                <a:cs typeface="Arial"/>
              </a:rPr>
              <a:t>Programme</a:t>
            </a:r>
            <a:endParaRPr sz="18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780"/>
              </a:spcBef>
              <a:buClr>
                <a:srgbClr val="00997E"/>
              </a:buClr>
              <a:buFont typeface="Arial"/>
              <a:buChar char="•"/>
              <a:tabLst>
                <a:tab pos="240665" algn="l"/>
              </a:tabLst>
            </a:pPr>
            <a:r>
              <a:rPr sz="1800" b="1" spc="-10" dirty="0">
                <a:solidFill>
                  <a:srgbClr val="132C3A"/>
                </a:solidFill>
                <a:latin typeface="Arial"/>
                <a:cs typeface="Arial"/>
              </a:rPr>
              <a:t>Duration:</a:t>
            </a:r>
            <a:r>
              <a:rPr sz="1800" b="1" spc="-6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132C3A"/>
                </a:solidFill>
                <a:latin typeface="Arial"/>
                <a:cs typeface="Arial"/>
              </a:rPr>
              <a:t>May</a:t>
            </a:r>
            <a:r>
              <a:rPr sz="1800" spc="-5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2024</a:t>
            </a:r>
            <a:r>
              <a:rPr sz="1800" spc="-4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–</a:t>
            </a:r>
            <a:r>
              <a:rPr sz="1800" spc="-5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April</a:t>
            </a:r>
            <a:r>
              <a:rPr sz="1800" spc="-6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132C3A"/>
                </a:solidFill>
                <a:latin typeface="Arial"/>
                <a:cs typeface="Arial"/>
              </a:rPr>
              <a:t>2027</a:t>
            </a:r>
            <a:endParaRPr sz="18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790"/>
              </a:spcBef>
              <a:buClr>
                <a:srgbClr val="00997E"/>
              </a:buClr>
              <a:buFont typeface="Arial"/>
              <a:buChar char="•"/>
              <a:tabLst>
                <a:tab pos="240665" algn="l"/>
              </a:tabLst>
            </a:pPr>
            <a:r>
              <a:rPr sz="1800" b="1" spc="-25" dirty="0">
                <a:solidFill>
                  <a:srgbClr val="132C3A"/>
                </a:solidFill>
                <a:latin typeface="Arial"/>
                <a:cs typeface="Arial"/>
              </a:rPr>
              <a:t>Innovation</a:t>
            </a:r>
            <a:r>
              <a:rPr sz="1800" b="1" spc="-8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32C3A"/>
                </a:solidFill>
                <a:latin typeface="Arial"/>
                <a:cs typeface="Arial"/>
              </a:rPr>
              <a:t>Action</a:t>
            </a:r>
            <a:r>
              <a:rPr sz="1800" b="1" spc="-8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20" dirty="0">
                <a:solidFill>
                  <a:srgbClr val="132C3A"/>
                </a:solidFill>
                <a:latin typeface="Arial"/>
                <a:cs typeface="Arial"/>
              </a:rPr>
              <a:t>(IA)</a:t>
            </a:r>
            <a:endParaRPr sz="18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780"/>
              </a:spcBef>
              <a:buClr>
                <a:srgbClr val="00997E"/>
              </a:buClr>
              <a:buFont typeface="Arial"/>
              <a:buChar char="•"/>
              <a:tabLst>
                <a:tab pos="240665" algn="l"/>
              </a:tabLst>
            </a:pPr>
            <a:r>
              <a:rPr sz="1800" b="1" dirty="0">
                <a:solidFill>
                  <a:srgbClr val="132C3A"/>
                </a:solidFill>
                <a:latin typeface="Arial"/>
                <a:cs typeface="Arial"/>
              </a:rPr>
              <a:t>12,6M</a:t>
            </a:r>
            <a:r>
              <a:rPr sz="1800" b="1" spc="-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20" dirty="0">
                <a:solidFill>
                  <a:srgbClr val="132C3A"/>
                </a:solidFill>
                <a:latin typeface="Arial"/>
                <a:cs typeface="Arial"/>
              </a:rPr>
              <a:t>euros</a:t>
            </a:r>
            <a:r>
              <a:rPr sz="1800" b="1" spc="-2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32C3A"/>
                </a:solidFill>
                <a:latin typeface="Arial"/>
                <a:cs typeface="Arial"/>
              </a:rPr>
              <a:t>budget</a:t>
            </a:r>
            <a:endParaRPr sz="18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780"/>
              </a:spcBef>
              <a:buClr>
                <a:srgbClr val="00997E"/>
              </a:buClr>
              <a:buFont typeface="Arial"/>
              <a:buChar char="•"/>
              <a:tabLst>
                <a:tab pos="240665" algn="l"/>
              </a:tabLst>
            </a:pPr>
            <a:r>
              <a:rPr sz="1800" b="1" dirty="0">
                <a:solidFill>
                  <a:srgbClr val="132C3A"/>
                </a:solidFill>
                <a:latin typeface="Arial"/>
                <a:cs typeface="Arial"/>
              </a:rPr>
              <a:t>49</a:t>
            </a:r>
            <a:r>
              <a:rPr sz="1800" b="1" spc="44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32C3A"/>
                </a:solidFill>
                <a:latin typeface="Arial"/>
                <a:cs typeface="Arial"/>
              </a:rPr>
              <a:t>partners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68768" y="4369320"/>
            <a:ext cx="2758439" cy="1219186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6174740" y="5770360"/>
            <a:ext cx="5704205" cy="453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dirty="0">
                <a:solidFill>
                  <a:srgbClr val="132C3A"/>
                </a:solidFill>
                <a:latin typeface="Arial"/>
                <a:cs typeface="Arial"/>
              </a:rPr>
              <a:t>Deploy</a:t>
            </a:r>
            <a:r>
              <a:rPr sz="1400" i="1" spc="-3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132C3A"/>
                </a:solidFill>
                <a:latin typeface="Arial"/>
                <a:cs typeface="Arial"/>
              </a:rPr>
              <a:t>at</a:t>
            </a:r>
            <a:r>
              <a:rPr sz="1400" i="1" spc="-3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132C3A"/>
                </a:solidFill>
                <a:latin typeface="Arial"/>
                <a:cs typeface="Arial"/>
              </a:rPr>
              <a:t>scale</a:t>
            </a:r>
            <a:r>
              <a:rPr sz="1400" i="1" spc="-4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132C3A"/>
                </a:solidFill>
                <a:latin typeface="Arial"/>
                <a:cs typeface="Arial"/>
              </a:rPr>
              <a:t>Digital</a:t>
            </a:r>
            <a:r>
              <a:rPr sz="1400" i="1" spc="-3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132C3A"/>
                </a:solidFill>
                <a:latin typeface="Arial"/>
                <a:cs typeface="Arial"/>
              </a:rPr>
              <a:t>Product</a:t>
            </a:r>
            <a:r>
              <a:rPr sz="1400" i="1" spc="-3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132C3A"/>
                </a:solidFill>
                <a:latin typeface="Arial"/>
                <a:cs typeface="Arial"/>
              </a:rPr>
              <a:t>Passports</a:t>
            </a:r>
            <a:r>
              <a:rPr sz="1400" i="1" spc="-5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132C3A"/>
                </a:solidFill>
                <a:latin typeface="Arial"/>
                <a:cs typeface="Arial"/>
              </a:rPr>
              <a:t>in</a:t>
            </a:r>
            <a:r>
              <a:rPr sz="1400" i="1" spc="-2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132C3A"/>
                </a:solidFill>
                <a:latin typeface="Arial"/>
                <a:cs typeface="Arial"/>
              </a:rPr>
              <a:t>four</a:t>
            </a:r>
            <a:r>
              <a:rPr sz="1400" i="1" spc="-4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132C3A"/>
                </a:solidFill>
                <a:latin typeface="Arial"/>
                <a:cs typeface="Arial"/>
              </a:rPr>
              <a:t>target</a:t>
            </a:r>
            <a:r>
              <a:rPr sz="1400" i="1" spc="-5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132C3A"/>
                </a:solidFill>
                <a:latin typeface="Arial"/>
                <a:cs typeface="Arial"/>
              </a:rPr>
              <a:t>value</a:t>
            </a:r>
            <a:r>
              <a:rPr sz="1400" i="1" spc="-3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132C3A"/>
                </a:solidFill>
                <a:latin typeface="Arial"/>
                <a:cs typeface="Arial"/>
              </a:rPr>
              <a:t>chains</a:t>
            </a:r>
            <a:r>
              <a:rPr sz="1400" i="1" spc="-4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400" i="1" spc="-25" dirty="0">
                <a:solidFill>
                  <a:srgbClr val="132C3A"/>
                </a:solidFill>
                <a:latin typeface="Arial"/>
                <a:cs typeface="Arial"/>
              </a:rPr>
              <a:t>and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i="1" dirty="0">
                <a:solidFill>
                  <a:srgbClr val="132C3A"/>
                </a:solidFill>
                <a:latin typeface="Arial"/>
                <a:cs typeface="Arial"/>
              </a:rPr>
              <a:t>demonstrate</a:t>
            </a:r>
            <a:r>
              <a:rPr sz="1400" i="1" spc="-6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132C3A"/>
                </a:solidFill>
                <a:latin typeface="Arial"/>
                <a:cs typeface="Arial"/>
              </a:rPr>
              <a:t>data-</a:t>
            </a:r>
            <a:r>
              <a:rPr sz="1400" i="1" dirty="0">
                <a:solidFill>
                  <a:srgbClr val="132C3A"/>
                </a:solidFill>
                <a:latin typeface="Arial"/>
                <a:cs typeface="Arial"/>
              </a:rPr>
              <a:t>enabled</a:t>
            </a:r>
            <a:r>
              <a:rPr sz="1400" i="1" spc="-6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132C3A"/>
                </a:solidFill>
                <a:latin typeface="Arial"/>
                <a:cs typeface="Arial"/>
              </a:rPr>
              <a:t>B2B</a:t>
            </a:r>
            <a:r>
              <a:rPr sz="1400" i="1" spc="-2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132C3A"/>
                </a:solidFill>
                <a:latin typeface="Arial"/>
                <a:cs typeface="Arial"/>
              </a:rPr>
              <a:t>activities</a:t>
            </a:r>
            <a:r>
              <a:rPr sz="1400" i="1" spc="-5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132C3A"/>
                </a:solidFill>
                <a:latin typeface="Arial"/>
                <a:cs typeface="Arial"/>
              </a:rPr>
              <a:t>that</a:t>
            </a:r>
            <a:r>
              <a:rPr sz="1400" i="1" spc="-4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132C3A"/>
                </a:solidFill>
                <a:latin typeface="Arial"/>
                <a:cs typeface="Arial"/>
              </a:rPr>
              <a:t>promote</a:t>
            </a:r>
            <a:r>
              <a:rPr sz="1400" i="1" spc="-6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132C3A"/>
                </a:solidFill>
                <a:latin typeface="Arial"/>
                <a:cs typeface="Arial"/>
              </a:rPr>
              <a:t>circularity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74147" y="5878236"/>
            <a:ext cx="410591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dirty="0">
                <a:solidFill>
                  <a:srgbClr val="134458"/>
                </a:solidFill>
                <a:latin typeface="Arial"/>
                <a:cs typeface="Arial"/>
              </a:rPr>
              <a:t>Build</a:t>
            </a:r>
            <a:r>
              <a:rPr sz="1400" i="1" spc="-20" dirty="0">
                <a:solidFill>
                  <a:srgbClr val="134458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134458"/>
                </a:solidFill>
                <a:latin typeface="Arial"/>
                <a:cs typeface="Arial"/>
              </a:rPr>
              <a:t>consensus</a:t>
            </a:r>
            <a:r>
              <a:rPr sz="1400" i="1" spc="-60" dirty="0">
                <a:solidFill>
                  <a:srgbClr val="134458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134458"/>
                </a:solidFill>
                <a:latin typeface="Arial"/>
                <a:cs typeface="Arial"/>
              </a:rPr>
              <a:t>on</a:t>
            </a:r>
            <a:r>
              <a:rPr sz="1400" i="1" spc="-15" dirty="0">
                <a:solidFill>
                  <a:srgbClr val="134458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134458"/>
                </a:solidFill>
                <a:latin typeface="Arial"/>
                <a:cs typeface="Arial"/>
              </a:rPr>
              <a:t>a</a:t>
            </a:r>
            <a:r>
              <a:rPr sz="1400" i="1" spc="-20" dirty="0">
                <a:solidFill>
                  <a:srgbClr val="134458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134458"/>
                </a:solidFill>
                <a:latin typeface="Arial"/>
                <a:cs typeface="Arial"/>
              </a:rPr>
              <a:t>standards-</a:t>
            </a:r>
            <a:r>
              <a:rPr sz="1400" i="1" dirty="0">
                <a:solidFill>
                  <a:srgbClr val="134458"/>
                </a:solidFill>
                <a:latin typeface="Arial"/>
                <a:cs typeface="Arial"/>
              </a:rPr>
              <a:t>based</a:t>
            </a:r>
            <a:r>
              <a:rPr sz="1400" i="1" spc="-60" dirty="0">
                <a:solidFill>
                  <a:srgbClr val="134458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134458"/>
                </a:solidFill>
                <a:latin typeface="Arial"/>
                <a:cs typeface="Arial"/>
              </a:rPr>
              <a:t>DPP</a:t>
            </a:r>
            <a:r>
              <a:rPr sz="1400" i="1" spc="-55" dirty="0">
                <a:solidFill>
                  <a:srgbClr val="134458"/>
                </a:solidFill>
                <a:latin typeface="Arial"/>
                <a:cs typeface="Arial"/>
              </a:rPr>
              <a:t> </a:t>
            </a:r>
            <a:r>
              <a:rPr sz="1400" i="1" spc="-10" dirty="0">
                <a:solidFill>
                  <a:srgbClr val="134458"/>
                </a:solidFill>
                <a:latin typeface="Arial"/>
                <a:cs typeface="Arial"/>
              </a:rPr>
              <a:t>system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677661" y="2053589"/>
            <a:ext cx="0" cy="3536315"/>
          </a:xfrm>
          <a:custGeom>
            <a:avLst/>
            <a:gdLst/>
            <a:ahLst/>
            <a:cxnLst/>
            <a:rect l="l" t="t" r="r" b="b"/>
            <a:pathLst>
              <a:path h="3536315">
                <a:moveTo>
                  <a:pt x="0" y="0"/>
                </a:moveTo>
                <a:lnTo>
                  <a:pt x="0" y="3535997"/>
                </a:lnTo>
              </a:path>
            </a:pathLst>
          </a:custGeom>
          <a:ln w="19050">
            <a:solidFill>
              <a:srgbClr val="0099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75"/>
              </a:spcBef>
            </a:pPr>
            <a:r>
              <a:rPr spc="-25" dirty="0"/>
              <a:t>68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6156" y="1310640"/>
            <a:ext cx="11219687" cy="6248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6156" y="6458711"/>
            <a:ext cx="1097279" cy="22859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54056" y="396240"/>
            <a:ext cx="1351774" cy="569963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3235" rIns="0" bIns="0" rtlCol="0">
            <a:spAutoFit/>
          </a:bodyPr>
          <a:lstStyle/>
          <a:p>
            <a:pPr marL="487680">
              <a:lnSpc>
                <a:spcPct val="100000"/>
              </a:lnSpc>
              <a:spcBef>
                <a:spcPts val="95"/>
              </a:spcBef>
            </a:pPr>
            <a:r>
              <a:rPr sz="2800" b="0" spc="-100" dirty="0">
                <a:solidFill>
                  <a:srgbClr val="D4682C"/>
                </a:solidFill>
                <a:latin typeface="Arial"/>
                <a:cs typeface="Arial"/>
              </a:rPr>
              <a:t>EU</a:t>
            </a:r>
            <a:r>
              <a:rPr sz="2800" b="0" spc="-95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800" b="0" spc="-100" dirty="0">
                <a:solidFill>
                  <a:srgbClr val="D4682C"/>
                </a:solidFill>
                <a:latin typeface="Arial"/>
                <a:cs typeface="Arial"/>
              </a:rPr>
              <a:t>DPP</a:t>
            </a:r>
            <a:r>
              <a:rPr sz="2800" b="0" spc="-95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800" b="0" dirty="0">
                <a:solidFill>
                  <a:srgbClr val="D4682C"/>
                </a:solidFill>
                <a:latin typeface="Arial"/>
                <a:cs typeface="Arial"/>
              </a:rPr>
              <a:t>–</a:t>
            </a:r>
            <a:r>
              <a:rPr sz="2800" b="0" spc="-16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800" b="0" spc="-30" dirty="0">
                <a:solidFill>
                  <a:srgbClr val="D4682C"/>
                </a:solidFill>
                <a:latin typeface="Arial"/>
                <a:cs typeface="Arial"/>
              </a:rPr>
              <a:t>Regulatory</a:t>
            </a:r>
            <a:r>
              <a:rPr sz="2800" b="0" spc="-10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800" b="0" spc="-10" dirty="0">
                <a:solidFill>
                  <a:srgbClr val="D4682C"/>
                </a:solidFill>
                <a:latin typeface="Arial"/>
                <a:cs typeface="Arial"/>
              </a:rPr>
              <a:t>sources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xfrm>
            <a:off x="11435063" y="6482788"/>
            <a:ext cx="229234" cy="178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rgbClr val="00997E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5"/>
              </a:spcBef>
            </a:pPr>
            <a:fld id="{81D60167-4931-47E6-BA6A-407CBD079E47}" type="slidenum">
              <a:rPr lang="en-US" altLang="ja-JP" spc="-25" smtClean="0"/>
              <a:pPr marL="38100">
                <a:lnSpc>
                  <a:spcPct val="100000"/>
                </a:lnSpc>
                <a:spcBef>
                  <a:spcPts val="75"/>
                </a:spcBef>
              </a:pPr>
              <a:t>22</a:t>
            </a:fld>
            <a:endParaRPr spc="-25" dirty="0"/>
          </a:p>
        </p:txBody>
      </p:sp>
      <p:sp>
        <p:nvSpPr>
          <p:cNvPr id="6" name="object 6"/>
          <p:cNvSpPr txBox="1"/>
          <p:nvPr/>
        </p:nvSpPr>
        <p:spPr>
          <a:xfrm>
            <a:off x="562635" y="1462283"/>
            <a:ext cx="10252075" cy="442722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241300" marR="5080" indent="-228600">
              <a:lnSpc>
                <a:spcPct val="80000"/>
              </a:lnSpc>
              <a:spcBef>
                <a:spcPts val="675"/>
              </a:spcBef>
              <a:buClr>
                <a:srgbClr val="00997E"/>
              </a:buClr>
              <a:buFont typeface="Wingdings"/>
              <a:buChar char=""/>
              <a:tabLst>
                <a:tab pos="241300" algn="l"/>
              </a:tabLst>
            </a:pP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The</a:t>
            </a:r>
            <a:r>
              <a:rPr sz="2400" spc="-5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spc="-100" dirty="0">
                <a:solidFill>
                  <a:srgbClr val="132C3A"/>
                </a:solidFill>
                <a:latin typeface="Arial"/>
                <a:cs typeface="Arial"/>
              </a:rPr>
              <a:t>DPP</a:t>
            </a:r>
            <a:r>
              <a:rPr sz="2400" spc="-5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is</a:t>
            </a:r>
            <a:r>
              <a:rPr sz="2400" spc="-5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mentioned</a:t>
            </a:r>
            <a:r>
              <a:rPr sz="2400" spc="-4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in</a:t>
            </a:r>
            <a:r>
              <a:rPr sz="2400" spc="-4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many</a:t>
            </a:r>
            <a:r>
              <a:rPr sz="2400" spc="-6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policy</a:t>
            </a:r>
            <a:r>
              <a:rPr sz="2400" spc="-4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and</a:t>
            </a:r>
            <a:r>
              <a:rPr sz="2400" spc="-4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regulatory</a:t>
            </a:r>
            <a:r>
              <a:rPr sz="2400" spc="-7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texts</a:t>
            </a:r>
            <a:r>
              <a:rPr sz="2400" spc="-5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of</a:t>
            </a:r>
            <a:r>
              <a:rPr sz="2400" spc="-5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the</a:t>
            </a:r>
            <a:r>
              <a:rPr sz="2400" spc="-4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132C3A"/>
                </a:solidFill>
                <a:latin typeface="Arial"/>
                <a:cs typeface="Arial"/>
              </a:rPr>
              <a:t>European </a:t>
            </a:r>
            <a:r>
              <a:rPr sz="2400" spc="-20" dirty="0">
                <a:solidFill>
                  <a:srgbClr val="132C3A"/>
                </a:solidFill>
                <a:latin typeface="Arial"/>
                <a:cs typeface="Arial"/>
              </a:rPr>
              <a:t>Commission.</a:t>
            </a:r>
            <a:r>
              <a:rPr sz="2400" spc="-5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The</a:t>
            </a:r>
            <a:r>
              <a:rPr sz="2400" spc="-4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most</a:t>
            </a:r>
            <a:r>
              <a:rPr sz="2400" spc="-5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important</a:t>
            </a:r>
            <a:r>
              <a:rPr sz="2400" spc="-4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are</a:t>
            </a:r>
            <a:r>
              <a:rPr sz="2400" spc="-7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spc="-50" dirty="0">
                <a:solidFill>
                  <a:srgbClr val="132C3A"/>
                </a:solidFill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  <a:p>
            <a:pPr marL="1155065" lvl="1" indent="-227965">
              <a:lnSpc>
                <a:spcPct val="100000"/>
              </a:lnSpc>
              <a:spcBef>
                <a:spcPts val="85"/>
              </a:spcBef>
              <a:buClr>
                <a:srgbClr val="00997E"/>
              </a:buClr>
              <a:buFont typeface="Arial"/>
              <a:buChar char="•"/>
              <a:tabLst>
                <a:tab pos="1155065" algn="l"/>
              </a:tabLst>
            </a:pPr>
            <a:r>
              <a:rPr sz="1800" b="1" dirty="0">
                <a:solidFill>
                  <a:srgbClr val="132C3A"/>
                </a:solidFill>
                <a:latin typeface="Arial"/>
                <a:cs typeface="Arial"/>
              </a:rPr>
              <a:t>Battery</a:t>
            </a:r>
            <a:r>
              <a:rPr sz="1800" b="1" spc="-4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32C3A"/>
                </a:solidFill>
                <a:latin typeface="Arial"/>
                <a:cs typeface="Arial"/>
              </a:rPr>
              <a:t>Regulation</a:t>
            </a:r>
            <a:endParaRPr sz="1800">
              <a:latin typeface="Arial"/>
              <a:cs typeface="Arial"/>
            </a:endParaRPr>
          </a:p>
          <a:p>
            <a:pPr marL="1612265" lvl="2" indent="-227965">
              <a:lnSpc>
                <a:spcPct val="100000"/>
              </a:lnSpc>
              <a:spcBef>
                <a:spcPts val="114"/>
              </a:spcBef>
              <a:buClr>
                <a:srgbClr val="00997E"/>
              </a:buClr>
              <a:buChar char="•"/>
              <a:tabLst>
                <a:tab pos="1612265" algn="l"/>
              </a:tabLst>
            </a:pPr>
            <a:r>
              <a:rPr sz="1600" spc="-10" dirty="0">
                <a:solidFill>
                  <a:srgbClr val="132C3A"/>
                </a:solidFill>
                <a:latin typeface="Arial"/>
                <a:cs typeface="Arial"/>
              </a:rPr>
              <a:t>Formally</a:t>
            </a:r>
            <a:r>
              <a:rPr sz="1600" spc="-7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32C3A"/>
                </a:solidFill>
                <a:latin typeface="Arial"/>
                <a:cs typeface="Arial"/>
              </a:rPr>
              <a:t>adopted</a:t>
            </a:r>
            <a:r>
              <a:rPr sz="1600" spc="-8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32C3A"/>
                </a:solidFill>
                <a:latin typeface="Arial"/>
                <a:cs typeface="Arial"/>
              </a:rPr>
              <a:t>summer</a:t>
            </a:r>
            <a:r>
              <a:rPr sz="1600" spc="-7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32C3A"/>
                </a:solidFill>
                <a:latin typeface="Arial"/>
                <a:cs typeface="Arial"/>
              </a:rPr>
              <a:t>2023.</a:t>
            </a:r>
            <a:endParaRPr sz="1600">
              <a:latin typeface="Arial"/>
              <a:cs typeface="Arial"/>
            </a:endParaRPr>
          </a:p>
          <a:p>
            <a:pPr marL="1155065" lvl="1" indent="-227965">
              <a:lnSpc>
                <a:spcPct val="100000"/>
              </a:lnSpc>
              <a:spcBef>
                <a:spcPts val="65"/>
              </a:spcBef>
              <a:buClr>
                <a:srgbClr val="00997E"/>
              </a:buClr>
              <a:buFont typeface="Arial"/>
              <a:buChar char="•"/>
              <a:tabLst>
                <a:tab pos="1155065" algn="l"/>
              </a:tabLst>
            </a:pPr>
            <a:r>
              <a:rPr sz="1800" b="1" spc="-35" dirty="0">
                <a:solidFill>
                  <a:srgbClr val="132C3A"/>
                </a:solidFill>
                <a:latin typeface="Arial"/>
                <a:cs typeface="Arial"/>
              </a:rPr>
              <a:t>Ecodesign</a:t>
            </a:r>
            <a:r>
              <a:rPr sz="1800" b="1" spc="-8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32C3A"/>
                </a:solidFill>
                <a:latin typeface="Arial"/>
                <a:cs typeface="Arial"/>
              </a:rPr>
              <a:t>for</a:t>
            </a:r>
            <a:r>
              <a:rPr sz="1800" b="1" spc="-6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25" dirty="0">
                <a:solidFill>
                  <a:srgbClr val="132C3A"/>
                </a:solidFill>
                <a:latin typeface="Arial"/>
                <a:cs typeface="Arial"/>
              </a:rPr>
              <a:t>Sustainable</a:t>
            </a:r>
            <a:r>
              <a:rPr sz="1800" b="1" spc="-4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30" dirty="0">
                <a:solidFill>
                  <a:srgbClr val="132C3A"/>
                </a:solidFill>
                <a:latin typeface="Arial"/>
                <a:cs typeface="Arial"/>
              </a:rPr>
              <a:t>Products</a:t>
            </a:r>
            <a:r>
              <a:rPr sz="1800" b="1" spc="-7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25" dirty="0">
                <a:solidFill>
                  <a:srgbClr val="132C3A"/>
                </a:solidFill>
                <a:latin typeface="Arial"/>
                <a:cs typeface="Arial"/>
              </a:rPr>
              <a:t>Regulation</a:t>
            </a:r>
            <a:r>
              <a:rPr sz="1800" b="1" spc="-5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32C3A"/>
                </a:solidFill>
                <a:latin typeface="Arial"/>
                <a:cs typeface="Arial"/>
              </a:rPr>
              <a:t>(ESPR)</a:t>
            </a:r>
            <a:endParaRPr sz="1800">
              <a:latin typeface="Arial"/>
              <a:cs typeface="Arial"/>
            </a:endParaRPr>
          </a:p>
          <a:p>
            <a:pPr marL="1612265" lvl="2" indent="-227965">
              <a:lnSpc>
                <a:spcPct val="100000"/>
              </a:lnSpc>
              <a:spcBef>
                <a:spcPts val="125"/>
              </a:spcBef>
              <a:buClr>
                <a:srgbClr val="00997E"/>
              </a:buClr>
              <a:buChar char="•"/>
              <a:tabLst>
                <a:tab pos="1612265" algn="l"/>
              </a:tabLst>
            </a:pPr>
            <a:r>
              <a:rPr sz="1600" dirty="0">
                <a:solidFill>
                  <a:srgbClr val="134458"/>
                </a:solidFill>
                <a:latin typeface="Arial"/>
                <a:cs typeface="Arial"/>
              </a:rPr>
              <a:t>Adopted,</a:t>
            </a:r>
            <a:r>
              <a:rPr sz="1600" spc="-100" dirty="0">
                <a:solidFill>
                  <a:srgbClr val="134458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34458"/>
                </a:solidFill>
                <a:latin typeface="Arial"/>
                <a:cs typeface="Arial"/>
              </a:rPr>
              <a:t>May</a:t>
            </a:r>
            <a:r>
              <a:rPr sz="1600" spc="-80" dirty="0">
                <a:solidFill>
                  <a:srgbClr val="134458"/>
                </a:solidFill>
                <a:latin typeface="Arial"/>
                <a:cs typeface="Arial"/>
              </a:rPr>
              <a:t> </a:t>
            </a:r>
            <a:r>
              <a:rPr sz="1600" spc="-20" dirty="0">
                <a:solidFill>
                  <a:srgbClr val="134458"/>
                </a:solidFill>
                <a:latin typeface="Arial"/>
                <a:cs typeface="Arial"/>
              </a:rPr>
              <a:t>2024.</a:t>
            </a:r>
            <a:endParaRPr sz="1600">
              <a:latin typeface="Arial"/>
              <a:cs typeface="Arial"/>
            </a:endParaRPr>
          </a:p>
          <a:p>
            <a:pPr marL="1612265" lvl="2" indent="-227965">
              <a:lnSpc>
                <a:spcPct val="100000"/>
              </a:lnSpc>
              <a:spcBef>
                <a:spcPts val="110"/>
              </a:spcBef>
              <a:buClr>
                <a:srgbClr val="00997E"/>
              </a:buClr>
              <a:buChar char="•"/>
              <a:tabLst>
                <a:tab pos="1612265" algn="l"/>
              </a:tabLst>
            </a:pPr>
            <a:r>
              <a:rPr sz="1600" spc="-10" dirty="0">
                <a:solidFill>
                  <a:srgbClr val="132C3A"/>
                </a:solidFill>
                <a:latin typeface="Arial"/>
                <a:cs typeface="Arial"/>
              </a:rPr>
              <a:t>Preparatory</a:t>
            </a:r>
            <a:r>
              <a:rPr sz="1600" spc="-4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32C3A"/>
                </a:solidFill>
                <a:latin typeface="Arial"/>
                <a:cs typeface="Arial"/>
              </a:rPr>
              <a:t>work</a:t>
            </a:r>
            <a:r>
              <a:rPr sz="1600" spc="-2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32C3A"/>
                </a:solidFill>
                <a:latin typeface="Arial"/>
                <a:cs typeface="Arial"/>
              </a:rPr>
              <a:t>for</a:t>
            </a:r>
            <a:r>
              <a:rPr sz="1600" spc="-2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600" spc="-95" dirty="0">
                <a:solidFill>
                  <a:srgbClr val="132C3A"/>
                </a:solidFill>
                <a:latin typeface="Arial"/>
                <a:cs typeface="Arial"/>
              </a:rPr>
              <a:t>ESPR</a:t>
            </a:r>
            <a:r>
              <a:rPr sz="1600" spc="-1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32C3A"/>
                </a:solidFill>
                <a:latin typeface="Arial"/>
                <a:cs typeface="Arial"/>
              </a:rPr>
              <a:t>delegated</a:t>
            </a:r>
            <a:r>
              <a:rPr sz="1600" spc="-3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32C3A"/>
                </a:solidFill>
                <a:latin typeface="Arial"/>
                <a:cs typeface="Arial"/>
              </a:rPr>
              <a:t>act</a:t>
            </a:r>
            <a:r>
              <a:rPr sz="1600" spc="-2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32C3A"/>
                </a:solidFill>
                <a:latin typeface="Arial"/>
                <a:cs typeface="Arial"/>
              </a:rPr>
              <a:t>for</a:t>
            </a:r>
            <a:r>
              <a:rPr sz="1600" spc="-2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600" u="sng" spc="-10" dirty="0">
                <a:solidFill>
                  <a:srgbClr val="132C3A"/>
                </a:solidFill>
                <a:uFill>
                  <a:solidFill>
                    <a:srgbClr val="132C3A"/>
                  </a:solidFill>
                </a:uFill>
                <a:latin typeface="Arial"/>
                <a:cs typeface="Arial"/>
              </a:rPr>
              <a:t>textiles</a:t>
            </a:r>
            <a:r>
              <a:rPr sz="1600" u="none" spc="-10" dirty="0">
                <a:solidFill>
                  <a:srgbClr val="132C3A"/>
                </a:solidFill>
                <a:latin typeface="Arial"/>
                <a:cs typeface="Arial"/>
              </a:rPr>
              <a:t>,</a:t>
            </a:r>
            <a:r>
              <a:rPr sz="1600" u="none" spc="-2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600" u="sng" dirty="0">
                <a:solidFill>
                  <a:srgbClr val="132C3A"/>
                </a:solidFill>
                <a:uFill>
                  <a:solidFill>
                    <a:srgbClr val="132C3A"/>
                  </a:solidFill>
                </a:uFill>
                <a:latin typeface="Arial"/>
                <a:cs typeface="Arial"/>
              </a:rPr>
              <a:t>iron</a:t>
            </a:r>
            <a:r>
              <a:rPr sz="1600" u="none" spc="-3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600" u="none" dirty="0">
                <a:solidFill>
                  <a:srgbClr val="132C3A"/>
                </a:solidFill>
                <a:latin typeface="Arial"/>
                <a:cs typeface="Arial"/>
              </a:rPr>
              <a:t>and</a:t>
            </a:r>
            <a:r>
              <a:rPr sz="1600" u="none" spc="-3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600" u="sng" dirty="0">
                <a:solidFill>
                  <a:srgbClr val="132C3A"/>
                </a:solidFill>
                <a:uFill>
                  <a:solidFill>
                    <a:srgbClr val="132C3A"/>
                  </a:solidFill>
                </a:uFill>
                <a:latin typeface="Arial"/>
                <a:cs typeface="Arial"/>
              </a:rPr>
              <a:t>steel</a:t>
            </a:r>
            <a:r>
              <a:rPr sz="1600" u="none" spc="-2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600" u="none" dirty="0">
                <a:solidFill>
                  <a:srgbClr val="132C3A"/>
                </a:solidFill>
                <a:latin typeface="Arial"/>
                <a:cs typeface="Arial"/>
              </a:rPr>
              <a:t>are</a:t>
            </a:r>
            <a:r>
              <a:rPr sz="1600" u="none" spc="-3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600" u="none" dirty="0">
                <a:solidFill>
                  <a:srgbClr val="132C3A"/>
                </a:solidFill>
                <a:latin typeface="Arial"/>
                <a:cs typeface="Arial"/>
              </a:rPr>
              <a:t>currently</a:t>
            </a:r>
            <a:r>
              <a:rPr sz="1600" u="none" spc="-2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600" u="none" spc="-10" dirty="0">
                <a:solidFill>
                  <a:srgbClr val="132C3A"/>
                </a:solidFill>
                <a:latin typeface="Arial"/>
                <a:cs typeface="Arial"/>
              </a:rPr>
              <a:t>ongoing.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409"/>
              </a:spcBef>
              <a:buClr>
                <a:srgbClr val="00997E"/>
              </a:buClr>
              <a:buFont typeface="Wingdings"/>
              <a:buChar char=""/>
              <a:tabLst>
                <a:tab pos="240665" algn="l"/>
              </a:tabLst>
            </a:pP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But</a:t>
            </a:r>
            <a:r>
              <a:rPr sz="2400" spc="-20" dirty="0">
                <a:solidFill>
                  <a:srgbClr val="132C3A"/>
                </a:solidFill>
                <a:latin typeface="Arial"/>
                <a:cs typeface="Arial"/>
              </a:rPr>
              <a:t> also:</a:t>
            </a:r>
            <a:endParaRPr sz="2400">
              <a:latin typeface="Arial"/>
              <a:cs typeface="Arial"/>
            </a:endParaRPr>
          </a:p>
          <a:p>
            <a:pPr marL="1155065" lvl="1" indent="-227965">
              <a:lnSpc>
                <a:spcPct val="100000"/>
              </a:lnSpc>
              <a:spcBef>
                <a:spcPts val="75"/>
              </a:spcBef>
              <a:buClr>
                <a:srgbClr val="00997E"/>
              </a:buClr>
              <a:buFont typeface="Arial"/>
              <a:buChar char="•"/>
              <a:tabLst>
                <a:tab pos="1155065" algn="l"/>
              </a:tabLst>
            </a:pPr>
            <a:r>
              <a:rPr sz="1800" b="1" spc="-20" dirty="0">
                <a:solidFill>
                  <a:srgbClr val="132C3A"/>
                </a:solidFill>
                <a:latin typeface="Arial"/>
                <a:cs typeface="Arial"/>
              </a:rPr>
              <a:t>Construction</a:t>
            </a:r>
            <a:r>
              <a:rPr sz="1800" b="1" spc="-4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30" dirty="0">
                <a:solidFill>
                  <a:srgbClr val="132C3A"/>
                </a:solidFill>
                <a:latin typeface="Arial"/>
                <a:cs typeface="Arial"/>
              </a:rPr>
              <a:t>Products</a:t>
            </a:r>
            <a:r>
              <a:rPr sz="1800" b="1" spc="-5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32C3A"/>
                </a:solidFill>
                <a:latin typeface="Arial"/>
                <a:cs typeface="Arial"/>
              </a:rPr>
              <a:t>Regulation</a:t>
            </a:r>
            <a:endParaRPr sz="1800">
              <a:latin typeface="Arial"/>
              <a:cs typeface="Arial"/>
            </a:endParaRPr>
          </a:p>
          <a:p>
            <a:pPr marL="1155065" lvl="1" indent="-227965">
              <a:lnSpc>
                <a:spcPct val="100000"/>
              </a:lnSpc>
              <a:spcBef>
                <a:spcPts val="70"/>
              </a:spcBef>
              <a:buClr>
                <a:srgbClr val="00997E"/>
              </a:buClr>
              <a:buFont typeface="Arial"/>
              <a:buChar char="•"/>
              <a:tabLst>
                <a:tab pos="1155065" algn="l"/>
              </a:tabLst>
            </a:pPr>
            <a:r>
              <a:rPr sz="1800" b="1" spc="-105" dirty="0">
                <a:solidFill>
                  <a:srgbClr val="132C3A"/>
                </a:solidFill>
                <a:latin typeface="Arial"/>
                <a:cs typeface="Arial"/>
              </a:rPr>
              <a:t>Toys</a:t>
            </a:r>
            <a:r>
              <a:rPr sz="1800" b="1" spc="-3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32C3A"/>
                </a:solidFill>
                <a:latin typeface="Arial"/>
                <a:cs typeface="Arial"/>
              </a:rPr>
              <a:t>regulation</a:t>
            </a:r>
            <a:endParaRPr sz="1800">
              <a:latin typeface="Arial"/>
              <a:cs typeface="Arial"/>
            </a:endParaRPr>
          </a:p>
          <a:p>
            <a:pPr marL="1155065" lvl="1" indent="-227965">
              <a:lnSpc>
                <a:spcPct val="100000"/>
              </a:lnSpc>
              <a:spcBef>
                <a:spcPts val="75"/>
              </a:spcBef>
              <a:buClr>
                <a:srgbClr val="00997E"/>
              </a:buClr>
              <a:buFont typeface="Arial"/>
              <a:buChar char="•"/>
              <a:tabLst>
                <a:tab pos="1155065" algn="l"/>
              </a:tabLst>
            </a:pPr>
            <a:r>
              <a:rPr sz="1800" b="1" dirty="0">
                <a:solidFill>
                  <a:srgbClr val="132C3A"/>
                </a:solidFill>
                <a:latin typeface="Arial"/>
                <a:cs typeface="Arial"/>
              </a:rPr>
              <a:t>Detergents</a:t>
            </a:r>
            <a:r>
              <a:rPr sz="1800" b="1" spc="-114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32C3A"/>
                </a:solidFill>
                <a:latin typeface="Arial"/>
                <a:cs typeface="Arial"/>
              </a:rPr>
              <a:t>regulation</a:t>
            </a:r>
            <a:endParaRPr sz="1800">
              <a:latin typeface="Arial"/>
              <a:cs typeface="Arial"/>
            </a:endParaRPr>
          </a:p>
          <a:p>
            <a:pPr marL="1155065" lvl="1" indent="-227965">
              <a:lnSpc>
                <a:spcPct val="100000"/>
              </a:lnSpc>
              <a:spcBef>
                <a:spcPts val="60"/>
              </a:spcBef>
              <a:buClr>
                <a:srgbClr val="00997E"/>
              </a:buClr>
              <a:buFont typeface="Arial"/>
              <a:buChar char="•"/>
              <a:tabLst>
                <a:tab pos="1155065" algn="l"/>
              </a:tabLst>
            </a:pPr>
            <a:r>
              <a:rPr sz="1800" b="1" spc="-30" dirty="0">
                <a:solidFill>
                  <a:srgbClr val="132C3A"/>
                </a:solidFill>
                <a:latin typeface="Arial"/>
                <a:cs typeface="Arial"/>
              </a:rPr>
              <a:t>Packaging</a:t>
            </a:r>
            <a:r>
              <a:rPr sz="1800" b="1" spc="-7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32C3A"/>
                </a:solidFill>
                <a:latin typeface="Arial"/>
                <a:cs typeface="Arial"/>
              </a:rPr>
              <a:t>and</a:t>
            </a:r>
            <a:r>
              <a:rPr sz="1800" b="1" spc="-4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30" dirty="0">
                <a:solidFill>
                  <a:srgbClr val="132C3A"/>
                </a:solidFill>
                <a:latin typeface="Arial"/>
                <a:cs typeface="Arial"/>
              </a:rPr>
              <a:t>Packaging</a:t>
            </a:r>
            <a:r>
              <a:rPr sz="1800" b="1" spc="-6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40" dirty="0">
                <a:solidFill>
                  <a:srgbClr val="132C3A"/>
                </a:solidFill>
                <a:latin typeface="Arial"/>
                <a:cs typeface="Arial"/>
              </a:rPr>
              <a:t>Waste</a:t>
            </a:r>
            <a:r>
              <a:rPr sz="1800" b="1" spc="-5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32C3A"/>
                </a:solidFill>
                <a:latin typeface="Arial"/>
                <a:cs typeface="Arial"/>
              </a:rPr>
              <a:t>Regulation</a:t>
            </a:r>
            <a:endParaRPr sz="1800">
              <a:latin typeface="Arial"/>
              <a:cs typeface="Arial"/>
            </a:endParaRPr>
          </a:p>
          <a:p>
            <a:pPr marL="1155065" lvl="1" indent="-227965">
              <a:lnSpc>
                <a:spcPct val="100000"/>
              </a:lnSpc>
              <a:spcBef>
                <a:spcPts val="70"/>
              </a:spcBef>
              <a:buClr>
                <a:srgbClr val="00997E"/>
              </a:buClr>
              <a:buFont typeface="Arial"/>
              <a:buChar char="•"/>
              <a:tabLst>
                <a:tab pos="1155065" algn="l"/>
              </a:tabLst>
            </a:pPr>
            <a:r>
              <a:rPr sz="1800" b="1" dirty="0">
                <a:solidFill>
                  <a:srgbClr val="132C3A"/>
                </a:solidFill>
                <a:latin typeface="Arial"/>
                <a:cs typeface="Arial"/>
              </a:rPr>
              <a:t>Critical</a:t>
            </a:r>
            <a:r>
              <a:rPr sz="1800" b="1" spc="-8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40" dirty="0">
                <a:solidFill>
                  <a:srgbClr val="132C3A"/>
                </a:solidFill>
                <a:latin typeface="Arial"/>
                <a:cs typeface="Arial"/>
              </a:rPr>
              <a:t>Raw </a:t>
            </a:r>
            <a:r>
              <a:rPr sz="1800" b="1" dirty="0">
                <a:solidFill>
                  <a:srgbClr val="132C3A"/>
                </a:solidFill>
                <a:latin typeface="Arial"/>
                <a:cs typeface="Arial"/>
              </a:rPr>
              <a:t>Material</a:t>
            </a:r>
            <a:r>
              <a:rPr sz="1800" b="1" spc="-8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25" dirty="0">
                <a:solidFill>
                  <a:srgbClr val="132C3A"/>
                </a:solidFill>
                <a:latin typeface="Arial"/>
                <a:cs typeface="Arial"/>
              </a:rPr>
              <a:t>Act</a:t>
            </a:r>
            <a:endParaRPr sz="18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220"/>
              </a:spcBef>
              <a:buClr>
                <a:srgbClr val="00997E"/>
              </a:buClr>
              <a:buFont typeface="Arial"/>
              <a:buChar char="•"/>
            </a:pPr>
            <a:endParaRPr sz="1800">
              <a:latin typeface="Arial"/>
              <a:cs typeface="Arial"/>
            </a:endParaRPr>
          </a:p>
          <a:p>
            <a:pPr marL="1155065" lvl="1" indent="-227965">
              <a:lnSpc>
                <a:spcPct val="100000"/>
              </a:lnSpc>
              <a:buClr>
                <a:srgbClr val="00997E"/>
              </a:buClr>
              <a:buFont typeface="Arial"/>
              <a:buChar char="•"/>
              <a:tabLst>
                <a:tab pos="1155065" algn="l"/>
              </a:tabLst>
            </a:pPr>
            <a:r>
              <a:rPr sz="1800" b="1" spc="-25" dirty="0">
                <a:solidFill>
                  <a:srgbClr val="132C3A"/>
                </a:solidFill>
                <a:latin typeface="Arial"/>
                <a:cs typeface="Arial"/>
              </a:rPr>
              <a:t>Link</a:t>
            </a:r>
            <a:r>
              <a:rPr sz="1800" b="1" spc="-9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32C3A"/>
                </a:solidFill>
                <a:latin typeface="Arial"/>
                <a:cs typeface="Arial"/>
              </a:rPr>
              <a:t>to</a:t>
            </a:r>
            <a:r>
              <a:rPr sz="1800" b="1" spc="-7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40" dirty="0">
                <a:solidFill>
                  <a:srgbClr val="132C3A"/>
                </a:solidFill>
                <a:latin typeface="Arial"/>
                <a:cs typeface="Arial"/>
              </a:rPr>
              <a:t>CSRD</a:t>
            </a:r>
            <a:r>
              <a:rPr sz="1800" b="1" spc="-7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132C3A"/>
                </a:solidFill>
                <a:latin typeface="Wingdings"/>
                <a:cs typeface="Wingdings"/>
              </a:rPr>
              <a:t></a:t>
            </a:r>
            <a:r>
              <a:rPr sz="1800" spc="-25" dirty="0">
                <a:solidFill>
                  <a:srgbClr val="132C3A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132C3A"/>
                </a:solidFill>
                <a:latin typeface="Arial"/>
                <a:cs typeface="Arial"/>
              </a:rPr>
              <a:t>carbon</a:t>
            </a:r>
            <a:r>
              <a:rPr sz="1800" b="1" spc="-9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32C3A"/>
                </a:solidFill>
                <a:latin typeface="Arial"/>
                <a:cs typeface="Arial"/>
              </a:rPr>
              <a:t>reporting</a:t>
            </a:r>
            <a:r>
              <a:rPr sz="1800" b="1" spc="-8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20" dirty="0">
                <a:solidFill>
                  <a:srgbClr val="132C3A"/>
                </a:solidFill>
                <a:latin typeface="Arial"/>
                <a:cs typeface="Arial"/>
              </a:rPr>
              <a:t>on</a:t>
            </a:r>
            <a:r>
              <a:rPr sz="1800" b="1" spc="-7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32C3A"/>
                </a:solidFill>
                <a:latin typeface="Arial"/>
                <a:cs typeface="Arial"/>
              </a:rPr>
              <a:t>steel</a:t>
            </a:r>
            <a:r>
              <a:rPr sz="1800" b="1" spc="-8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32C3A"/>
                </a:solidFill>
                <a:latin typeface="Arial"/>
                <a:cs typeface="Arial"/>
              </a:rPr>
              <a:t>and</a:t>
            </a:r>
            <a:r>
              <a:rPr sz="1800" b="1" spc="-6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32C3A"/>
                </a:solidFill>
                <a:latin typeface="Arial"/>
                <a:cs typeface="Arial"/>
              </a:rPr>
              <a:t>aluminum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6156" y="1310640"/>
            <a:ext cx="11219687" cy="6248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6156" y="6458711"/>
            <a:ext cx="1097279" cy="22859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54056" y="396240"/>
            <a:ext cx="1351774" cy="569963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1473163" y="6495488"/>
            <a:ext cx="140335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80"/>
              </a:lnSpc>
            </a:pPr>
            <a:r>
              <a:rPr sz="1000" spc="-25" dirty="0">
                <a:solidFill>
                  <a:srgbClr val="00997E"/>
                </a:solidFill>
                <a:latin typeface="Arial"/>
                <a:cs typeface="Arial"/>
              </a:rPr>
              <a:t>70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12192000" cy="6737604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211010" y="6564439"/>
            <a:ext cx="6017895" cy="37338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050" spc="-10" dirty="0">
                <a:solidFill>
                  <a:srgbClr val="132C3A"/>
                </a:solidFill>
                <a:latin typeface="Arial"/>
                <a:cs typeface="Arial"/>
              </a:rPr>
              <a:t>TAIEX-</a:t>
            </a:r>
            <a:r>
              <a:rPr sz="1050" dirty="0">
                <a:solidFill>
                  <a:srgbClr val="132C3A"/>
                </a:solidFill>
                <a:latin typeface="Arial"/>
                <a:cs typeface="Arial"/>
              </a:rPr>
              <a:t>EIR</a:t>
            </a:r>
            <a:r>
              <a:rPr sz="1050" spc="-2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050" spc="-10" dirty="0">
                <a:solidFill>
                  <a:srgbClr val="132C3A"/>
                </a:solidFill>
                <a:latin typeface="Arial"/>
                <a:cs typeface="Arial"/>
              </a:rPr>
              <a:t>Multi-</a:t>
            </a:r>
            <a:r>
              <a:rPr sz="1050" dirty="0">
                <a:solidFill>
                  <a:srgbClr val="132C3A"/>
                </a:solidFill>
                <a:latin typeface="Arial"/>
                <a:cs typeface="Arial"/>
              </a:rPr>
              <a:t>country</a:t>
            </a:r>
            <a:r>
              <a:rPr sz="1050" spc="-1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32C3A"/>
                </a:solidFill>
                <a:latin typeface="Arial"/>
                <a:cs typeface="Arial"/>
              </a:rPr>
              <a:t>Flagship</a:t>
            </a:r>
            <a:r>
              <a:rPr sz="1050" spc="-1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32C3A"/>
                </a:solidFill>
                <a:latin typeface="Arial"/>
                <a:cs typeface="Arial"/>
              </a:rPr>
              <a:t>Workshop</a:t>
            </a:r>
            <a:r>
              <a:rPr sz="1050" spc="-3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32C3A"/>
                </a:solidFill>
                <a:latin typeface="Arial"/>
                <a:cs typeface="Arial"/>
              </a:rPr>
              <a:t>on</a:t>
            </a:r>
            <a:r>
              <a:rPr sz="1050" spc="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32C3A"/>
                </a:solidFill>
                <a:latin typeface="Arial"/>
                <a:cs typeface="Arial"/>
              </a:rPr>
              <a:t>Digital Product</a:t>
            </a:r>
            <a:r>
              <a:rPr sz="1050" spc="-1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32C3A"/>
                </a:solidFill>
                <a:latin typeface="Arial"/>
                <a:cs typeface="Arial"/>
              </a:rPr>
              <a:t>Passport</a:t>
            </a:r>
            <a:r>
              <a:rPr sz="1050" spc="-10" dirty="0">
                <a:solidFill>
                  <a:srgbClr val="132C3A"/>
                </a:solidFill>
                <a:latin typeface="Arial"/>
                <a:cs typeface="Arial"/>
              </a:rPr>
              <a:t> implementation</a:t>
            </a:r>
            <a:r>
              <a:rPr sz="1050" spc="-3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32C3A"/>
                </a:solidFill>
                <a:latin typeface="Arial"/>
                <a:cs typeface="Arial"/>
              </a:rPr>
              <a:t>Dec</a:t>
            </a:r>
            <a:r>
              <a:rPr sz="1050" spc="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32C3A"/>
                </a:solidFill>
                <a:latin typeface="Arial"/>
                <a:cs typeface="Arial"/>
              </a:rPr>
              <a:t>6,</a:t>
            </a:r>
            <a:r>
              <a:rPr sz="1050" spc="-1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050" spc="-20" dirty="0">
                <a:solidFill>
                  <a:srgbClr val="132C3A"/>
                </a:solidFill>
                <a:latin typeface="Arial"/>
                <a:cs typeface="Arial"/>
              </a:rPr>
              <a:t>2022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spc="-45" dirty="0">
                <a:solidFill>
                  <a:srgbClr val="00997E"/>
                </a:solidFill>
                <a:latin typeface="Lucida Sans"/>
                <a:cs typeface="Lucida Sans"/>
                <a:hlinkClick r:id="rId6"/>
              </a:rPr>
              <a:t>https://webgate</a:t>
            </a:r>
            <a:r>
              <a:rPr sz="1050" spc="-30" dirty="0">
                <a:solidFill>
                  <a:srgbClr val="00997E"/>
                </a:solidFill>
                <a:latin typeface="Lucida Sans"/>
                <a:cs typeface="Lucida Sans"/>
                <a:hlinkClick r:id="rId6"/>
              </a:rPr>
              <a:t> </a:t>
            </a:r>
            <a:r>
              <a:rPr sz="1050" spc="-20" dirty="0">
                <a:solidFill>
                  <a:srgbClr val="00997E"/>
                </a:solidFill>
                <a:latin typeface="Lucida Sans"/>
                <a:cs typeface="Lucida Sans"/>
                <a:hlinkClick r:id="rId6"/>
              </a:rPr>
              <a:t>ec </a:t>
            </a:r>
            <a:r>
              <a:rPr sz="1050" spc="-10" dirty="0">
                <a:solidFill>
                  <a:srgbClr val="00997E"/>
                </a:solidFill>
                <a:latin typeface="Lucida Sans"/>
                <a:cs typeface="Lucida Sans"/>
                <a:hlinkClick r:id="rId6"/>
              </a:rPr>
              <a:t>europa</a:t>
            </a:r>
            <a:r>
              <a:rPr sz="1050" spc="-20" dirty="0">
                <a:solidFill>
                  <a:srgbClr val="00997E"/>
                </a:solidFill>
                <a:latin typeface="Lucida Sans"/>
                <a:cs typeface="Lucida Sans"/>
                <a:hlinkClick r:id="rId6"/>
              </a:rPr>
              <a:t> </a:t>
            </a:r>
            <a:r>
              <a:rPr sz="1050" spc="-25" dirty="0">
                <a:solidFill>
                  <a:srgbClr val="00997E"/>
                </a:solidFill>
                <a:latin typeface="Lucida Sans"/>
                <a:cs typeface="Lucida Sans"/>
                <a:hlinkClick r:id="rId6"/>
              </a:rPr>
              <a:t>eu/TMSWebRestrict/resources/js/app/#/library/detail/82455</a:t>
            </a:r>
            <a:endParaRPr sz="1050">
              <a:latin typeface="Lucida Sans"/>
              <a:cs typeface="Lucida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4150" y="556970"/>
            <a:ext cx="9654259" cy="402032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 marR="5080" indent="-635">
              <a:lnSpc>
                <a:spcPts val="2700"/>
              </a:lnSpc>
              <a:spcBef>
                <a:spcPts val="434"/>
              </a:spcBef>
            </a:pPr>
            <a:r>
              <a:rPr sz="2500" b="0" spc="-25" dirty="0">
                <a:solidFill>
                  <a:srgbClr val="D4682C"/>
                </a:solidFill>
                <a:latin typeface="Arial"/>
                <a:cs typeface="Arial"/>
              </a:rPr>
              <a:t>Regulatory</a:t>
            </a:r>
            <a:r>
              <a:rPr sz="2500" b="0" spc="-5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dirty="0">
                <a:solidFill>
                  <a:srgbClr val="D4682C"/>
                </a:solidFill>
                <a:latin typeface="Arial"/>
                <a:cs typeface="Arial"/>
              </a:rPr>
              <a:t>and</a:t>
            </a:r>
            <a:r>
              <a:rPr sz="2500" b="0" spc="-5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spc="-25" dirty="0">
                <a:solidFill>
                  <a:srgbClr val="D4682C"/>
                </a:solidFill>
                <a:latin typeface="Arial"/>
                <a:cs typeface="Arial"/>
              </a:rPr>
              <a:t>beyond-</a:t>
            </a:r>
            <a:r>
              <a:rPr sz="2500" b="0" dirty="0">
                <a:solidFill>
                  <a:srgbClr val="D4682C"/>
                </a:solidFill>
                <a:latin typeface="Arial"/>
                <a:cs typeface="Arial"/>
              </a:rPr>
              <a:t>regulatory</a:t>
            </a:r>
            <a:r>
              <a:rPr sz="2500" b="0" spc="-25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dirty="0">
                <a:solidFill>
                  <a:srgbClr val="D4682C"/>
                </a:solidFill>
                <a:latin typeface="Arial"/>
                <a:cs typeface="Arial"/>
              </a:rPr>
              <a:t>requirements</a:t>
            </a:r>
            <a:r>
              <a:rPr sz="2500" b="0" spc="-25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dirty="0">
                <a:solidFill>
                  <a:srgbClr val="D4682C"/>
                </a:solidFill>
                <a:latin typeface="Arial"/>
                <a:cs typeface="Arial"/>
              </a:rPr>
              <a:t>for</a:t>
            </a:r>
            <a:r>
              <a:rPr sz="2500" b="0" spc="-35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dirty="0">
                <a:solidFill>
                  <a:srgbClr val="D4682C"/>
                </a:solidFill>
                <a:latin typeface="Arial"/>
                <a:cs typeface="Arial"/>
              </a:rPr>
              <a:t>the</a:t>
            </a:r>
            <a:r>
              <a:rPr sz="2500" b="0" spc="-6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spc="-25" dirty="0">
                <a:solidFill>
                  <a:srgbClr val="D4682C"/>
                </a:solidFill>
                <a:latin typeface="Arial"/>
                <a:cs typeface="Arial"/>
              </a:rPr>
              <a:t>DPP </a:t>
            </a:r>
            <a:r>
              <a:rPr sz="2500" b="0" spc="-10" dirty="0">
                <a:solidFill>
                  <a:srgbClr val="D4682C"/>
                </a:solidFill>
                <a:latin typeface="Arial"/>
                <a:cs typeface="Arial"/>
              </a:rPr>
              <a:t>system</a:t>
            </a:r>
            <a:endParaRPr sz="25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0578" y="1759965"/>
            <a:ext cx="4079875" cy="3262629"/>
          </a:xfrm>
          <a:prstGeom prst="rect">
            <a:avLst/>
          </a:prstGeom>
        </p:spPr>
        <p:txBody>
          <a:bodyPr vert="horz" wrap="square" lIns="0" tIns="1117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800" b="1" spc="-30" dirty="0">
                <a:solidFill>
                  <a:srgbClr val="132C3A"/>
                </a:solidFill>
                <a:latin typeface="Arial"/>
                <a:cs typeface="Arial"/>
              </a:rPr>
              <a:t>Policy</a:t>
            </a:r>
            <a:r>
              <a:rPr sz="1800" b="1" spc="-8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32C3A"/>
                </a:solidFill>
                <a:latin typeface="Arial"/>
                <a:cs typeface="Arial"/>
              </a:rPr>
              <a:t>requirements</a:t>
            </a:r>
            <a:endParaRPr sz="18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780"/>
              </a:spcBef>
              <a:buClr>
                <a:srgbClr val="00997E"/>
              </a:buClr>
              <a:buChar char="•"/>
              <a:tabLst>
                <a:tab pos="299085" algn="l"/>
              </a:tabLst>
            </a:pP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No</a:t>
            </a:r>
            <a:r>
              <a:rPr sz="1800" spc="1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proprietary</a:t>
            </a:r>
            <a:r>
              <a:rPr sz="1800" spc="-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132C3A"/>
                </a:solidFill>
                <a:latin typeface="Arial"/>
                <a:cs typeface="Arial"/>
              </a:rPr>
              <a:t>solutions</a:t>
            </a:r>
            <a:endParaRPr sz="1800">
              <a:latin typeface="Arial"/>
              <a:cs typeface="Arial"/>
            </a:endParaRPr>
          </a:p>
          <a:p>
            <a:pPr marL="299085" marR="313055" indent="-287020">
              <a:lnSpc>
                <a:spcPts val="1939"/>
              </a:lnSpc>
              <a:spcBef>
                <a:spcPts val="1040"/>
              </a:spcBef>
              <a:buClr>
                <a:srgbClr val="00997E"/>
              </a:buClr>
              <a:buChar char="•"/>
              <a:tabLst>
                <a:tab pos="299085" algn="l"/>
              </a:tabLst>
            </a:pP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Open</a:t>
            </a:r>
            <a:r>
              <a:rPr sz="1800" spc="-5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132C3A"/>
                </a:solidFill>
                <a:latin typeface="Arial"/>
                <a:cs typeface="Arial"/>
              </a:rPr>
              <a:t>standards</a:t>
            </a:r>
            <a:r>
              <a:rPr sz="1800" spc="-2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and</a:t>
            </a:r>
            <a:r>
              <a:rPr sz="1800" spc="-4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132C3A"/>
                </a:solidFill>
                <a:latin typeface="Arial"/>
                <a:cs typeface="Arial"/>
              </a:rPr>
              <a:t>interoperable formats</a:t>
            </a:r>
            <a:endParaRPr sz="18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755"/>
              </a:spcBef>
              <a:buClr>
                <a:srgbClr val="00997E"/>
              </a:buClr>
              <a:buChar char="•"/>
              <a:tabLst>
                <a:tab pos="299085" algn="l"/>
              </a:tabLst>
            </a:pPr>
            <a:r>
              <a:rPr sz="1800" spc="-10" dirty="0">
                <a:solidFill>
                  <a:srgbClr val="132C3A"/>
                </a:solidFill>
                <a:latin typeface="Arial"/>
                <a:cs typeface="Arial"/>
              </a:rPr>
              <a:t>Decentralized</a:t>
            </a:r>
            <a:r>
              <a:rPr sz="1800" spc="-8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data</a:t>
            </a:r>
            <a:r>
              <a:rPr sz="1800" spc="-8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132C3A"/>
                </a:solidFill>
                <a:latin typeface="Arial"/>
                <a:cs typeface="Arial"/>
              </a:rPr>
              <a:t>storage</a:t>
            </a:r>
            <a:endParaRPr sz="18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780"/>
              </a:spcBef>
              <a:buClr>
                <a:srgbClr val="00997E"/>
              </a:buClr>
              <a:buFont typeface="Wingdings"/>
              <a:buChar char=""/>
              <a:tabLst>
                <a:tab pos="299085" algn="l"/>
              </a:tabLst>
            </a:pP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Both</a:t>
            </a:r>
            <a:r>
              <a:rPr sz="1800" spc="-7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32C3A"/>
                </a:solidFill>
                <a:latin typeface="Arial"/>
                <a:cs typeface="Arial"/>
              </a:rPr>
              <a:t>static</a:t>
            </a:r>
            <a:r>
              <a:rPr sz="1800" b="1" spc="-6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and</a:t>
            </a:r>
            <a:r>
              <a:rPr sz="1800" spc="-7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32C3A"/>
                </a:solidFill>
                <a:latin typeface="Arial"/>
                <a:cs typeface="Arial"/>
              </a:rPr>
              <a:t>dynamic</a:t>
            </a:r>
            <a:r>
              <a:rPr sz="1800" b="1" spc="-5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132C3A"/>
                </a:solidFill>
                <a:latin typeface="Arial"/>
                <a:cs typeface="Arial"/>
              </a:rPr>
              <a:t>data</a:t>
            </a:r>
            <a:endParaRPr sz="18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790"/>
              </a:spcBef>
              <a:buClr>
                <a:srgbClr val="00997E"/>
              </a:buClr>
              <a:buFont typeface="Wingdings"/>
              <a:buChar char=""/>
              <a:tabLst>
                <a:tab pos="299085" algn="l"/>
              </a:tabLst>
            </a:pPr>
            <a:r>
              <a:rPr sz="1800" b="1" spc="-20" dirty="0">
                <a:solidFill>
                  <a:srgbClr val="132C3A"/>
                </a:solidFill>
                <a:latin typeface="Arial"/>
                <a:cs typeface="Arial"/>
              </a:rPr>
              <a:t>Public</a:t>
            </a:r>
            <a:r>
              <a:rPr sz="1800" b="1" spc="-7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and</a:t>
            </a:r>
            <a:r>
              <a:rPr sz="1800" spc="-7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132C3A"/>
                </a:solidFill>
                <a:latin typeface="Arial"/>
                <a:cs typeface="Arial"/>
              </a:rPr>
              <a:t>private</a:t>
            </a:r>
            <a:r>
              <a:rPr sz="1800" b="1" spc="-7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132C3A"/>
                </a:solidFill>
                <a:latin typeface="Arial"/>
                <a:cs typeface="Arial"/>
              </a:rPr>
              <a:t>access</a:t>
            </a:r>
            <a:r>
              <a:rPr sz="1800" spc="-6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132C3A"/>
                </a:solidFill>
                <a:latin typeface="Arial"/>
                <a:cs typeface="Arial"/>
              </a:rPr>
              <a:t>data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650"/>
              </a:spcBef>
              <a:buClr>
                <a:srgbClr val="00997E"/>
              </a:buClr>
              <a:buFont typeface="Wingdings"/>
              <a:buChar char=""/>
            </a:pPr>
            <a:endParaRPr sz="18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buClr>
                <a:srgbClr val="00997E"/>
              </a:buClr>
              <a:buFont typeface="Wingdings"/>
              <a:buChar char=""/>
              <a:tabLst>
                <a:tab pos="299085" algn="l"/>
              </a:tabLst>
            </a:pP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Currently,</a:t>
            </a:r>
            <a:r>
              <a:rPr sz="1800" b="1" spc="-1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spc="-20" dirty="0">
                <a:solidFill>
                  <a:srgbClr val="FF0000"/>
                </a:solidFill>
                <a:latin typeface="Arial"/>
                <a:cs typeface="Arial"/>
              </a:rPr>
              <a:t>no</a:t>
            </a:r>
            <a:r>
              <a:rPr sz="1800" b="1" spc="-9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spc="-30" dirty="0">
                <a:solidFill>
                  <a:srgbClr val="FF0000"/>
                </a:solidFill>
                <a:latin typeface="Arial"/>
                <a:cs typeface="Arial"/>
              </a:rPr>
              <a:t>focus</a:t>
            </a:r>
            <a:r>
              <a:rPr sz="1800" b="1" spc="-9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on</a:t>
            </a:r>
            <a:r>
              <a:rPr sz="1800" b="1" spc="-8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data</a:t>
            </a:r>
            <a:r>
              <a:rPr sz="1800" b="1" spc="-1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quality!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sz="half" idx="3"/>
          </p:nvPr>
        </p:nvSpPr>
        <p:spPr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0"/>
              </a:spcBef>
            </a:pPr>
            <a:r>
              <a:rPr dirty="0"/>
              <a:t>Business</a:t>
            </a:r>
            <a:r>
              <a:rPr spc="-75" dirty="0"/>
              <a:t> </a:t>
            </a:r>
            <a:r>
              <a:rPr spc="-10" dirty="0"/>
              <a:t>requirements</a:t>
            </a:r>
          </a:p>
          <a:p>
            <a:pPr marL="299085" marR="259715" indent="-287020">
              <a:lnSpc>
                <a:spcPct val="100000"/>
              </a:lnSpc>
              <a:spcBef>
                <a:spcPts val="1200"/>
              </a:spcBef>
              <a:buClr>
                <a:srgbClr val="0E2841"/>
              </a:buClr>
              <a:buSzPct val="88888"/>
              <a:buChar char="•"/>
              <a:tabLst>
                <a:tab pos="299085" algn="l"/>
              </a:tabLst>
            </a:pPr>
            <a:r>
              <a:rPr b="0" dirty="0">
                <a:latin typeface="Arial"/>
                <a:cs typeface="Arial"/>
              </a:rPr>
              <a:t>Acceptability:</a:t>
            </a:r>
            <a:r>
              <a:rPr b="0" spc="-1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Maximum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reuse</a:t>
            </a:r>
            <a:r>
              <a:rPr b="0" spc="-5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of</a:t>
            </a:r>
            <a:r>
              <a:rPr b="0" spc="-45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legacy </a:t>
            </a:r>
            <a:r>
              <a:rPr b="0" dirty="0">
                <a:latin typeface="Arial"/>
                <a:cs typeface="Arial"/>
              </a:rPr>
              <a:t>systems</a:t>
            </a:r>
            <a:r>
              <a:rPr b="0" spc="-1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and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legacy</a:t>
            </a:r>
            <a:r>
              <a:rPr b="0" spc="-15" dirty="0">
                <a:latin typeface="Arial"/>
                <a:cs typeface="Arial"/>
              </a:rPr>
              <a:t> </a:t>
            </a:r>
            <a:r>
              <a:rPr b="0" spc="-20" dirty="0">
                <a:latin typeface="Arial"/>
                <a:cs typeface="Arial"/>
              </a:rPr>
              <a:t>data</a:t>
            </a:r>
          </a:p>
          <a:p>
            <a:pPr marL="299085" marR="5080" indent="-287020" algn="just">
              <a:lnSpc>
                <a:spcPct val="100000"/>
              </a:lnSpc>
              <a:spcBef>
                <a:spcPts val="1200"/>
              </a:spcBef>
              <a:buSzPct val="88888"/>
              <a:buChar char="•"/>
              <a:tabLst>
                <a:tab pos="299085" algn="l"/>
                <a:tab pos="300990" algn="l"/>
              </a:tabLst>
            </a:pPr>
            <a:r>
              <a:rPr b="0" dirty="0">
                <a:solidFill>
                  <a:srgbClr val="0E2841"/>
                </a:solidFill>
                <a:latin typeface="Arial"/>
                <a:cs typeface="Arial"/>
              </a:rPr>
              <a:t>	</a:t>
            </a:r>
            <a:r>
              <a:rPr b="0" dirty="0">
                <a:latin typeface="Arial"/>
                <a:cs typeface="Arial"/>
              </a:rPr>
              <a:t>Accommodate</a:t>
            </a:r>
            <a:r>
              <a:rPr b="0" spc="4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both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dirty="0"/>
              <a:t>regulatory</a:t>
            </a:r>
            <a:r>
              <a:rPr spc="-30" dirty="0"/>
              <a:t> </a:t>
            </a:r>
            <a:r>
              <a:rPr b="0" dirty="0">
                <a:latin typeface="Arial"/>
                <a:cs typeface="Arial"/>
              </a:rPr>
              <a:t>and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spc="-20" dirty="0"/>
              <a:t>non- </a:t>
            </a:r>
            <a:r>
              <a:rPr dirty="0"/>
              <a:t>mandatory</a:t>
            </a:r>
            <a:r>
              <a:rPr spc="-40" dirty="0"/>
              <a:t> </a:t>
            </a:r>
            <a:r>
              <a:rPr b="0" spc="-10" dirty="0">
                <a:latin typeface="Arial"/>
                <a:cs typeface="Arial"/>
              </a:rPr>
              <a:t>(business-model-</a:t>
            </a:r>
            <a:r>
              <a:rPr b="0" dirty="0">
                <a:latin typeface="Arial"/>
                <a:cs typeface="Arial"/>
              </a:rPr>
              <a:t>specific)</a:t>
            </a:r>
            <a:r>
              <a:rPr b="0" spc="20" dirty="0">
                <a:latin typeface="Arial"/>
                <a:cs typeface="Arial"/>
              </a:rPr>
              <a:t> </a:t>
            </a:r>
            <a:r>
              <a:rPr b="0" spc="-25" dirty="0">
                <a:latin typeface="Arial"/>
                <a:cs typeface="Arial"/>
              </a:rPr>
              <a:t>and </a:t>
            </a:r>
            <a:r>
              <a:rPr b="0" dirty="0">
                <a:latin typeface="Arial"/>
                <a:cs typeface="Arial"/>
              </a:rPr>
              <a:t>evolving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information</a:t>
            </a:r>
            <a:r>
              <a:rPr b="0" spc="-50" dirty="0">
                <a:latin typeface="Arial"/>
                <a:cs typeface="Arial"/>
              </a:rPr>
              <a:t> </a:t>
            </a:r>
            <a:r>
              <a:rPr b="0" spc="-10" dirty="0">
                <a:latin typeface="Arial"/>
                <a:cs typeface="Arial"/>
              </a:rPr>
              <a:t>requirements.</a:t>
            </a:r>
          </a:p>
          <a:p>
            <a:pPr marL="299085" marR="132080" indent="-287020">
              <a:lnSpc>
                <a:spcPct val="100000"/>
              </a:lnSpc>
              <a:spcBef>
                <a:spcPts val="1200"/>
              </a:spcBef>
              <a:buClr>
                <a:srgbClr val="0E2841"/>
              </a:buClr>
              <a:buSzPct val="88888"/>
              <a:buFont typeface="Arial"/>
              <a:buChar char="•"/>
              <a:tabLst>
                <a:tab pos="299085" algn="l"/>
              </a:tabLst>
            </a:pPr>
            <a:r>
              <a:rPr spc="-10" dirty="0">
                <a:solidFill>
                  <a:srgbClr val="FF0000"/>
                </a:solidFill>
              </a:rPr>
              <a:t>Future-</a:t>
            </a:r>
            <a:r>
              <a:rPr dirty="0">
                <a:solidFill>
                  <a:srgbClr val="FF0000"/>
                </a:solidFill>
              </a:rPr>
              <a:t>proof</a:t>
            </a:r>
            <a:r>
              <a:rPr spc="-40" dirty="0">
                <a:solidFill>
                  <a:srgbClr val="FF0000"/>
                </a:solidFill>
              </a:rPr>
              <a:t> </a:t>
            </a:r>
            <a:r>
              <a:rPr b="0" dirty="0">
                <a:latin typeface="Arial"/>
                <a:cs typeface="Arial"/>
              </a:rPr>
              <a:t>and</a:t>
            </a:r>
            <a:r>
              <a:rPr b="0" spc="-3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easy</a:t>
            </a:r>
            <a:r>
              <a:rPr b="0" spc="-1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to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deploy:</a:t>
            </a:r>
            <a:r>
              <a:rPr b="0" spc="-7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A</a:t>
            </a:r>
            <a:r>
              <a:rPr b="0" spc="-125" dirty="0">
                <a:latin typeface="Arial"/>
                <a:cs typeface="Arial"/>
              </a:rPr>
              <a:t> </a:t>
            </a:r>
            <a:r>
              <a:rPr b="0" spc="-25" dirty="0">
                <a:latin typeface="Arial"/>
                <a:cs typeface="Arial"/>
              </a:rPr>
              <a:t>DPP </a:t>
            </a:r>
            <a:r>
              <a:rPr b="0" dirty="0">
                <a:latin typeface="Arial"/>
                <a:cs typeface="Arial"/>
              </a:rPr>
              <a:t>system</a:t>
            </a:r>
            <a:r>
              <a:rPr b="0" spc="-1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with</a:t>
            </a:r>
            <a:r>
              <a:rPr b="0" spc="-10" dirty="0">
                <a:latin typeface="Arial"/>
                <a:cs typeface="Arial"/>
              </a:rPr>
              <a:t> built-</a:t>
            </a:r>
            <a:r>
              <a:rPr b="0" dirty="0">
                <a:latin typeface="Arial"/>
                <a:cs typeface="Arial"/>
              </a:rPr>
              <a:t>in</a:t>
            </a:r>
            <a:r>
              <a:rPr b="0" spc="-2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flexibility based</a:t>
            </a:r>
            <a:r>
              <a:rPr b="0" spc="-25" dirty="0">
                <a:latin typeface="Arial"/>
                <a:cs typeface="Arial"/>
              </a:rPr>
              <a:t> on </a:t>
            </a:r>
            <a:r>
              <a:rPr b="0" spc="-10" dirty="0">
                <a:latin typeface="Arial"/>
                <a:cs typeface="Arial"/>
              </a:rPr>
              <a:t>state-of-the-</a:t>
            </a:r>
            <a:r>
              <a:rPr b="0" dirty="0">
                <a:latin typeface="Arial"/>
                <a:cs typeface="Arial"/>
              </a:rPr>
              <a:t>art</a:t>
            </a:r>
            <a:r>
              <a:rPr b="0" spc="-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technologies</a:t>
            </a:r>
            <a:r>
              <a:rPr b="0" spc="15" dirty="0">
                <a:latin typeface="Arial"/>
                <a:cs typeface="Arial"/>
              </a:rPr>
              <a:t> </a:t>
            </a:r>
            <a:r>
              <a:rPr b="0" spc="-25" dirty="0">
                <a:latin typeface="Arial"/>
                <a:cs typeface="Arial"/>
              </a:rPr>
              <a:t>but </a:t>
            </a:r>
            <a:r>
              <a:rPr b="0" dirty="0">
                <a:latin typeface="Arial"/>
                <a:cs typeface="Arial"/>
              </a:rPr>
              <a:t>sufficiently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mature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to</a:t>
            </a:r>
            <a:r>
              <a:rPr b="0" spc="-40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support</a:t>
            </a:r>
            <a:r>
              <a:rPr b="0" spc="-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DPPs</a:t>
            </a:r>
            <a:r>
              <a:rPr b="0" spc="-35" dirty="0">
                <a:latin typeface="Arial"/>
                <a:cs typeface="Arial"/>
              </a:rPr>
              <a:t> </a:t>
            </a:r>
            <a:r>
              <a:rPr b="0" spc="-25" dirty="0">
                <a:latin typeface="Arial"/>
                <a:cs typeface="Arial"/>
              </a:rPr>
              <a:t>in </a:t>
            </a:r>
            <a:r>
              <a:rPr b="0" spc="-20" dirty="0">
                <a:latin typeface="Arial"/>
                <a:cs typeface="Arial"/>
              </a:rPr>
              <a:t>2027</a:t>
            </a:r>
          </a:p>
        </p:txBody>
      </p:sp>
      <p:sp>
        <p:nvSpPr>
          <p:cNvPr id="5" name="object 5"/>
          <p:cNvSpPr/>
          <p:nvPr/>
        </p:nvSpPr>
        <p:spPr>
          <a:xfrm>
            <a:off x="5502402" y="1724405"/>
            <a:ext cx="0" cy="3369945"/>
          </a:xfrm>
          <a:custGeom>
            <a:avLst/>
            <a:gdLst/>
            <a:ahLst/>
            <a:cxnLst/>
            <a:rect l="l" t="t" r="r" b="b"/>
            <a:pathLst>
              <a:path h="3369945">
                <a:moveTo>
                  <a:pt x="0" y="0"/>
                </a:moveTo>
                <a:lnTo>
                  <a:pt x="0" y="3369500"/>
                </a:lnTo>
              </a:path>
            </a:pathLst>
          </a:custGeom>
          <a:ln w="38100">
            <a:solidFill>
              <a:srgbClr val="0E28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4645533" y="4442837"/>
            <a:ext cx="537210" cy="467359"/>
            <a:chOff x="4645533" y="4442837"/>
            <a:chExt cx="537210" cy="467359"/>
          </a:xfrm>
        </p:grpSpPr>
        <p:sp>
          <p:nvSpPr>
            <p:cNvPr id="7" name="object 7"/>
            <p:cNvSpPr/>
            <p:nvPr/>
          </p:nvSpPr>
          <p:spPr>
            <a:xfrm>
              <a:off x="4655058" y="4452362"/>
              <a:ext cx="518159" cy="448309"/>
            </a:xfrm>
            <a:custGeom>
              <a:avLst/>
              <a:gdLst/>
              <a:ahLst/>
              <a:cxnLst/>
              <a:rect l="l" t="t" r="r" b="b"/>
              <a:pathLst>
                <a:path w="518160" h="448310">
                  <a:moveTo>
                    <a:pt x="259079" y="0"/>
                  </a:moveTo>
                  <a:lnTo>
                    <a:pt x="197916" y="171145"/>
                  </a:lnTo>
                  <a:lnTo>
                    <a:pt x="0" y="171145"/>
                  </a:lnTo>
                  <a:lnTo>
                    <a:pt x="160121" y="276910"/>
                  </a:lnTo>
                  <a:lnTo>
                    <a:pt x="98958" y="448056"/>
                  </a:lnTo>
                  <a:lnTo>
                    <a:pt x="259079" y="342290"/>
                  </a:lnTo>
                  <a:lnTo>
                    <a:pt x="419201" y="448056"/>
                  </a:lnTo>
                  <a:lnTo>
                    <a:pt x="358038" y="276910"/>
                  </a:lnTo>
                  <a:lnTo>
                    <a:pt x="518159" y="171145"/>
                  </a:lnTo>
                  <a:lnTo>
                    <a:pt x="320243" y="171145"/>
                  </a:lnTo>
                  <a:lnTo>
                    <a:pt x="259079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655058" y="4452362"/>
              <a:ext cx="518159" cy="448309"/>
            </a:xfrm>
            <a:custGeom>
              <a:avLst/>
              <a:gdLst/>
              <a:ahLst/>
              <a:cxnLst/>
              <a:rect l="l" t="t" r="r" b="b"/>
              <a:pathLst>
                <a:path w="518160" h="448310">
                  <a:moveTo>
                    <a:pt x="0" y="171145"/>
                  </a:moveTo>
                  <a:lnTo>
                    <a:pt x="197916" y="171145"/>
                  </a:lnTo>
                  <a:lnTo>
                    <a:pt x="259079" y="0"/>
                  </a:lnTo>
                  <a:lnTo>
                    <a:pt x="320243" y="171145"/>
                  </a:lnTo>
                  <a:lnTo>
                    <a:pt x="518159" y="171145"/>
                  </a:lnTo>
                  <a:lnTo>
                    <a:pt x="358038" y="276910"/>
                  </a:lnTo>
                  <a:lnTo>
                    <a:pt x="419201" y="448056"/>
                  </a:lnTo>
                  <a:lnTo>
                    <a:pt x="259079" y="342290"/>
                  </a:lnTo>
                  <a:lnTo>
                    <a:pt x="98958" y="448056"/>
                  </a:lnTo>
                  <a:lnTo>
                    <a:pt x="160121" y="276910"/>
                  </a:lnTo>
                  <a:lnTo>
                    <a:pt x="0" y="171145"/>
                  </a:lnTo>
                  <a:close/>
                </a:path>
              </a:pathLst>
            </a:custGeom>
            <a:ln w="19050">
              <a:solidFill>
                <a:srgbClr val="006E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75"/>
              </a:spcBef>
            </a:pPr>
            <a:r>
              <a:rPr spc="-25" dirty="0"/>
              <a:t>71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6156" y="1310640"/>
            <a:ext cx="11219687" cy="6248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6156" y="6458711"/>
            <a:ext cx="1097279" cy="22859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54056" y="396240"/>
            <a:ext cx="1351774" cy="569963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9331" rIns="0" bIns="0" rtlCol="0">
            <a:spAutoFit/>
          </a:bodyPr>
          <a:lstStyle/>
          <a:p>
            <a:pPr marL="487680">
              <a:lnSpc>
                <a:spcPct val="100000"/>
              </a:lnSpc>
              <a:spcBef>
                <a:spcPts val="95"/>
              </a:spcBef>
            </a:pPr>
            <a:r>
              <a:rPr sz="2500" b="0" spc="-25" dirty="0">
                <a:solidFill>
                  <a:srgbClr val="D4682C"/>
                </a:solidFill>
                <a:latin typeface="Arial"/>
                <a:cs typeface="Arial"/>
              </a:rPr>
              <a:t>Possible</a:t>
            </a:r>
            <a:r>
              <a:rPr sz="2500" b="0" spc="-6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dirty="0">
                <a:solidFill>
                  <a:srgbClr val="D4682C"/>
                </a:solidFill>
                <a:latin typeface="Arial"/>
                <a:cs typeface="Arial"/>
              </a:rPr>
              <a:t>connections</a:t>
            </a:r>
            <a:r>
              <a:rPr sz="2500" b="0" spc="-7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dirty="0">
                <a:solidFill>
                  <a:srgbClr val="D4682C"/>
                </a:solidFill>
                <a:latin typeface="Arial"/>
                <a:cs typeface="Arial"/>
              </a:rPr>
              <a:t>between</a:t>
            </a:r>
            <a:r>
              <a:rPr sz="2500" b="0" spc="-4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dirty="0">
                <a:solidFill>
                  <a:srgbClr val="D4682C"/>
                </a:solidFill>
                <a:latin typeface="Arial"/>
                <a:cs typeface="Arial"/>
              </a:rPr>
              <a:t>the</a:t>
            </a:r>
            <a:r>
              <a:rPr sz="2500" b="0" spc="-6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spc="-90" dirty="0">
                <a:solidFill>
                  <a:srgbClr val="D4682C"/>
                </a:solidFill>
                <a:latin typeface="Arial"/>
                <a:cs typeface="Arial"/>
              </a:rPr>
              <a:t>EU</a:t>
            </a:r>
            <a:r>
              <a:rPr sz="2500" b="0" spc="-5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spc="-95" dirty="0">
                <a:solidFill>
                  <a:srgbClr val="D4682C"/>
                </a:solidFill>
                <a:latin typeface="Arial"/>
                <a:cs typeface="Arial"/>
              </a:rPr>
              <a:t>DPP</a:t>
            </a:r>
            <a:r>
              <a:rPr sz="2500" b="0" spc="-6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dirty="0">
                <a:solidFill>
                  <a:srgbClr val="D4682C"/>
                </a:solidFill>
                <a:latin typeface="Arial"/>
                <a:cs typeface="Arial"/>
              </a:rPr>
              <a:t>and</a:t>
            </a:r>
            <a:r>
              <a:rPr sz="2500" b="0" spc="-55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dirty="0">
                <a:solidFill>
                  <a:srgbClr val="D4682C"/>
                </a:solidFill>
                <a:latin typeface="Arial"/>
                <a:cs typeface="Arial"/>
              </a:rPr>
              <a:t>the</a:t>
            </a:r>
            <a:r>
              <a:rPr sz="2500" b="0" spc="-6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spc="-45" dirty="0">
                <a:solidFill>
                  <a:srgbClr val="D4682C"/>
                </a:solidFill>
                <a:latin typeface="Arial"/>
                <a:cs typeface="Arial"/>
              </a:rPr>
              <a:t>UNTP</a:t>
            </a:r>
            <a:r>
              <a:rPr sz="2500" b="0" spc="-5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spc="-25" dirty="0">
                <a:solidFill>
                  <a:srgbClr val="D4682C"/>
                </a:solidFill>
                <a:latin typeface="Arial"/>
                <a:cs typeface="Arial"/>
              </a:rPr>
              <a:t>DPP</a:t>
            </a:r>
            <a:endParaRPr sz="25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20623" y="4997196"/>
            <a:ext cx="1536700" cy="684530"/>
            <a:chOff x="420623" y="4997196"/>
            <a:chExt cx="1536700" cy="684530"/>
          </a:xfrm>
        </p:grpSpPr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20623" y="4997196"/>
              <a:ext cx="1536191" cy="68427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75131" y="5157216"/>
              <a:ext cx="1054607" cy="387095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0059" y="5036820"/>
              <a:ext cx="1417320" cy="566928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798672" y="5221304"/>
            <a:ext cx="8064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35" dirty="0">
                <a:solidFill>
                  <a:srgbClr val="FFFFFF"/>
                </a:solidFill>
                <a:latin typeface="Arial"/>
                <a:cs typeface="Arial"/>
              </a:rPr>
              <a:t>Raw</a:t>
            </a:r>
            <a:r>
              <a:rPr sz="1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Materials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696211" y="4997196"/>
            <a:ext cx="1536700" cy="684530"/>
            <a:chOff x="1696211" y="4997196"/>
            <a:chExt cx="1536700" cy="684530"/>
          </a:xfrm>
        </p:grpSpPr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96211" y="4997196"/>
              <a:ext cx="1536191" cy="684275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045207" y="5087112"/>
              <a:ext cx="902207" cy="52577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55647" y="5036820"/>
              <a:ext cx="1417320" cy="566928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2168903" y="5152185"/>
            <a:ext cx="616585" cy="314325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55244" marR="5080" indent="-43180">
              <a:lnSpc>
                <a:spcPts val="1080"/>
              </a:lnSpc>
              <a:spcBef>
                <a:spcPts val="229"/>
              </a:spcBef>
            </a:pP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Processed Materials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2971800" y="4997196"/>
            <a:ext cx="1536700" cy="684530"/>
            <a:chOff x="2971800" y="4997196"/>
            <a:chExt cx="1536700" cy="684530"/>
          </a:xfrm>
        </p:grpSpPr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71800" y="4997196"/>
              <a:ext cx="1536191" cy="684275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241548" y="5087112"/>
              <a:ext cx="1022603" cy="525779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031235" y="5036820"/>
              <a:ext cx="1417319" cy="566928"/>
            </a:xfrm>
            <a:prstGeom prst="rect">
              <a:avLst/>
            </a:prstGeom>
          </p:spPr>
        </p:pic>
      </p:grpSp>
      <p:sp>
        <p:nvSpPr>
          <p:cNvPr id="20" name="object 20"/>
          <p:cNvSpPr txBox="1"/>
          <p:nvPr/>
        </p:nvSpPr>
        <p:spPr>
          <a:xfrm>
            <a:off x="3365438" y="5152185"/>
            <a:ext cx="775335" cy="314325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 marR="5080" indent="1270">
              <a:lnSpc>
                <a:spcPts val="1080"/>
              </a:lnSpc>
              <a:spcBef>
                <a:spcPts val="229"/>
              </a:spcBef>
            </a:pP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Subcompone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nt</a:t>
            </a:r>
            <a:r>
              <a:rPr sz="1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Production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4247388" y="4997196"/>
            <a:ext cx="1537970" cy="684530"/>
            <a:chOff x="4247388" y="4997196"/>
            <a:chExt cx="1537970" cy="684530"/>
          </a:xfrm>
        </p:grpSpPr>
        <p:pic>
          <p:nvPicPr>
            <p:cNvPr id="22" name="object 2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247388" y="4997196"/>
              <a:ext cx="1537715" cy="684275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565904" y="5087112"/>
              <a:ext cx="966215" cy="525779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306824" y="5036820"/>
              <a:ext cx="1418843" cy="566928"/>
            </a:xfrm>
            <a:prstGeom prst="rect">
              <a:avLst/>
            </a:prstGeom>
          </p:spPr>
        </p:pic>
      </p:grpSp>
      <p:sp>
        <p:nvSpPr>
          <p:cNvPr id="25" name="object 25"/>
          <p:cNvSpPr txBox="1"/>
          <p:nvPr/>
        </p:nvSpPr>
        <p:spPr>
          <a:xfrm>
            <a:off x="4689912" y="5152185"/>
            <a:ext cx="679450" cy="314325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35560" marR="5080" indent="-23495">
              <a:lnSpc>
                <a:spcPts val="1080"/>
              </a:lnSpc>
              <a:spcBef>
                <a:spcPts val="229"/>
              </a:spcBef>
            </a:pP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Component Production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5501640" y="4997196"/>
            <a:ext cx="1537970" cy="684530"/>
            <a:chOff x="5501640" y="4997196"/>
            <a:chExt cx="1537970" cy="684530"/>
          </a:xfrm>
        </p:grpSpPr>
        <p:pic>
          <p:nvPicPr>
            <p:cNvPr id="27" name="object 2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501640" y="4997196"/>
              <a:ext cx="1537715" cy="684275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873496" y="5157216"/>
              <a:ext cx="818387" cy="387095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561076" y="5036820"/>
              <a:ext cx="1418844" cy="566928"/>
            </a:xfrm>
            <a:prstGeom prst="rect">
              <a:avLst/>
            </a:prstGeom>
          </p:spPr>
        </p:pic>
      </p:grpSp>
      <p:sp>
        <p:nvSpPr>
          <p:cNvPr id="30" name="object 30"/>
          <p:cNvSpPr txBox="1"/>
          <p:nvPr/>
        </p:nvSpPr>
        <p:spPr>
          <a:xfrm>
            <a:off x="5997576" y="5221304"/>
            <a:ext cx="5708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Assembly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6800088" y="4997196"/>
            <a:ext cx="1536700" cy="684530"/>
            <a:chOff x="6800088" y="4997196"/>
            <a:chExt cx="1536700" cy="684530"/>
          </a:xfrm>
        </p:grpSpPr>
        <p:pic>
          <p:nvPicPr>
            <p:cNvPr id="32" name="object 3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00088" y="4997196"/>
              <a:ext cx="1536191" cy="684275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152131" y="5087112"/>
              <a:ext cx="854963" cy="525779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859523" y="5036820"/>
              <a:ext cx="1417320" cy="566928"/>
            </a:xfrm>
            <a:prstGeom prst="rect">
              <a:avLst/>
            </a:prstGeom>
          </p:spPr>
        </p:pic>
      </p:grpSp>
      <p:sp>
        <p:nvSpPr>
          <p:cNvPr id="35" name="object 35"/>
          <p:cNvSpPr txBox="1"/>
          <p:nvPr/>
        </p:nvSpPr>
        <p:spPr>
          <a:xfrm>
            <a:off x="7276500" y="5152185"/>
            <a:ext cx="607695" cy="314325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 marR="5080" indent="98425">
              <a:lnSpc>
                <a:spcPts val="1080"/>
              </a:lnSpc>
              <a:spcBef>
                <a:spcPts val="229"/>
              </a:spcBef>
            </a:pP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Market placement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8075676" y="4997196"/>
            <a:ext cx="1536700" cy="684530"/>
            <a:chOff x="8075676" y="4997196"/>
            <a:chExt cx="1536700" cy="684530"/>
          </a:xfrm>
        </p:grpSpPr>
        <p:pic>
          <p:nvPicPr>
            <p:cNvPr id="37" name="object 3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75676" y="4997196"/>
              <a:ext cx="1536191" cy="684275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8612123" y="5157216"/>
              <a:ext cx="490727" cy="387095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8135111" y="5036820"/>
              <a:ext cx="1417320" cy="566928"/>
            </a:xfrm>
            <a:prstGeom prst="rect">
              <a:avLst/>
            </a:prstGeom>
          </p:spPr>
        </p:pic>
      </p:grpSp>
      <p:sp>
        <p:nvSpPr>
          <p:cNvPr id="40" name="object 40"/>
          <p:cNvSpPr txBox="1"/>
          <p:nvPr/>
        </p:nvSpPr>
        <p:spPr>
          <a:xfrm>
            <a:off x="8735076" y="5221304"/>
            <a:ext cx="2444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25" dirty="0">
                <a:solidFill>
                  <a:srgbClr val="FFFFFF"/>
                </a:solidFill>
                <a:latin typeface="Arial"/>
                <a:cs typeface="Arial"/>
              </a:rPr>
              <a:t>Use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9351264" y="4997196"/>
            <a:ext cx="1536700" cy="685800"/>
            <a:chOff x="9351264" y="4997196"/>
            <a:chExt cx="1536700" cy="685800"/>
          </a:xfrm>
        </p:grpSpPr>
        <p:pic>
          <p:nvPicPr>
            <p:cNvPr id="42" name="object 4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351264" y="4997196"/>
              <a:ext cx="1536191" cy="684275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9774935" y="5018532"/>
              <a:ext cx="743711" cy="664463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9410700" y="5036820"/>
              <a:ext cx="1417320" cy="566928"/>
            </a:xfrm>
            <a:prstGeom prst="rect">
              <a:avLst/>
            </a:prstGeom>
          </p:spPr>
        </p:pic>
      </p:grpSp>
      <p:sp>
        <p:nvSpPr>
          <p:cNvPr id="45" name="object 45"/>
          <p:cNvSpPr txBox="1"/>
          <p:nvPr/>
        </p:nvSpPr>
        <p:spPr>
          <a:xfrm>
            <a:off x="9897981" y="5083064"/>
            <a:ext cx="469900" cy="453390"/>
          </a:xfrm>
          <a:prstGeom prst="rect">
            <a:avLst/>
          </a:prstGeom>
        </p:spPr>
        <p:txBody>
          <a:bodyPr vert="horz" wrap="square" lIns="0" tIns="26669" rIns="0" bIns="0" rtlCol="0">
            <a:spAutoFit/>
          </a:bodyPr>
          <a:lstStyle/>
          <a:p>
            <a:pPr marL="12700" marR="5080" indent="39370" algn="just">
              <a:lnSpc>
                <a:spcPct val="90500"/>
              </a:lnSpc>
              <a:spcBef>
                <a:spcPts val="209"/>
              </a:spcBef>
            </a:pP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Repair Reman. </a:t>
            </a:r>
            <a:r>
              <a:rPr sz="1000" spc="-20" dirty="0">
                <a:solidFill>
                  <a:srgbClr val="FFFFFF"/>
                </a:solidFill>
                <a:latin typeface="Arial"/>
                <a:cs typeface="Arial"/>
              </a:rPr>
              <a:t>Recycle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46" name="object 46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0660380" y="2753868"/>
            <a:ext cx="1071370" cy="1435607"/>
          </a:xfrm>
          <a:prstGeom prst="rect">
            <a:avLst/>
          </a:prstGeom>
        </p:spPr>
      </p:pic>
      <p:sp>
        <p:nvSpPr>
          <p:cNvPr id="47" name="object 47"/>
          <p:cNvSpPr txBox="1"/>
          <p:nvPr/>
        </p:nvSpPr>
        <p:spPr>
          <a:xfrm>
            <a:off x="645413" y="4505705"/>
            <a:ext cx="905510" cy="314325"/>
          </a:xfrm>
          <a:prstGeom prst="rect">
            <a:avLst/>
          </a:prstGeom>
          <a:solidFill>
            <a:srgbClr val="499FAE"/>
          </a:solidFill>
          <a:ln w="38100">
            <a:solidFill>
              <a:srgbClr val="066183"/>
            </a:solidFill>
          </a:ln>
        </p:spPr>
        <p:txBody>
          <a:bodyPr vert="horz" wrap="square" lIns="0" tIns="76200" rIns="0" bIns="0" rtlCol="0">
            <a:spAutoFit/>
          </a:bodyPr>
          <a:lstStyle/>
          <a:p>
            <a:pPr marL="95250">
              <a:lnSpc>
                <a:spcPct val="100000"/>
              </a:lnSpc>
              <a:spcBef>
                <a:spcPts val="600"/>
              </a:spcBef>
            </a:pP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Organisation</a:t>
            </a:r>
            <a:endParaRPr sz="10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919477" y="4505705"/>
            <a:ext cx="905510" cy="314325"/>
          </a:xfrm>
          <a:prstGeom prst="rect">
            <a:avLst/>
          </a:prstGeom>
          <a:solidFill>
            <a:srgbClr val="499FAE"/>
          </a:solidFill>
          <a:ln w="38100">
            <a:solidFill>
              <a:srgbClr val="066183"/>
            </a:solidFill>
          </a:ln>
        </p:spPr>
        <p:txBody>
          <a:bodyPr vert="horz" wrap="square" lIns="0" tIns="76200" rIns="0" bIns="0" rtlCol="0">
            <a:spAutoFit/>
          </a:bodyPr>
          <a:lstStyle/>
          <a:p>
            <a:pPr marL="95250">
              <a:lnSpc>
                <a:spcPct val="100000"/>
              </a:lnSpc>
              <a:spcBef>
                <a:spcPts val="600"/>
              </a:spcBef>
            </a:pP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Organisation</a:t>
            </a:r>
            <a:endParaRPr sz="10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3193542" y="4505705"/>
            <a:ext cx="949960" cy="314325"/>
          </a:xfrm>
          <a:prstGeom prst="rect">
            <a:avLst/>
          </a:prstGeom>
          <a:solidFill>
            <a:srgbClr val="499FAE"/>
          </a:solidFill>
          <a:ln w="38100">
            <a:solidFill>
              <a:srgbClr val="066183"/>
            </a:solidFill>
          </a:ln>
        </p:spPr>
        <p:txBody>
          <a:bodyPr vert="horz" wrap="square" lIns="0" tIns="76200" rIns="0" bIns="0" rtlCol="0">
            <a:spAutoFit/>
          </a:bodyPr>
          <a:lstStyle/>
          <a:p>
            <a:pPr marL="118110">
              <a:lnSpc>
                <a:spcPct val="100000"/>
              </a:lnSpc>
              <a:spcBef>
                <a:spcPts val="600"/>
              </a:spcBef>
            </a:pP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Organisation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467605" y="4505705"/>
            <a:ext cx="943610" cy="314325"/>
          </a:xfrm>
          <a:prstGeom prst="rect">
            <a:avLst/>
          </a:prstGeom>
          <a:solidFill>
            <a:srgbClr val="499FAE"/>
          </a:solidFill>
          <a:ln w="38100">
            <a:solidFill>
              <a:srgbClr val="066183"/>
            </a:solidFill>
          </a:ln>
        </p:spPr>
        <p:txBody>
          <a:bodyPr vert="horz" wrap="square" lIns="0" tIns="76200" rIns="0" bIns="0" rtlCol="0">
            <a:spAutoFit/>
          </a:bodyPr>
          <a:lstStyle/>
          <a:p>
            <a:pPr marL="114300">
              <a:lnSpc>
                <a:spcPct val="100000"/>
              </a:lnSpc>
              <a:spcBef>
                <a:spcPts val="600"/>
              </a:spcBef>
            </a:pP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Organisation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741670" y="4505705"/>
            <a:ext cx="966469" cy="314325"/>
          </a:xfrm>
          <a:prstGeom prst="rect">
            <a:avLst/>
          </a:prstGeom>
          <a:solidFill>
            <a:srgbClr val="499FAE"/>
          </a:solidFill>
          <a:ln w="38100">
            <a:solidFill>
              <a:srgbClr val="066183"/>
            </a:solidFill>
          </a:ln>
        </p:spPr>
        <p:txBody>
          <a:bodyPr vert="horz" wrap="square" lIns="0" tIns="76200" rIns="0" bIns="0" rtlCol="0">
            <a:spAutoFit/>
          </a:bodyPr>
          <a:lstStyle/>
          <a:p>
            <a:pPr marL="126364">
              <a:lnSpc>
                <a:spcPct val="100000"/>
              </a:lnSpc>
              <a:spcBef>
                <a:spcPts val="600"/>
              </a:spcBef>
            </a:pP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Organisation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7014209" y="4505705"/>
            <a:ext cx="824865" cy="314325"/>
          </a:xfrm>
          <a:prstGeom prst="rect">
            <a:avLst/>
          </a:prstGeom>
          <a:solidFill>
            <a:srgbClr val="499FAE"/>
          </a:solidFill>
          <a:ln w="38100">
            <a:solidFill>
              <a:srgbClr val="066183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60020" marR="128270" indent="-26034">
              <a:lnSpc>
                <a:spcPct val="100000"/>
              </a:lnSpc>
            </a:pP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Economic Operator</a:t>
            </a:r>
            <a:endParaRPr sz="100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8288273" y="4505705"/>
            <a:ext cx="824865" cy="314325"/>
          </a:xfrm>
          <a:prstGeom prst="rect">
            <a:avLst/>
          </a:prstGeom>
          <a:solidFill>
            <a:srgbClr val="499FAE"/>
          </a:solidFill>
          <a:ln w="38100">
            <a:solidFill>
              <a:srgbClr val="066183"/>
            </a:solidFill>
          </a:ln>
        </p:spPr>
        <p:txBody>
          <a:bodyPr vert="horz" wrap="square" lIns="0" tIns="762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sz="1000" spc="-20" dirty="0">
                <a:solidFill>
                  <a:srgbClr val="FFFFFF"/>
                </a:solidFill>
                <a:latin typeface="Arial"/>
                <a:cs typeface="Arial"/>
              </a:rPr>
              <a:t>User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9562338" y="4505705"/>
            <a:ext cx="1005840" cy="314325"/>
          </a:xfrm>
          <a:prstGeom prst="rect">
            <a:avLst/>
          </a:prstGeom>
          <a:solidFill>
            <a:srgbClr val="499FAE"/>
          </a:solidFill>
          <a:ln w="38100">
            <a:solidFill>
              <a:srgbClr val="066183"/>
            </a:solidFill>
          </a:ln>
        </p:spPr>
        <p:txBody>
          <a:bodyPr vert="horz" wrap="square" lIns="0" tIns="76200" rIns="0" bIns="0" rtlCol="0">
            <a:spAutoFit/>
          </a:bodyPr>
          <a:lstStyle/>
          <a:p>
            <a:pPr marL="145415">
              <a:lnSpc>
                <a:spcPct val="100000"/>
              </a:lnSpc>
              <a:spcBef>
                <a:spcPts val="600"/>
              </a:spcBef>
            </a:pPr>
            <a:r>
              <a:rPr sz="1000" spc="-10" dirty="0">
                <a:solidFill>
                  <a:srgbClr val="FFFFFF"/>
                </a:solidFill>
                <a:latin typeface="Arial"/>
                <a:cs typeface="Arial"/>
              </a:rPr>
              <a:t>Organisation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55" name="object 55"/>
          <p:cNvGrpSpPr/>
          <p:nvPr/>
        </p:nvGrpSpPr>
        <p:grpSpPr>
          <a:xfrm>
            <a:off x="9888240" y="3668779"/>
            <a:ext cx="770890" cy="855344"/>
            <a:chOff x="9888240" y="3668779"/>
            <a:chExt cx="770890" cy="855344"/>
          </a:xfrm>
        </p:grpSpPr>
        <p:sp>
          <p:nvSpPr>
            <p:cNvPr id="56" name="object 56"/>
            <p:cNvSpPr/>
            <p:nvPr/>
          </p:nvSpPr>
          <p:spPr>
            <a:xfrm>
              <a:off x="9902528" y="3712283"/>
              <a:ext cx="683895" cy="797560"/>
            </a:xfrm>
            <a:custGeom>
              <a:avLst/>
              <a:gdLst/>
              <a:ahLst/>
              <a:cxnLst/>
              <a:rect l="l" t="t" r="r" b="b"/>
              <a:pathLst>
                <a:path w="683895" h="797560">
                  <a:moveTo>
                    <a:pt x="0" y="797013"/>
                  </a:moveTo>
                  <a:lnTo>
                    <a:pt x="8419" y="741285"/>
                  </a:lnTo>
                  <a:lnTo>
                    <a:pt x="19252" y="686814"/>
                  </a:lnTo>
                  <a:lnTo>
                    <a:pt x="32407" y="633696"/>
                  </a:lnTo>
                  <a:lnTo>
                    <a:pt x="47794" y="582026"/>
                  </a:lnTo>
                  <a:lnTo>
                    <a:pt x="65322" y="531899"/>
                  </a:lnTo>
                  <a:lnTo>
                    <a:pt x="84898" y="483412"/>
                  </a:lnTo>
                  <a:lnTo>
                    <a:pt x="106433" y="436660"/>
                  </a:lnTo>
                  <a:lnTo>
                    <a:pt x="129834" y="391738"/>
                  </a:lnTo>
                  <a:lnTo>
                    <a:pt x="155012" y="348743"/>
                  </a:lnTo>
                  <a:lnTo>
                    <a:pt x="181874" y="307770"/>
                  </a:lnTo>
                  <a:lnTo>
                    <a:pt x="210329" y="268914"/>
                  </a:lnTo>
                  <a:lnTo>
                    <a:pt x="240287" y="232271"/>
                  </a:lnTo>
                  <a:lnTo>
                    <a:pt x="271655" y="197938"/>
                  </a:lnTo>
                  <a:lnTo>
                    <a:pt x="304344" y="166008"/>
                  </a:lnTo>
                  <a:lnTo>
                    <a:pt x="338262" y="136579"/>
                  </a:lnTo>
                  <a:lnTo>
                    <a:pt x="373317" y="109746"/>
                  </a:lnTo>
                  <a:lnTo>
                    <a:pt x="409419" y="85604"/>
                  </a:lnTo>
                  <a:lnTo>
                    <a:pt x="446477" y="64249"/>
                  </a:lnTo>
                  <a:lnTo>
                    <a:pt x="484398" y="45776"/>
                  </a:lnTo>
                  <a:lnTo>
                    <a:pt x="523093" y="30282"/>
                  </a:lnTo>
                  <a:lnTo>
                    <a:pt x="562470" y="17861"/>
                  </a:lnTo>
                  <a:lnTo>
                    <a:pt x="602437" y="8610"/>
                  </a:lnTo>
                  <a:lnTo>
                    <a:pt x="642905" y="2625"/>
                  </a:lnTo>
                  <a:lnTo>
                    <a:pt x="683780" y="0"/>
                  </a:lnTo>
                </a:path>
              </a:pathLst>
            </a:custGeom>
            <a:ln w="28575">
              <a:solidFill>
                <a:srgbClr val="E36F22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0570748" y="3668779"/>
              <a:ext cx="88265" cy="85725"/>
            </a:xfrm>
            <a:custGeom>
              <a:avLst/>
              <a:gdLst/>
              <a:ahLst/>
              <a:cxnLst/>
              <a:rect l="l" t="t" r="r" b="b"/>
              <a:pathLst>
                <a:path w="88265" h="85725">
                  <a:moveTo>
                    <a:pt x="4483" y="0"/>
                  </a:moveTo>
                  <a:lnTo>
                    <a:pt x="0" y="85610"/>
                  </a:lnTo>
                  <a:lnTo>
                    <a:pt x="87845" y="47294"/>
                  </a:lnTo>
                  <a:lnTo>
                    <a:pt x="4483" y="0"/>
                  </a:lnTo>
                  <a:close/>
                </a:path>
              </a:pathLst>
            </a:custGeom>
            <a:solidFill>
              <a:srgbClr val="E36F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8" name="object 58"/>
          <p:cNvGrpSpPr/>
          <p:nvPr/>
        </p:nvGrpSpPr>
        <p:grpSpPr>
          <a:xfrm>
            <a:off x="6843521" y="2378957"/>
            <a:ext cx="4199255" cy="135255"/>
            <a:chOff x="6843521" y="2378957"/>
            <a:chExt cx="4199255" cy="135255"/>
          </a:xfrm>
        </p:grpSpPr>
        <p:sp>
          <p:nvSpPr>
            <p:cNvPr id="59" name="object 59"/>
            <p:cNvSpPr/>
            <p:nvPr/>
          </p:nvSpPr>
          <p:spPr>
            <a:xfrm>
              <a:off x="6919721" y="2442359"/>
              <a:ext cx="4046854" cy="8255"/>
            </a:xfrm>
            <a:custGeom>
              <a:avLst/>
              <a:gdLst/>
              <a:ahLst/>
              <a:cxnLst/>
              <a:rect l="l" t="t" r="r" b="b"/>
              <a:pathLst>
                <a:path w="4046854" h="8255">
                  <a:moveTo>
                    <a:pt x="0" y="0"/>
                  </a:moveTo>
                  <a:lnTo>
                    <a:pt x="4046334" y="7937"/>
                  </a:lnTo>
                </a:path>
              </a:pathLst>
            </a:custGeom>
            <a:ln w="25400">
              <a:solidFill>
                <a:srgbClr val="0099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6843522" y="2378963"/>
              <a:ext cx="4199255" cy="135255"/>
            </a:xfrm>
            <a:custGeom>
              <a:avLst/>
              <a:gdLst/>
              <a:ahLst/>
              <a:cxnLst/>
              <a:rect l="l" t="t" r="r" b="b"/>
              <a:pathLst>
                <a:path w="4199255" h="135255">
                  <a:moveTo>
                    <a:pt x="127127" y="0"/>
                  </a:moveTo>
                  <a:lnTo>
                    <a:pt x="0" y="63246"/>
                  </a:lnTo>
                  <a:lnTo>
                    <a:pt x="126873" y="127000"/>
                  </a:lnTo>
                  <a:lnTo>
                    <a:pt x="76200" y="63398"/>
                  </a:lnTo>
                  <a:lnTo>
                    <a:pt x="127127" y="0"/>
                  </a:lnTo>
                  <a:close/>
                </a:path>
                <a:path w="4199255" h="135255">
                  <a:moveTo>
                    <a:pt x="4198721" y="71488"/>
                  </a:moveTo>
                  <a:lnTo>
                    <a:pt x="4071848" y="7734"/>
                  </a:lnTo>
                  <a:lnTo>
                    <a:pt x="4122521" y="71335"/>
                  </a:lnTo>
                  <a:lnTo>
                    <a:pt x="4071594" y="134734"/>
                  </a:lnTo>
                  <a:lnTo>
                    <a:pt x="4198721" y="71488"/>
                  </a:lnTo>
                  <a:close/>
                </a:path>
              </a:pathLst>
            </a:custGeom>
            <a:solidFill>
              <a:srgbClr val="0099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1" name="object 61"/>
          <p:cNvSpPr txBox="1"/>
          <p:nvPr/>
        </p:nvSpPr>
        <p:spPr>
          <a:xfrm>
            <a:off x="562635" y="1498860"/>
            <a:ext cx="10182860" cy="9004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lr>
                <a:srgbClr val="00997E"/>
              </a:buClr>
              <a:buFont typeface="Wingdings"/>
              <a:buChar char=""/>
              <a:tabLst>
                <a:tab pos="240665" algn="l"/>
              </a:tabLst>
            </a:pP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A</a:t>
            </a:r>
            <a:r>
              <a:rPr sz="2400" spc="-6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logical</a:t>
            </a:r>
            <a:r>
              <a:rPr sz="2400" spc="-6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132C3A"/>
                </a:solidFill>
                <a:latin typeface="Arial"/>
                <a:cs typeface="Arial"/>
              </a:rPr>
              <a:t>way</a:t>
            </a:r>
            <a:r>
              <a:rPr sz="2400" spc="-6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to</a:t>
            </a:r>
            <a:r>
              <a:rPr sz="2400" spc="-5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provide</a:t>
            </a:r>
            <a:r>
              <a:rPr sz="2400" spc="-5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high</a:t>
            </a:r>
            <a:r>
              <a:rPr sz="2400" spc="-5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quality</a:t>
            </a:r>
            <a:r>
              <a:rPr sz="2400" spc="-5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supply</a:t>
            </a:r>
            <a:r>
              <a:rPr sz="2400" spc="-6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chain</a:t>
            </a:r>
            <a:r>
              <a:rPr sz="2400" spc="-5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data</a:t>
            </a:r>
            <a:r>
              <a:rPr sz="2400" spc="-7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to</a:t>
            </a:r>
            <a:r>
              <a:rPr sz="2400" spc="-6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32C3A"/>
                </a:solidFill>
                <a:latin typeface="Arial"/>
                <a:cs typeface="Arial"/>
              </a:rPr>
              <a:t>regulatory</a:t>
            </a:r>
            <a:r>
              <a:rPr sz="2400" spc="-7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132C3A"/>
                </a:solidFill>
                <a:latin typeface="Arial"/>
                <a:cs typeface="Arial"/>
              </a:rPr>
              <a:t>DPPs:</a:t>
            </a:r>
            <a:endParaRPr sz="2400">
              <a:latin typeface="Arial"/>
              <a:cs typeface="Arial"/>
            </a:endParaRPr>
          </a:p>
          <a:p>
            <a:pPr marR="1124585" algn="r">
              <a:lnSpc>
                <a:spcPct val="100000"/>
              </a:lnSpc>
              <a:spcBef>
                <a:spcPts val="1845"/>
              </a:spcBef>
            </a:pPr>
            <a:r>
              <a:rPr sz="1800" b="1" i="1" dirty="0">
                <a:solidFill>
                  <a:srgbClr val="E66E22"/>
                </a:solidFill>
                <a:latin typeface="Arial"/>
                <a:cs typeface="Arial"/>
              </a:rPr>
              <a:t>EU</a:t>
            </a:r>
            <a:r>
              <a:rPr sz="1800" b="1" i="1" spc="-25" dirty="0">
                <a:solidFill>
                  <a:srgbClr val="E66E22"/>
                </a:solidFill>
                <a:latin typeface="Arial"/>
                <a:cs typeface="Arial"/>
              </a:rPr>
              <a:t> DPP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62" name="object 62"/>
          <p:cNvGrpSpPr/>
          <p:nvPr/>
        </p:nvGrpSpPr>
        <p:grpSpPr>
          <a:xfrm>
            <a:off x="7454265" y="5451728"/>
            <a:ext cx="243204" cy="567690"/>
            <a:chOff x="7454265" y="5451728"/>
            <a:chExt cx="243204" cy="567690"/>
          </a:xfrm>
        </p:grpSpPr>
        <p:sp>
          <p:nvSpPr>
            <p:cNvPr id="63" name="object 63"/>
            <p:cNvSpPr/>
            <p:nvPr/>
          </p:nvSpPr>
          <p:spPr>
            <a:xfrm>
              <a:off x="7463790" y="5461253"/>
              <a:ext cx="224154" cy="548640"/>
            </a:xfrm>
            <a:custGeom>
              <a:avLst/>
              <a:gdLst/>
              <a:ahLst/>
              <a:cxnLst/>
              <a:rect l="l" t="t" r="r" b="b"/>
              <a:pathLst>
                <a:path w="224154" h="548639">
                  <a:moveTo>
                    <a:pt x="112014" y="0"/>
                  </a:moveTo>
                  <a:lnTo>
                    <a:pt x="0" y="112014"/>
                  </a:lnTo>
                  <a:lnTo>
                    <a:pt x="56007" y="112014"/>
                  </a:lnTo>
                  <a:lnTo>
                    <a:pt x="56007" y="548640"/>
                  </a:lnTo>
                  <a:lnTo>
                    <a:pt x="168021" y="548640"/>
                  </a:lnTo>
                  <a:lnTo>
                    <a:pt x="168021" y="112014"/>
                  </a:lnTo>
                  <a:lnTo>
                    <a:pt x="224028" y="112014"/>
                  </a:lnTo>
                  <a:lnTo>
                    <a:pt x="11201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7463790" y="5461253"/>
              <a:ext cx="224154" cy="548640"/>
            </a:xfrm>
            <a:custGeom>
              <a:avLst/>
              <a:gdLst/>
              <a:ahLst/>
              <a:cxnLst/>
              <a:rect l="l" t="t" r="r" b="b"/>
              <a:pathLst>
                <a:path w="224154" h="548639">
                  <a:moveTo>
                    <a:pt x="0" y="112014"/>
                  </a:moveTo>
                  <a:lnTo>
                    <a:pt x="56007" y="112014"/>
                  </a:lnTo>
                  <a:lnTo>
                    <a:pt x="56007" y="548640"/>
                  </a:lnTo>
                  <a:lnTo>
                    <a:pt x="168021" y="548640"/>
                  </a:lnTo>
                  <a:lnTo>
                    <a:pt x="168021" y="112014"/>
                  </a:lnTo>
                  <a:lnTo>
                    <a:pt x="224028" y="112014"/>
                  </a:lnTo>
                  <a:lnTo>
                    <a:pt x="112014" y="0"/>
                  </a:lnTo>
                  <a:lnTo>
                    <a:pt x="0" y="112014"/>
                  </a:lnTo>
                  <a:close/>
                </a:path>
              </a:pathLst>
            </a:custGeom>
            <a:ln w="19049">
              <a:solidFill>
                <a:srgbClr val="006E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5" name="object 65"/>
          <p:cNvSpPr txBox="1"/>
          <p:nvPr/>
        </p:nvSpPr>
        <p:spPr>
          <a:xfrm>
            <a:off x="7659015" y="5800360"/>
            <a:ext cx="34664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i="1" dirty="0">
                <a:solidFill>
                  <a:srgbClr val="132C3A"/>
                </a:solidFill>
                <a:latin typeface="Arial"/>
                <a:cs typeface="Arial"/>
              </a:rPr>
              <a:t>“Responsible</a:t>
            </a:r>
            <a:r>
              <a:rPr sz="1800" i="1" spc="-4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i="1" dirty="0">
                <a:solidFill>
                  <a:srgbClr val="132C3A"/>
                </a:solidFill>
                <a:latin typeface="Arial"/>
                <a:cs typeface="Arial"/>
              </a:rPr>
              <a:t>Economic</a:t>
            </a:r>
            <a:r>
              <a:rPr sz="1800" i="1" spc="-5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800" i="1" spc="-10" dirty="0">
                <a:solidFill>
                  <a:srgbClr val="132C3A"/>
                </a:solidFill>
                <a:latin typeface="Arial"/>
                <a:cs typeface="Arial"/>
              </a:rPr>
              <a:t>Operator”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66" name="object 66"/>
          <p:cNvGrpSpPr/>
          <p:nvPr/>
        </p:nvGrpSpPr>
        <p:grpSpPr>
          <a:xfrm>
            <a:off x="729233" y="3799074"/>
            <a:ext cx="6285230" cy="127000"/>
            <a:chOff x="729233" y="3799074"/>
            <a:chExt cx="6285230" cy="127000"/>
          </a:xfrm>
        </p:grpSpPr>
        <p:sp>
          <p:nvSpPr>
            <p:cNvPr id="67" name="object 67"/>
            <p:cNvSpPr/>
            <p:nvPr/>
          </p:nvSpPr>
          <p:spPr>
            <a:xfrm>
              <a:off x="805433" y="3862578"/>
              <a:ext cx="6132830" cy="0"/>
            </a:xfrm>
            <a:custGeom>
              <a:avLst/>
              <a:gdLst/>
              <a:ahLst/>
              <a:cxnLst/>
              <a:rect l="l" t="t" r="r" b="b"/>
              <a:pathLst>
                <a:path w="6132830">
                  <a:moveTo>
                    <a:pt x="0" y="0"/>
                  </a:moveTo>
                  <a:lnTo>
                    <a:pt x="6132461" y="0"/>
                  </a:lnTo>
                </a:path>
              </a:pathLst>
            </a:custGeom>
            <a:ln w="25400">
              <a:solidFill>
                <a:srgbClr val="0099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729234" y="3799077"/>
              <a:ext cx="6285230" cy="127000"/>
            </a:xfrm>
            <a:custGeom>
              <a:avLst/>
              <a:gdLst/>
              <a:ahLst/>
              <a:cxnLst/>
              <a:rect l="l" t="t" r="r" b="b"/>
              <a:pathLst>
                <a:path w="6285230" h="127000">
                  <a:moveTo>
                    <a:pt x="127000" y="0"/>
                  </a:moveTo>
                  <a:lnTo>
                    <a:pt x="0" y="63500"/>
                  </a:lnTo>
                  <a:lnTo>
                    <a:pt x="127000" y="127000"/>
                  </a:lnTo>
                  <a:lnTo>
                    <a:pt x="76200" y="63500"/>
                  </a:lnTo>
                  <a:lnTo>
                    <a:pt x="127000" y="0"/>
                  </a:lnTo>
                  <a:close/>
                </a:path>
                <a:path w="6285230" h="127000">
                  <a:moveTo>
                    <a:pt x="6284861" y="63500"/>
                  </a:moveTo>
                  <a:lnTo>
                    <a:pt x="6157861" y="0"/>
                  </a:lnTo>
                  <a:lnTo>
                    <a:pt x="6208661" y="63500"/>
                  </a:lnTo>
                  <a:lnTo>
                    <a:pt x="6157861" y="127000"/>
                  </a:lnTo>
                  <a:lnTo>
                    <a:pt x="6284861" y="63500"/>
                  </a:lnTo>
                  <a:close/>
                </a:path>
              </a:pathLst>
            </a:custGeom>
            <a:solidFill>
              <a:srgbClr val="0099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9" name="object 69"/>
          <p:cNvSpPr txBox="1"/>
          <p:nvPr/>
        </p:nvSpPr>
        <p:spPr>
          <a:xfrm>
            <a:off x="2762871" y="3211202"/>
            <a:ext cx="25996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Focus</a:t>
            </a:r>
            <a:r>
              <a:rPr sz="1800" b="1" spc="-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of</a:t>
            </a:r>
            <a:r>
              <a:rPr sz="1800"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the</a:t>
            </a:r>
            <a:r>
              <a:rPr sz="1800" b="1" spc="-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UNTP</a:t>
            </a:r>
            <a:r>
              <a:rPr sz="1800" b="1" spc="-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spc="-25" dirty="0">
                <a:solidFill>
                  <a:srgbClr val="FF0000"/>
                </a:solidFill>
                <a:latin typeface="Arial"/>
                <a:cs typeface="Arial"/>
              </a:rPr>
              <a:t>DPP</a:t>
            </a:r>
            <a:endParaRPr sz="1800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1903835" y="6463124"/>
            <a:ext cx="836930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dirty="0">
                <a:solidFill>
                  <a:srgbClr val="132C3A"/>
                </a:solidFill>
                <a:latin typeface="Arial"/>
                <a:cs typeface="Arial"/>
              </a:rPr>
              <a:t>For a detailed</a:t>
            </a:r>
            <a:r>
              <a:rPr sz="1200" spc="-4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132C3A"/>
                </a:solidFill>
                <a:latin typeface="Arial"/>
                <a:cs typeface="Arial"/>
              </a:rPr>
              <a:t>comparison</a:t>
            </a:r>
            <a:r>
              <a:rPr sz="1200" spc="-4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132C3A"/>
                </a:solidFill>
                <a:latin typeface="Arial"/>
                <a:cs typeface="Arial"/>
              </a:rPr>
              <a:t>of</a:t>
            </a:r>
            <a:r>
              <a:rPr sz="1200" spc="1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132C3A"/>
                </a:solidFill>
                <a:latin typeface="Arial"/>
                <a:cs typeface="Arial"/>
              </a:rPr>
              <a:t>EU</a:t>
            </a:r>
            <a:r>
              <a:rPr sz="1200" spc="-1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132C3A"/>
                </a:solidFill>
                <a:latin typeface="Arial"/>
                <a:cs typeface="Arial"/>
              </a:rPr>
              <a:t>DPP</a:t>
            </a:r>
            <a:r>
              <a:rPr sz="1200" spc="-1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132C3A"/>
                </a:solidFill>
                <a:latin typeface="Arial"/>
                <a:cs typeface="Arial"/>
              </a:rPr>
              <a:t>and</a:t>
            </a:r>
            <a:r>
              <a:rPr sz="1200" spc="-1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132C3A"/>
                </a:solidFill>
                <a:latin typeface="Arial"/>
                <a:cs typeface="Arial"/>
              </a:rPr>
              <a:t>UNTP</a:t>
            </a:r>
            <a:r>
              <a:rPr sz="1200" spc="-2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132C3A"/>
                </a:solidFill>
                <a:latin typeface="Arial"/>
                <a:cs typeface="Arial"/>
              </a:rPr>
              <a:t>DPP</a:t>
            </a:r>
            <a:r>
              <a:rPr sz="1200" spc="-2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132C3A"/>
                </a:solidFill>
                <a:latin typeface="Arial"/>
                <a:cs typeface="Arial"/>
              </a:rPr>
              <a:t>:</a:t>
            </a:r>
            <a:r>
              <a:rPr sz="1200" spc="2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132C3A"/>
                </a:solidFill>
                <a:latin typeface="Arial"/>
                <a:cs typeface="Arial"/>
              </a:rPr>
              <a:t>“</a:t>
            </a:r>
            <a:r>
              <a:rPr sz="1200" b="1" i="1" dirty="0">
                <a:solidFill>
                  <a:srgbClr val="132C3A"/>
                </a:solidFill>
                <a:latin typeface="Arial"/>
                <a:cs typeface="Arial"/>
              </a:rPr>
              <a:t>DPP</a:t>
            </a:r>
            <a:r>
              <a:rPr sz="1200" b="1" i="1" spc="-4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132C3A"/>
                </a:solidFill>
                <a:latin typeface="Arial"/>
                <a:cs typeface="Arial"/>
              </a:rPr>
              <a:t>Prototypes</a:t>
            </a:r>
            <a:r>
              <a:rPr sz="1200" dirty="0">
                <a:solidFill>
                  <a:srgbClr val="132C3A"/>
                </a:solidFill>
                <a:latin typeface="Arial"/>
                <a:cs typeface="Arial"/>
              </a:rPr>
              <a:t>”</a:t>
            </a:r>
            <a:r>
              <a:rPr sz="1200" spc="-1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132C3A"/>
                </a:solidFill>
                <a:latin typeface="Arial"/>
                <a:cs typeface="Arial"/>
              </a:rPr>
              <a:t>available</a:t>
            </a:r>
            <a:r>
              <a:rPr sz="1200" spc="-2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u="sng" spc="-10" dirty="0">
                <a:solidFill>
                  <a:srgbClr val="00997E"/>
                </a:solidFill>
                <a:uFill>
                  <a:solidFill>
                    <a:srgbClr val="00997E"/>
                  </a:solidFill>
                </a:uFill>
                <a:latin typeface="Arial"/>
                <a:cs typeface="Arial"/>
                <a:hlinkClick r:id="rId22"/>
              </a:rPr>
              <a:t>https://cirpassproject.eu/project-results/</a:t>
            </a:r>
            <a:endParaRPr sz="1200">
              <a:latin typeface="Arial"/>
              <a:cs typeface="Arial"/>
            </a:endParaRPr>
          </a:p>
        </p:txBody>
      </p:sp>
      <p:sp>
        <p:nvSpPr>
          <p:cNvPr id="71" name="object 71"/>
          <p:cNvSpPr txBox="1">
            <a:spLocks noGrp="1"/>
          </p:cNvSpPr>
          <p:nvPr>
            <p:ph type="sldNum" sz="quarter" idx="7"/>
          </p:nvPr>
        </p:nvSpPr>
        <p:spPr>
          <a:xfrm>
            <a:off x="11435063" y="6482788"/>
            <a:ext cx="229234" cy="178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rgbClr val="00997E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5"/>
              </a:spcBef>
            </a:pPr>
            <a:fld id="{81D60167-4931-47E6-BA6A-407CBD079E47}" type="slidenum">
              <a:rPr lang="en-US" altLang="ja-JP" spc="-25" smtClean="0"/>
              <a:pPr marL="38100">
                <a:lnSpc>
                  <a:spcPct val="100000"/>
                </a:lnSpc>
                <a:spcBef>
                  <a:spcPts val="75"/>
                </a:spcBef>
              </a:pPr>
              <a:t>25</a:t>
            </a:fld>
            <a:endParaRPr spc="-25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6156" y="1310640"/>
            <a:ext cx="11219687" cy="6248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6156" y="6458711"/>
            <a:ext cx="1097279" cy="22859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54056" y="396240"/>
            <a:ext cx="1351774" cy="569963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64151" y="377240"/>
            <a:ext cx="474218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10" dirty="0">
                <a:solidFill>
                  <a:srgbClr val="D4682C"/>
                </a:solidFill>
                <a:latin typeface="Arial"/>
                <a:cs typeface="Arial"/>
              </a:rPr>
              <a:t>Standardisation</a:t>
            </a:r>
            <a:r>
              <a:rPr sz="2800" b="0" spc="-35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800" b="0" dirty="0">
                <a:solidFill>
                  <a:srgbClr val="D4682C"/>
                </a:solidFill>
                <a:latin typeface="Arial"/>
                <a:cs typeface="Arial"/>
              </a:rPr>
              <a:t>&amp;</a:t>
            </a:r>
            <a:r>
              <a:rPr sz="2800" b="0" spc="-45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800" b="0" spc="-65" dirty="0">
                <a:solidFill>
                  <a:srgbClr val="D4682C"/>
                </a:solidFill>
                <a:latin typeface="Arial"/>
                <a:cs typeface="Arial"/>
              </a:rPr>
              <a:t>CIRPASS-</a:t>
            </a:r>
            <a:r>
              <a:rPr sz="2800" b="0" spc="-50" dirty="0">
                <a:solidFill>
                  <a:srgbClr val="D4682C"/>
                </a:solidFill>
                <a:latin typeface="Arial"/>
                <a:cs typeface="Arial"/>
              </a:rPr>
              <a:t>2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575565" y="377240"/>
            <a:ext cx="1834514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8930" algn="l"/>
              </a:tabLst>
            </a:pPr>
            <a:r>
              <a:rPr sz="2800" spc="-50" dirty="0">
                <a:solidFill>
                  <a:srgbClr val="D4682C"/>
                </a:solidFill>
                <a:latin typeface="Arial"/>
                <a:cs typeface="Arial"/>
              </a:rPr>
              <a:t>-</a:t>
            </a:r>
            <a:r>
              <a:rPr sz="2800" dirty="0">
                <a:solidFill>
                  <a:srgbClr val="D4682C"/>
                </a:solidFill>
                <a:latin typeface="Arial"/>
                <a:cs typeface="Arial"/>
              </a:rPr>
              <a:t>	</a:t>
            </a:r>
            <a:r>
              <a:rPr sz="2800" spc="-30" dirty="0">
                <a:solidFill>
                  <a:srgbClr val="D4682C"/>
                </a:solidFill>
                <a:latin typeface="Arial"/>
                <a:cs typeface="Arial"/>
              </a:rPr>
              <a:t>Timelines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805433" y="3010661"/>
            <a:ext cx="2552700" cy="448309"/>
          </a:xfrm>
          <a:custGeom>
            <a:avLst/>
            <a:gdLst/>
            <a:ahLst/>
            <a:cxnLst/>
            <a:rect l="l" t="t" r="r" b="b"/>
            <a:pathLst>
              <a:path w="2552700" h="448310">
                <a:moveTo>
                  <a:pt x="2328672" y="0"/>
                </a:moveTo>
                <a:lnTo>
                  <a:pt x="0" y="0"/>
                </a:lnTo>
                <a:lnTo>
                  <a:pt x="0" y="448056"/>
                </a:lnTo>
                <a:lnTo>
                  <a:pt x="2328672" y="448056"/>
                </a:lnTo>
                <a:lnTo>
                  <a:pt x="2552700" y="224028"/>
                </a:lnTo>
                <a:lnTo>
                  <a:pt x="2328672" y="0"/>
                </a:lnTo>
                <a:close/>
              </a:path>
            </a:pathLst>
          </a:custGeom>
          <a:solidFill>
            <a:srgbClr val="0099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768160" y="3048149"/>
            <a:ext cx="59245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2023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834894" y="2997961"/>
            <a:ext cx="2580005" cy="473709"/>
            <a:chOff x="2834894" y="2997961"/>
            <a:chExt cx="2580005" cy="473709"/>
          </a:xfrm>
        </p:grpSpPr>
        <p:sp>
          <p:nvSpPr>
            <p:cNvPr id="10" name="object 10"/>
            <p:cNvSpPr/>
            <p:nvPr/>
          </p:nvSpPr>
          <p:spPr>
            <a:xfrm>
              <a:off x="2847594" y="3010661"/>
              <a:ext cx="2554605" cy="448309"/>
            </a:xfrm>
            <a:custGeom>
              <a:avLst/>
              <a:gdLst/>
              <a:ahLst/>
              <a:cxnLst/>
              <a:rect l="l" t="t" r="r" b="b"/>
              <a:pathLst>
                <a:path w="2554604" h="448310">
                  <a:moveTo>
                    <a:pt x="2330196" y="0"/>
                  </a:moveTo>
                  <a:lnTo>
                    <a:pt x="0" y="0"/>
                  </a:lnTo>
                  <a:lnTo>
                    <a:pt x="224028" y="224028"/>
                  </a:lnTo>
                  <a:lnTo>
                    <a:pt x="0" y="448056"/>
                  </a:lnTo>
                  <a:lnTo>
                    <a:pt x="2330196" y="448056"/>
                  </a:lnTo>
                  <a:lnTo>
                    <a:pt x="2554224" y="224028"/>
                  </a:lnTo>
                  <a:lnTo>
                    <a:pt x="2330196" y="0"/>
                  </a:lnTo>
                  <a:close/>
                </a:path>
              </a:pathLst>
            </a:custGeom>
            <a:solidFill>
              <a:srgbClr val="0099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847594" y="3010661"/>
              <a:ext cx="2554605" cy="448309"/>
            </a:xfrm>
            <a:custGeom>
              <a:avLst/>
              <a:gdLst/>
              <a:ahLst/>
              <a:cxnLst/>
              <a:rect l="l" t="t" r="r" b="b"/>
              <a:pathLst>
                <a:path w="2554604" h="448310">
                  <a:moveTo>
                    <a:pt x="0" y="0"/>
                  </a:moveTo>
                  <a:lnTo>
                    <a:pt x="2330196" y="0"/>
                  </a:lnTo>
                  <a:lnTo>
                    <a:pt x="2554224" y="224028"/>
                  </a:lnTo>
                  <a:lnTo>
                    <a:pt x="2330196" y="448056"/>
                  </a:lnTo>
                  <a:lnTo>
                    <a:pt x="0" y="448056"/>
                  </a:lnTo>
                  <a:lnTo>
                    <a:pt x="224028" y="224028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3854412" y="3048149"/>
            <a:ext cx="59245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2024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4878578" y="2997961"/>
            <a:ext cx="4622165" cy="473709"/>
            <a:chOff x="4878578" y="2997961"/>
            <a:chExt cx="4622165" cy="473709"/>
          </a:xfrm>
        </p:grpSpPr>
        <p:sp>
          <p:nvSpPr>
            <p:cNvPr id="14" name="object 14"/>
            <p:cNvSpPr/>
            <p:nvPr/>
          </p:nvSpPr>
          <p:spPr>
            <a:xfrm>
              <a:off x="4891278" y="3010661"/>
              <a:ext cx="2552700" cy="448309"/>
            </a:xfrm>
            <a:custGeom>
              <a:avLst/>
              <a:gdLst/>
              <a:ahLst/>
              <a:cxnLst/>
              <a:rect l="l" t="t" r="r" b="b"/>
              <a:pathLst>
                <a:path w="2552700" h="448310">
                  <a:moveTo>
                    <a:pt x="2328672" y="0"/>
                  </a:moveTo>
                  <a:lnTo>
                    <a:pt x="0" y="0"/>
                  </a:lnTo>
                  <a:lnTo>
                    <a:pt x="224028" y="224028"/>
                  </a:lnTo>
                  <a:lnTo>
                    <a:pt x="0" y="448056"/>
                  </a:lnTo>
                  <a:lnTo>
                    <a:pt x="2328672" y="448056"/>
                  </a:lnTo>
                  <a:lnTo>
                    <a:pt x="2552700" y="224028"/>
                  </a:lnTo>
                  <a:lnTo>
                    <a:pt x="2328672" y="0"/>
                  </a:lnTo>
                  <a:close/>
                </a:path>
              </a:pathLst>
            </a:custGeom>
            <a:solidFill>
              <a:srgbClr val="0099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891278" y="3010661"/>
              <a:ext cx="2552700" cy="448309"/>
            </a:xfrm>
            <a:custGeom>
              <a:avLst/>
              <a:gdLst/>
              <a:ahLst/>
              <a:cxnLst/>
              <a:rect l="l" t="t" r="r" b="b"/>
              <a:pathLst>
                <a:path w="2552700" h="448310">
                  <a:moveTo>
                    <a:pt x="0" y="0"/>
                  </a:moveTo>
                  <a:lnTo>
                    <a:pt x="2328672" y="0"/>
                  </a:lnTo>
                  <a:lnTo>
                    <a:pt x="2552700" y="224028"/>
                  </a:lnTo>
                  <a:lnTo>
                    <a:pt x="2328672" y="448056"/>
                  </a:lnTo>
                  <a:lnTo>
                    <a:pt x="0" y="448056"/>
                  </a:lnTo>
                  <a:lnTo>
                    <a:pt x="224028" y="224028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933438" y="3010661"/>
              <a:ext cx="2554605" cy="448309"/>
            </a:xfrm>
            <a:custGeom>
              <a:avLst/>
              <a:gdLst/>
              <a:ahLst/>
              <a:cxnLst/>
              <a:rect l="l" t="t" r="r" b="b"/>
              <a:pathLst>
                <a:path w="2554604" h="448310">
                  <a:moveTo>
                    <a:pt x="2330196" y="0"/>
                  </a:moveTo>
                  <a:lnTo>
                    <a:pt x="0" y="0"/>
                  </a:lnTo>
                  <a:lnTo>
                    <a:pt x="224028" y="224028"/>
                  </a:lnTo>
                  <a:lnTo>
                    <a:pt x="0" y="448056"/>
                  </a:lnTo>
                  <a:lnTo>
                    <a:pt x="2330196" y="448056"/>
                  </a:lnTo>
                  <a:lnTo>
                    <a:pt x="2554224" y="224028"/>
                  </a:lnTo>
                  <a:lnTo>
                    <a:pt x="2330196" y="0"/>
                  </a:lnTo>
                  <a:close/>
                </a:path>
              </a:pathLst>
            </a:custGeom>
            <a:solidFill>
              <a:srgbClr val="0099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933438" y="3010661"/>
              <a:ext cx="2554605" cy="448309"/>
            </a:xfrm>
            <a:custGeom>
              <a:avLst/>
              <a:gdLst/>
              <a:ahLst/>
              <a:cxnLst/>
              <a:rect l="l" t="t" r="r" b="b"/>
              <a:pathLst>
                <a:path w="2554604" h="448310">
                  <a:moveTo>
                    <a:pt x="0" y="0"/>
                  </a:moveTo>
                  <a:lnTo>
                    <a:pt x="2330196" y="0"/>
                  </a:lnTo>
                  <a:lnTo>
                    <a:pt x="2554224" y="224028"/>
                  </a:lnTo>
                  <a:lnTo>
                    <a:pt x="2330196" y="448056"/>
                  </a:lnTo>
                  <a:lnTo>
                    <a:pt x="0" y="448056"/>
                  </a:lnTo>
                  <a:lnTo>
                    <a:pt x="224028" y="224028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7940394" y="3048149"/>
            <a:ext cx="59245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2026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2889885" y="2013585"/>
            <a:ext cx="8653145" cy="1457960"/>
            <a:chOff x="2889885" y="2013585"/>
            <a:chExt cx="8653145" cy="1457960"/>
          </a:xfrm>
        </p:grpSpPr>
        <p:sp>
          <p:nvSpPr>
            <p:cNvPr id="20" name="object 20"/>
            <p:cNvSpPr/>
            <p:nvPr/>
          </p:nvSpPr>
          <p:spPr>
            <a:xfrm>
              <a:off x="8977122" y="3010662"/>
              <a:ext cx="2552700" cy="448309"/>
            </a:xfrm>
            <a:custGeom>
              <a:avLst/>
              <a:gdLst/>
              <a:ahLst/>
              <a:cxnLst/>
              <a:rect l="l" t="t" r="r" b="b"/>
              <a:pathLst>
                <a:path w="2552700" h="448310">
                  <a:moveTo>
                    <a:pt x="2328672" y="0"/>
                  </a:moveTo>
                  <a:lnTo>
                    <a:pt x="0" y="0"/>
                  </a:lnTo>
                  <a:lnTo>
                    <a:pt x="224028" y="224028"/>
                  </a:lnTo>
                  <a:lnTo>
                    <a:pt x="0" y="448056"/>
                  </a:lnTo>
                  <a:lnTo>
                    <a:pt x="2328672" y="448056"/>
                  </a:lnTo>
                  <a:lnTo>
                    <a:pt x="2552700" y="224028"/>
                  </a:lnTo>
                  <a:lnTo>
                    <a:pt x="2328672" y="0"/>
                  </a:lnTo>
                  <a:close/>
                </a:path>
              </a:pathLst>
            </a:custGeom>
            <a:solidFill>
              <a:srgbClr val="0099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8977122" y="3010662"/>
              <a:ext cx="2552700" cy="448309"/>
            </a:xfrm>
            <a:custGeom>
              <a:avLst/>
              <a:gdLst/>
              <a:ahLst/>
              <a:cxnLst/>
              <a:rect l="l" t="t" r="r" b="b"/>
              <a:pathLst>
                <a:path w="2552700" h="448310">
                  <a:moveTo>
                    <a:pt x="0" y="0"/>
                  </a:moveTo>
                  <a:lnTo>
                    <a:pt x="2328672" y="0"/>
                  </a:lnTo>
                  <a:lnTo>
                    <a:pt x="2552700" y="224028"/>
                  </a:lnTo>
                  <a:lnTo>
                    <a:pt x="2328672" y="448056"/>
                  </a:lnTo>
                  <a:lnTo>
                    <a:pt x="0" y="448056"/>
                  </a:lnTo>
                  <a:lnTo>
                    <a:pt x="224028" y="224028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899410" y="2023110"/>
              <a:ext cx="175260" cy="982980"/>
            </a:xfrm>
            <a:custGeom>
              <a:avLst/>
              <a:gdLst/>
              <a:ahLst/>
              <a:cxnLst/>
              <a:rect l="l" t="t" r="r" b="b"/>
              <a:pathLst>
                <a:path w="175260" h="982980">
                  <a:moveTo>
                    <a:pt x="131445" y="0"/>
                  </a:moveTo>
                  <a:lnTo>
                    <a:pt x="43815" y="0"/>
                  </a:lnTo>
                  <a:lnTo>
                    <a:pt x="43815" y="895350"/>
                  </a:lnTo>
                  <a:lnTo>
                    <a:pt x="0" y="895350"/>
                  </a:lnTo>
                  <a:lnTo>
                    <a:pt x="87630" y="982980"/>
                  </a:lnTo>
                  <a:lnTo>
                    <a:pt x="175260" y="895350"/>
                  </a:lnTo>
                  <a:lnTo>
                    <a:pt x="131445" y="895350"/>
                  </a:lnTo>
                  <a:lnTo>
                    <a:pt x="131445" y="0"/>
                  </a:lnTo>
                  <a:close/>
                </a:path>
              </a:pathLst>
            </a:custGeom>
            <a:solidFill>
              <a:srgbClr val="D468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899410" y="2023110"/>
              <a:ext cx="175260" cy="982980"/>
            </a:xfrm>
            <a:custGeom>
              <a:avLst/>
              <a:gdLst/>
              <a:ahLst/>
              <a:cxnLst/>
              <a:rect l="l" t="t" r="r" b="b"/>
              <a:pathLst>
                <a:path w="175260" h="982980">
                  <a:moveTo>
                    <a:pt x="0" y="895350"/>
                  </a:moveTo>
                  <a:lnTo>
                    <a:pt x="43815" y="895350"/>
                  </a:lnTo>
                  <a:lnTo>
                    <a:pt x="43815" y="0"/>
                  </a:lnTo>
                  <a:lnTo>
                    <a:pt x="131445" y="0"/>
                  </a:lnTo>
                  <a:lnTo>
                    <a:pt x="131445" y="895350"/>
                  </a:lnTo>
                  <a:lnTo>
                    <a:pt x="175260" y="895350"/>
                  </a:lnTo>
                  <a:lnTo>
                    <a:pt x="87630" y="982980"/>
                  </a:lnTo>
                  <a:lnTo>
                    <a:pt x="0" y="895350"/>
                  </a:lnTo>
                  <a:close/>
                </a:path>
              </a:pathLst>
            </a:custGeom>
            <a:ln w="19050">
              <a:solidFill>
                <a:srgbClr val="D4682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6733794" y="2029206"/>
              <a:ext cx="170815" cy="981710"/>
            </a:xfrm>
            <a:custGeom>
              <a:avLst/>
              <a:gdLst/>
              <a:ahLst/>
              <a:cxnLst/>
              <a:rect l="l" t="t" r="r" b="b"/>
              <a:pathLst>
                <a:path w="170815" h="981710">
                  <a:moveTo>
                    <a:pt x="128016" y="0"/>
                  </a:moveTo>
                  <a:lnTo>
                    <a:pt x="42672" y="0"/>
                  </a:lnTo>
                  <a:lnTo>
                    <a:pt x="42672" y="896112"/>
                  </a:lnTo>
                  <a:lnTo>
                    <a:pt x="0" y="896112"/>
                  </a:lnTo>
                  <a:lnTo>
                    <a:pt x="85344" y="981456"/>
                  </a:lnTo>
                  <a:lnTo>
                    <a:pt x="170688" y="896112"/>
                  </a:lnTo>
                  <a:lnTo>
                    <a:pt x="128016" y="896112"/>
                  </a:lnTo>
                  <a:lnTo>
                    <a:pt x="128016" y="0"/>
                  </a:lnTo>
                  <a:close/>
                </a:path>
              </a:pathLst>
            </a:custGeom>
            <a:solidFill>
              <a:srgbClr val="D468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6733794" y="2029206"/>
              <a:ext cx="170815" cy="981710"/>
            </a:xfrm>
            <a:custGeom>
              <a:avLst/>
              <a:gdLst/>
              <a:ahLst/>
              <a:cxnLst/>
              <a:rect l="l" t="t" r="r" b="b"/>
              <a:pathLst>
                <a:path w="170815" h="981710">
                  <a:moveTo>
                    <a:pt x="0" y="896112"/>
                  </a:moveTo>
                  <a:lnTo>
                    <a:pt x="42672" y="896112"/>
                  </a:lnTo>
                  <a:lnTo>
                    <a:pt x="42672" y="0"/>
                  </a:lnTo>
                  <a:lnTo>
                    <a:pt x="128016" y="0"/>
                  </a:lnTo>
                  <a:lnTo>
                    <a:pt x="128016" y="896112"/>
                  </a:lnTo>
                  <a:lnTo>
                    <a:pt x="170688" y="896112"/>
                  </a:lnTo>
                  <a:lnTo>
                    <a:pt x="85344" y="981456"/>
                  </a:lnTo>
                  <a:lnTo>
                    <a:pt x="0" y="896112"/>
                  </a:lnTo>
                  <a:close/>
                </a:path>
              </a:pathLst>
            </a:custGeom>
            <a:ln w="19050">
              <a:solidFill>
                <a:srgbClr val="D4682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3105308" y="2063666"/>
            <a:ext cx="355219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132C3A"/>
                </a:solidFill>
                <a:latin typeface="Arial"/>
                <a:cs typeface="Arial"/>
              </a:rPr>
              <a:t>Standardisation</a:t>
            </a:r>
            <a:r>
              <a:rPr sz="1600" spc="-7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600" spc="-50" dirty="0">
                <a:solidFill>
                  <a:srgbClr val="132C3A"/>
                </a:solidFill>
                <a:latin typeface="Arial"/>
                <a:cs typeface="Arial"/>
              </a:rPr>
              <a:t>CEN/CENELEC</a:t>
            </a:r>
            <a:r>
              <a:rPr sz="1600" spc="-3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600" spc="-20" dirty="0">
                <a:solidFill>
                  <a:srgbClr val="132C3A"/>
                </a:solidFill>
                <a:latin typeface="Arial"/>
                <a:cs typeface="Arial"/>
              </a:rPr>
              <a:t>JTC</a:t>
            </a:r>
            <a:r>
              <a:rPr sz="1600" spc="-5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600" spc="-25" dirty="0">
                <a:solidFill>
                  <a:srgbClr val="132C3A"/>
                </a:solidFill>
                <a:latin typeface="Arial"/>
                <a:cs typeface="Arial"/>
              </a:rPr>
              <a:t>24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3831590" y="4136515"/>
            <a:ext cx="2572385" cy="1934845"/>
            <a:chOff x="3831590" y="4136515"/>
            <a:chExt cx="2572385" cy="1934845"/>
          </a:xfrm>
        </p:grpSpPr>
        <p:sp>
          <p:nvSpPr>
            <p:cNvPr id="28" name="object 28"/>
            <p:cNvSpPr/>
            <p:nvPr/>
          </p:nvSpPr>
          <p:spPr>
            <a:xfrm>
              <a:off x="4018026" y="4146040"/>
              <a:ext cx="178435" cy="1915795"/>
            </a:xfrm>
            <a:custGeom>
              <a:avLst/>
              <a:gdLst/>
              <a:ahLst/>
              <a:cxnLst/>
              <a:rect l="l" t="t" r="r" b="b"/>
              <a:pathLst>
                <a:path w="178435" h="1915795">
                  <a:moveTo>
                    <a:pt x="89154" y="0"/>
                  </a:moveTo>
                  <a:lnTo>
                    <a:pt x="0" y="89154"/>
                  </a:lnTo>
                  <a:lnTo>
                    <a:pt x="44577" y="89154"/>
                  </a:lnTo>
                  <a:lnTo>
                    <a:pt x="44577" y="1915668"/>
                  </a:lnTo>
                  <a:lnTo>
                    <a:pt x="133731" y="1915668"/>
                  </a:lnTo>
                  <a:lnTo>
                    <a:pt x="133731" y="89154"/>
                  </a:lnTo>
                  <a:lnTo>
                    <a:pt x="178308" y="89154"/>
                  </a:lnTo>
                  <a:lnTo>
                    <a:pt x="89154" y="0"/>
                  </a:lnTo>
                  <a:close/>
                </a:path>
              </a:pathLst>
            </a:custGeom>
            <a:solidFill>
              <a:srgbClr val="D468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4018026" y="4146040"/>
              <a:ext cx="178435" cy="1915795"/>
            </a:xfrm>
            <a:custGeom>
              <a:avLst/>
              <a:gdLst/>
              <a:ahLst/>
              <a:cxnLst/>
              <a:rect l="l" t="t" r="r" b="b"/>
              <a:pathLst>
                <a:path w="178435" h="1915795">
                  <a:moveTo>
                    <a:pt x="0" y="89154"/>
                  </a:moveTo>
                  <a:lnTo>
                    <a:pt x="44577" y="89154"/>
                  </a:lnTo>
                  <a:lnTo>
                    <a:pt x="44577" y="1915668"/>
                  </a:lnTo>
                  <a:lnTo>
                    <a:pt x="133731" y="1915668"/>
                  </a:lnTo>
                  <a:lnTo>
                    <a:pt x="133731" y="89154"/>
                  </a:lnTo>
                  <a:lnTo>
                    <a:pt x="178308" y="89154"/>
                  </a:lnTo>
                  <a:lnTo>
                    <a:pt x="89154" y="0"/>
                  </a:lnTo>
                  <a:lnTo>
                    <a:pt x="0" y="89154"/>
                  </a:lnTo>
                  <a:close/>
                </a:path>
              </a:pathLst>
            </a:custGeom>
            <a:ln w="19050">
              <a:solidFill>
                <a:srgbClr val="D4682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3844290" y="4548377"/>
              <a:ext cx="2546985" cy="447040"/>
            </a:xfrm>
            <a:custGeom>
              <a:avLst/>
              <a:gdLst/>
              <a:ahLst/>
              <a:cxnLst/>
              <a:rect l="l" t="t" r="r" b="b"/>
              <a:pathLst>
                <a:path w="2546985" h="447039">
                  <a:moveTo>
                    <a:pt x="2323338" y="0"/>
                  </a:moveTo>
                  <a:lnTo>
                    <a:pt x="0" y="0"/>
                  </a:lnTo>
                  <a:lnTo>
                    <a:pt x="0" y="446531"/>
                  </a:lnTo>
                  <a:lnTo>
                    <a:pt x="2323338" y="446531"/>
                  </a:lnTo>
                  <a:lnTo>
                    <a:pt x="2546604" y="223265"/>
                  </a:lnTo>
                  <a:lnTo>
                    <a:pt x="2323338" y="0"/>
                  </a:lnTo>
                  <a:close/>
                </a:path>
              </a:pathLst>
            </a:custGeom>
            <a:solidFill>
              <a:srgbClr val="0099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3844290" y="4548377"/>
              <a:ext cx="2546985" cy="447040"/>
            </a:xfrm>
            <a:custGeom>
              <a:avLst/>
              <a:gdLst/>
              <a:ahLst/>
              <a:cxnLst/>
              <a:rect l="l" t="t" r="r" b="b"/>
              <a:pathLst>
                <a:path w="2546985" h="447039">
                  <a:moveTo>
                    <a:pt x="0" y="0"/>
                  </a:moveTo>
                  <a:lnTo>
                    <a:pt x="2323338" y="0"/>
                  </a:lnTo>
                  <a:lnTo>
                    <a:pt x="2546604" y="223265"/>
                  </a:lnTo>
                  <a:lnTo>
                    <a:pt x="2323338" y="446531"/>
                  </a:lnTo>
                  <a:lnTo>
                    <a:pt x="0" y="446531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 txBox="1"/>
          <p:nvPr/>
        </p:nvSpPr>
        <p:spPr>
          <a:xfrm>
            <a:off x="4729810" y="4584860"/>
            <a:ext cx="74168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Year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5869178" y="4535678"/>
            <a:ext cx="2572385" cy="472440"/>
            <a:chOff x="5869178" y="4535678"/>
            <a:chExt cx="2572385" cy="472440"/>
          </a:xfrm>
        </p:grpSpPr>
        <p:sp>
          <p:nvSpPr>
            <p:cNvPr id="34" name="object 34"/>
            <p:cNvSpPr/>
            <p:nvPr/>
          </p:nvSpPr>
          <p:spPr>
            <a:xfrm>
              <a:off x="5881878" y="4548378"/>
              <a:ext cx="2546985" cy="447040"/>
            </a:xfrm>
            <a:custGeom>
              <a:avLst/>
              <a:gdLst/>
              <a:ahLst/>
              <a:cxnLst/>
              <a:rect l="l" t="t" r="r" b="b"/>
              <a:pathLst>
                <a:path w="2546984" h="447039">
                  <a:moveTo>
                    <a:pt x="2323338" y="0"/>
                  </a:moveTo>
                  <a:lnTo>
                    <a:pt x="0" y="0"/>
                  </a:lnTo>
                  <a:lnTo>
                    <a:pt x="223265" y="223265"/>
                  </a:lnTo>
                  <a:lnTo>
                    <a:pt x="0" y="446531"/>
                  </a:lnTo>
                  <a:lnTo>
                    <a:pt x="2323338" y="446531"/>
                  </a:lnTo>
                  <a:lnTo>
                    <a:pt x="2546604" y="223265"/>
                  </a:lnTo>
                  <a:lnTo>
                    <a:pt x="2323338" y="0"/>
                  </a:lnTo>
                  <a:close/>
                </a:path>
              </a:pathLst>
            </a:custGeom>
            <a:solidFill>
              <a:srgbClr val="0099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5881878" y="4548378"/>
              <a:ext cx="2546985" cy="447040"/>
            </a:xfrm>
            <a:custGeom>
              <a:avLst/>
              <a:gdLst/>
              <a:ahLst/>
              <a:cxnLst/>
              <a:rect l="l" t="t" r="r" b="b"/>
              <a:pathLst>
                <a:path w="2546984" h="447039">
                  <a:moveTo>
                    <a:pt x="0" y="0"/>
                  </a:moveTo>
                  <a:lnTo>
                    <a:pt x="2323338" y="0"/>
                  </a:lnTo>
                  <a:lnTo>
                    <a:pt x="2546604" y="223265"/>
                  </a:lnTo>
                  <a:lnTo>
                    <a:pt x="2323338" y="446531"/>
                  </a:lnTo>
                  <a:lnTo>
                    <a:pt x="0" y="446531"/>
                  </a:lnTo>
                  <a:lnTo>
                    <a:pt x="223265" y="223265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6810795" y="4584860"/>
            <a:ext cx="74168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Year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7909814" y="4535678"/>
            <a:ext cx="2572385" cy="472440"/>
            <a:chOff x="7909814" y="4535678"/>
            <a:chExt cx="2572385" cy="472440"/>
          </a:xfrm>
        </p:grpSpPr>
        <p:sp>
          <p:nvSpPr>
            <p:cNvPr id="38" name="object 38"/>
            <p:cNvSpPr/>
            <p:nvPr/>
          </p:nvSpPr>
          <p:spPr>
            <a:xfrm>
              <a:off x="7922514" y="4548378"/>
              <a:ext cx="2546985" cy="447040"/>
            </a:xfrm>
            <a:custGeom>
              <a:avLst/>
              <a:gdLst/>
              <a:ahLst/>
              <a:cxnLst/>
              <a:rect l="l" t="t" r="r" b="b"/>
              <a:pathLst>
                <a:path w="2546984" h="447039">
                  <a:moveTo>
                    <a:pt x="2323338" y="0"/>
                  </a:moveTo>
                  <a:lnTo>
                    <a:pt x="0" y="0"/>
                  </a:lnTo>
                  <a:lnTo>
                    <a:pt x="223265" y="223265"/>
                  </a:lnTo>
                  <a:lnTo>
                    <a:pt x="0" y="446531"/>
                  </a:lnTo>
                  <a:lnTo>
                    <a:pt x="2323338" y="446531"/>
                  </a:lnTo>
                  <a:lnTo>
                    <a:pt x="2546604" y="223265"/>
                  </a:lnTo>
                  <a:lnTo>
                    <a:pt x="2323338" y="0"/>
                  </a:lnTo>
                  <a:close/>
                </a:path>
              </a:pathLst>
            </a:custGeom>
            <a:solidFill>
              <a:srgbClr val="0099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7922514" y="4548378"/>
              <a:ext cx="2546985" cy="447040"/>
            </a:xfrm>
            <a:custGeom>
              <a:avLst/>
              <a:gdLst/>
              <a:ahLst/>
              <a:cxnLst/>
              <a:rect l="l" t="t" r="r" b="b"/>
              <a:pathLst>
                <a:path w="2546984" h="447039">
                  <a:moveTo>
                    <a:pt x="0" y="0"/>
                  </a:moveTo>
                  <a:lnTo>
                    <a:pt x="2323338" y="0"/>
                  </a:lnTo>
                  <a:lnTo>
                    <a:pt x="2546604" y="223265"/>
                  </a:lnTo>
                  <a:lnTo>
                    <a:pt x="2323338" y="446531"/>
                  </a:lnTo>
                  <a:lnTo>
                    <a:pt x="0" y="446531"/>
                  </a:lnTo>
                  <a:lnTo>
                    <a:pt x="223265" y="223265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" name="object 40"/>
          <p:cNvSpPr txBox="1"/>
          <p:nvPr/>
        </p:nvSpPr>
        <p:spPr>
          <a:xfrm>
            <a:off x="8851434" y="4584860"/>
            <a:ext cx="74168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Year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9356217" y="2339720"/>
            <a:ext cx="186690" cy="691515"/>
            <a:chOff x="9356217" y="2339720"/>
            <a:chExt cx="186690" cy="691515"/>
          </a:xfrm>
        </p:grpSpPr>
        <p:sp>
          <p:nvSpPr>
            <p:cNvPr id="42" name="object 42"/>
            <p:cNvSpPr/>
            <p:nvPr/>
          </p:nvSpPr>
          <p:spPr>
            <a:xfrm>
              <a:off x="9365742" y="2349245"/>
              <a:ext cx="167640" cy="672465"/>
            </a:xfrm>
            <a:custGeom>
              <a:avLst/>
              <a:gdLst/>
              <a:ahLst/>
              <a:cxnLst/>
              <a:rect l="l" t="t" r="r" b="b"/>
              <a:pathLst>
                <a:path w="167640" h="672464">
                  <a:moveTo>
                    <a:pt x="125730" y="0"/>
                  </a:moveTo>
                  <a:lnTo>
                    <a:pt x="41910" y="0"/>
                  </a:lnTo>
                  <a:lnTo>
                    <a:pt x="41910" y="588263"/>
                  </a:lnTo>
                  <a:lnTo>
                    <a:pt x="0" y="588263"/>
                  </a:lnTo>
                  <a:lnTo>
                    <a:pt x="83820" y="672083"/>
                  </a:lnTo>
                  <a:lnTo>
                    <a:pt x="167640" y="588263"/>
                  </a:lnTo>
                  <a:lnTo>
                    <a:pt x="125730" y="588263"/>
                  </a:lnTo>
                  <a:lnTo>
                    <a:pt x="125730" y="0"/>
                  </a:lnTo>
                  <a:close/>
                </a:path>
              </a:pathLst>
            </a:custGeom>
            <a:solidFill>
              <a:srgbClr val="D468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9365742" y="2349245"/>
              <a:ext cx="167640" cy="672465"/>
            </a:xfrm>
            <a:custGeom>
              <a:avLst/>
              <a:gdLst/>
              <a:ahLst/>
              <a:cxnLst/>
              <a:rect l="l" t="t" r="r" b="b"/>
              <a:pathLst>
                <a:path w="167640" h="672464">
                  <a:moveTo>
                    <a:pt x="0" y="588263"/>
                  </a:moveTo>
                  <a:lnTo>
                    <a:pt x="41910" y="588263"/>
                  </a:lnTo>
                  <a:lnTo>
                    <a:pt x="41910" y="0"/>
                  </a:lnTo>
                  <a:lnTo>
                    <a:pt x="125730" y="0"/>
                  </a:lnTo>
                  <a:lnTo>
                    <a:pt x="125730" y="588263"/>
                  </a:lnTo>
                  <a:lnTo>
                    <a:pt x="167640" y="588263"/>
                  </a:lnTo>
                  <a:lnTo>
                    <a:pt x="83820" y="672083"/>
                  </a:lnTo>
                  <a:lnTo>
                    <a:pt x="0" y="588263"/>
                  </a:lnTo>
                  <a:close/>
                </a:path>
              </a:pathLst>
            </a:custGeom>
            <a:ln w="19050">
              <a:solidFill>
                <a:srgbClr val="D4682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4" name="object 44"/>
          <p:cNvSpPr txBox="1"/>
          <p:nvPr/>
        </p:nvSpPr>
        <p:spPr>
          <a:xfrm>
            <a:off x="9544320" y="2350283"/>
            <a:ext cx="1708785" cy="1028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E36F22"/>
                </a:solidFill>
                <a:latin typeface="Arial"/>
                <a:cs typeface="Arial"/>
              </a:rPr>
              <a:t>Mandatory</a:t>
            </a:r>
            <a:r>
              <a:rPr sz="1800" spc="-75" dirty="0">
                <a:solidFill>
                  <a:srgbClr val="E36F22"/>
                </a:solidFill>
                <a:latin typeface="Arial"/>
                <a:cs typeface="Arial"/>
              </a:rPr>
              <a:t> </a:t>
            </a:r>
            <a:r>
              <a:rPr sz="1800" spc="-85" dirty="0">
                <a:solidFill>
                  <a:srgbClr val="E36F22"/>
                </a:solidFill>
                <a:latin typeface="Arial"/>
                <a:cs typeface="Arial"/>
              </a:rPr>
              <a:t>DPPs </a:t>
            </a:r>
            <a:r>
              <a:rPr sz="1800" spc="-10" dirty="0">
                <a:solidFill>
                  <a:srgbClr val="132C3A"/>
                </a:solidFill>
                <a:latin typeface="Arial"/>
                <a:cs typeface="Arial"/>
              </a:rPr>
              <a:t>(batteries)</a:t>
            </a:r>
            <a:endParaRPr sz="1800">
              <a:latin typeface="Arial"/>
              <a:cs typeface="Arial"/>
            </a:endParaRPr>
          </a:p>
          <a:p>
            <a:pPr marL="451484">
              <a:lnSpc>
                <a:spcPct val="100000"/>
              </a:lnSpc>
              <a:spcBef>
                <a:spcPts val="1180"/>
              </a:spcBef>
            </a:pP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2027</a:t>
            </a:r>
            <a:endParaRPr sz="20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8495275" y="3525516"/>
            <a:ext cx="17087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E36F22"/>
                </a:solidFill>
                <a:latin typeface="Arial"/>
                <a:cs typeface="Arial"/>
              </a:rPr>
              <a:t>Mandatory</a:t>
            </a:r>
            <a:r>
              <a:rPr sz="1800" spc="-75" dirty="0">
                <a:solidFill>
                  <a:srgbClr val="E36F22"/>
                </a:solidFill>
                <a:latin typeface="Arial"/>
                <a:cs typeface="Arial"/>
              </a:rPr>
              <a:t> </a:t>
            </a:r>
            <a:r>
              <a:rPr sz="1800" spc="-65" dirty="0">
                <a:solidFill>
                  <a:srgbClr val="E36F22"/>
                </a:solidFill>
                <a:latin typeface="Arial"/>
                <a:cs typeface="Arial"/>
              </a:rPr>
              <a:t>DPPs</a:t>
            </a:r>
            <a:endParaRPr sz="1800">
              <a:latin typeface="Arial"/>
              <a:cs typeface="Arial"/>
            </a:endParaRPr>
          </a:p>
          <a:p>
            <a:pPr marL="833755">
              <a:lnSpc>
                <a:spcPct val="100000"/>
              </a:lnSpc>
            </a:pPr>
            <a:r>
              <a:rPr sz="1800" spc="-10" dirty="0">
                <a:solidFill>
                  <a:srgbClr val="132C3A"/>
                </a:solidFill>
                <a:latin typeface="Arial"/>
                <a:cs typeface="Arial"/>
              </a:rPr>
              <a:t>(textiles)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46" name="object 46"/>
          <p:cNvGrpSpPr/>
          <p:nvPr/>
        </p:nvGrpSpPr>
        <p:grpSpPr>
          <a:xfrm>
            <a:off x="387858" y="2990465"/>
            <a:ext cx="10043795" cy="3029585"/>
            <a:chOff x="387858" y="2990465"/>
            <a:chExt cx="10043795" cy="3029585"/>
          </a:xfrm>
        </p:grpSpPr>
        <p:sp>
          <p:nvSpPr>
            <p:cNvPr id="47" name="object 47"/>
            <p:cNvSpPr/>
            <p:nvPr/>
          </p:nvSpPr>
          <p:spPr>
            <a:xfrm>
              <a:off x="10254234" y="3461765"/>
              <a:ext cx="167640" cy="672465"/>
            </a:xfrm>
            <a:custGeom>
              <a:avLst/>
              <a:gdLst/>
              <a:ahLst/>
              <a:cxnLst/>
              <a:rect l="l" t="t" r="r" b="b"/>
              <a:pathLst>
                <a:path w="167640" h="672464">
                  <a:moveTo>
                    <a:pt x="83820" y="0"/>
                  </a:moveTo>
                  <a:lnTo>
                    <a:pt x="0" y="83820"/>
                  </a:lnTo>
                  <a:lnTo>
                    <a:pt x="41910" y="83820"/>
                  </a:lnTo>
                  <a:lnTo>
                    <a:pt x="41910" y="672084"/>
                  </a:lnTo>
                  <a:lnTo>
                    <a:pt x="125730" y="672084"/>
                  </a:lnTo>
                  <a:lnTo>
                    <a:pt x="125730" y="83820"/>
                  </a:lnTo>
                  <a:lnTo>
                    <a:pt x="167640" y="83820"/>
                  </a:lnTo>
                  <a:lnTo>
                    <a:pt x="83820" y="0"/>
                  </a:lnTo>
                  <a:close/>
                </a:path>
              </a:pathLst>
            </a:custGeom>
            <a:solidFill>
              <a:srgbClr val="D468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0254234" y="3461765"/>
              <a:ext cx="167640" cy="672465"/>
            </a:xfrm>
            <a:custGeom>
              <a:avLst/>
              <a:gdLst/>
              <a:ahLst/>
              <a:cxnLst/>
              <a:rect l="l" t="t" r="r" b="b"/>
              <a:pathLst>
                <a:path w="167640" h="672464">
                  <a:moveTo>
                    <a:pt x="0" y="83820"/>
                  </a:moveTo>
                  <a:lnTo>
                    <a:pt x="41910" y="83820"/>
                  </a:lnTo>
                  <a:lnTo>
                    <a:pt x="41910" y="672084"/>
                  </a:lnTo>
                  <a:lnTo>
                    <a:pt x="125730" y="672084"/>
                  </a:lnTo>
                  <a:lnTo>
                    <a:pt x="125730" y="83820"/>
                  </a:lnTo>
                  <a:lnTo>
                    <a:pt x="167640" y="83820"/>
                  </a:lnTo>
                  <a:lnTo>
                    <a:pt x="83820" y="0"/>
                  </a:lnTo>
                  <a:lnTo>
                    <a:pt x="0" y="83820"/>
                  </a:lnTo>
                  <a:close/>
                </a:path>
              </a:pathLst>
            </a:custGeom>
            <a:ln w="19050">
              <a:solidFill>
                <a:srgbClr val="D4682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387858" y="4548377"/>
              <a:ext cx="3199130" cy="447040"/>
            </a:xfrm>
            <a:custGeom>
              <a:avLst/>
              <a:gdLst/>
              <a:ahLst/>
              <a:cxnLst/>
              <a:rect l="l" t="t" r="r" b="b"/>
              <a:pathLst>
                <a:path w="3199129" h="447039">
                  <a:moveTo>
                    <a:pt x="2975610" y="0"/>
                  </a:moveTo>
                  <a:lnTo>
                    <a:pt x="0" y="0"/>
                  </a:lnTo>
                  <a:lnTo>
                    <a:pt x="0" y="446531"/>
                  </a:lnTo>
                  <a:lnTo>
                    <a:pt x="2975610" y="446531"/>
                  </a:lnTo>
                  <a:lnTo>
                    <a:pt x="3198876" y="223265"/>
                  </a:lnTo>
                  <a:lnTo>
                    <a:pt x="2975610" y="0"/>
                  </a:lnTo>
                  <a:close/>
                </a:path>
              </a:pathLst>
            </a:custGeom>
            <a:solidFill>
              <a:srgbClr val="0099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0" name="object 5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07008" y="5177027"/>
              <a:ext cx="1464563" cy="789432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201156" y="5177027"/>
              <a:ext cx="1906523" cy="842771"/>
            </a:xfrm>
            <a:prstGeom prst="rect">
              <a:avLst/>
            </a:prstGeom>
          </p:spPr>
        </p:pic>
        <p:sp>
          <p:nvSpPr>
            <p:cNvPr id="52" name="object 52"/>
            <p:cNvSpPr/>
            <p:nvPr/>
          </p:nvSpPr>
          <p:spPr>
            <a:xfrm>
              <a:off x="3071622" y="4548376"/>
              <a:ext cx="518159" cy="447040"/>
            </a:xfrm>
            <a:custGeom>
              <a:avLst/>
              <a:gdLst/>
              <a:ahLst/>
              <a:cxnLst/>
              <a:rect l="l" t="t" r="r" b="b"/>
              <a:pathLst>
                <a:path w="518160" h="447039">
                  <a:moveTo>
                    <a:pt x="259079" y="0"/>
                  </a:moveTo>
                  <a:lnTo>
                    <a:pt x="197916" y="170560"/>
                  </a:lnTo>
                  <a:lnTo>
                    <a:pt x="0" y="170560"/>
                  </a:lnTo>
                  <a:lnTo>
                    <a:pt x="160121" y="275970"/>
                  </a:lnTo>
                  <a:lnTo>
                    <a:pt x="98958" y="446531"/>
                  </a:lnTo>
                  <a:lnTo>
                    <a:pt x="259079" y="341121"/>
                  </a:lnTo>
                  <a:lnTo>
                    <a:pt x="419201" y="446531"/>
                  </a:lnTo>
                  <a:lnTo>
                    <a:pt x="358038" y="275970"/>
                  </a:lnTo>
                  <a:lnTo>
                    <a:pt x="518159" y="170560"/>
                  </a:lnTo>
                  <a:lnTo>
                    <a:pt x="320243" y="170560"/>
                  </a:lnTo>
                  <a:lnTo>
                    <a:pt x="259079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3071622" y="4548376"/>
              <a:ext cx="518159" cy="447040"/>
            </a:xfrm>
            <a:custGeom>
              <a:avLst/>
              <a:gdLst/>
              <a:ahLst/>
              <a:cxnLst/>
              <a:rect l="l" t="t" r="r" b="b"/>
              <a:pathLst>
                <a:path w="518160" h="447039">
                  <a:moveTo>
                    <a:pt x="0" y="170560"/>
                  </a:moveTo>
                  <a:lnTo>
                    <a:pt x="197916" y="170560"/>
                  </a:lnTo>
                  <a:lnTo>
                    <a:pt x="259079" y="0"/>
                  </a:lnTo>
                  <a:lnTo>
                    <a:pt x="320243" y="170560"/>
                  </a:lnTo>
                  <a:lnTo>
                    <a:pt x="518159" y="170560"/>
                  </a:lnTo>
                  <a:lnTo>
                    <a:pt x="358038" y="275970"/>
                  </a:lnTo>
                  <a:lnTo>
                    <a:pt x="419201" y="446531"/>
                  </a:lnTo>
                  <a:lnTo>
                    <a:pt x="259079" y="341121"/>
                  </a:lnTo>
                  <a:lnTo>
                    <a:pt x="98958" y="446531"/>
                  </a:lnTo>
                  <a:lnTo>
                    <a:pt x="160121" y="275970"/>
                  </a:lnTo>
                  <a:lnTo>
                    <a:pt x="0" y="170560"/>
                  </a:lnTo>
                  <a:close/>
                </a:path>
              </a:pathLst>
            </a:custGeom>
            <a:ln w="19050">
              <a:solidFill>
                <a:srgbClr val="006E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6488429" y="2999990"/>
              <a:ext cx="518159" cy="448309"/>
            </a:xfrm>
            <a:custGeom>
              <a:avLst/>
              <a:gdLst/>
              <a:ahLst/>
              <a:cxnLst/>
              <a:rect l="l" t="t" r="r" b="b"/>
              <a:pathLst>
                <a:path w="518159" h="448310">
                  <a:moveTo>
                    <a:pt x="259079" y="0"/>
                  </a:moveTo>
                  <a:lnTo>
                    <a:pt x="197916" y="171145"/>
                  </a:lnTo>
                  <a:lnTo>
                    <a:pt x="0" y="171145"/>
                  </a:lnTo>
                  <a:lnTo>
                    <a:pt x="160121" y="276910"/>
                  </a:lnTo>
                  <a:lnTo>
                    <a:pt x="98958" y="448056"/>
                  </a:lnTo>
                  <a:lnTo>
                    <a:pt x="259079" y="342290"/>
                  </a:lnTo>
                  <a:lnTo>
                    <a:pt x="419201" y="448056"/>
                  </a:lnTo>
                  <a:lnTo>
                    <a:pt x="358038" y="276910"/>
                  </a:lnTo>
                  <a:lnTo>
                    <a:pt x="518159" y="171145"/>
                  </a:lnTo>
                  <a:lnTo>
                    <a:pt x="320243" y="171145"/>
                  </a:lnTo>
                  <a:lnTo>
                    <a:pt x="259079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6488429" y="2999990"/>
              <a:ext cx="518159" cy="448309"/>
            </a:xfrm>
            <a:custGeom>
              <a:avLst/>
              <a:gdLst/>
              <a:ahLst/>
              <a:cxnLst/>
              <a:rect l="l" t="t" r="r" b="b"/>
              <a:pathLst>
                <a:path w="518159" h="448310">
                  <a:moveTo>
                    <a:pt x="0" y="171145"/>
                  </a:moveTo>
                  <a:lnTo>
                    <a:pt x="197916" y="171145"/>
                  </a:lnTo>
                  <a:lnTo>
                    <a:pt x="259079" y="0"/>
                  </a:lnTo>
                  <a:lnTo>
                    <a:pt x="320243" y="171145"/>
                  </a:lnTo>
                  <a:lnTo>
                    <a:pt x="518159" y="171145"/>
                  </a:lnTo>
                  <a:lnTo>
                    <a:pt x="358038" y="276910"/>
                  </a:lnTo>
                  <a:lnTo>
                    <a:pt x="419201" y="448056"/>
                  </a:lnTo>
                  <a:lnTo>
                    <a:pt x="259079" y="342290"/>
                  </a:lnTo>
                  <a:lnTo>
                    <a:pt x="98958" y="448056"/>
                  </a:lnTo>
                  <a:lnTo>
                    <a:pt x="160121" y="276910"/>
                  </a:lnTo>
                  <a:lnTo>
                    <a:pt x="0" y="171145"/>
                  </a:lnTo>
                  <a:close/>
                </a:path>
              </a:pathLst>
            </a:custGeom>
            <a:ln w="19050">
              <a:solidFill>
                <a:srgbClr val="006E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6" name="object 56"/>
          <p:cNvSpPr txBox="1"/>
          <p:nvPr/>
        </p:nvSpPr>
        <p:spPr>
          <a:xfrm>
            <a:off x="4218344" y="5827421"/>
            <a:ext cx="5784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solidFill>
                  <a:srgbClr val="E36F22"/>
                </a:solidFill>
                <a:latin typeface="Arial"/>
                <a:cs typeface="Arial"/>
              </a:rPr>
              <a:t>NOW</a:t>
            </a:r>
            <a:endParaRPr sz="180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2863919" y="5068563"/>
            <a:ext cx="8388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i="1" spc="-10" dirty="0">
                <a:solidFill>
                  <a:srgbClr val="132C3A"/>
                </a:solidFill>
                <a:latin typeface="Arial"/>
                <a:cs typeface="Arial"/>
              </a:rPr>
              <a:t>Proposal</a:t>
            </a:r>
            <a:r>
              <a:rPr sz="1200" i="1" spc="-4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i="1" spc="-25" dirty="0">
                <a:solidFill>
                  <a:srgbClr val="132C3A"/>
                </a:solidFill>
                <a:latin typeface="Arial"/>
                <a:cs typeface="Arial"/>
              </a:rPr>
              <a:t>for </a:t>
            </a:r>
            <a:r>
              <a:rPr sz="1200" i="1" dirty="0">
                <a:solidFill>
                  <a:srgbClr val="132C3A"/>
                </a:solidFill>
                <a:latin typeface="Arial"/>
                <a:cs typeface="Arial"/>
              </a:rPr>
              <a:t>the</a:t>
            </a:r>
            <a:r>
              <a:rPr sz="1200" i="1" spc="-1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i="1" spc="-25" dirty="0">
                <a:solidFill>
                  <a:srgbClr val="132C3A"/>
                </a:solidFill>
                <a:latin typeface="Arial"/>
                <a:cs typeface="Arial"/>
              </a:rPr>
              <a:t>DPP </a:t>
            </a:r>
            <a:r>
              <a:rPr sz="1200" i="1" spc="-10" dirty="0">
                <a:solidFill>
                  <a:srgbClr val="132C3A"/>
                </a:solidFill>
                <a:latin typeface="Arial"/>
                <a:cs typeface="Arial"/>
              </a:rPr>
              <a:t>system</a:t>
            </a:r>
            <a:endParaRPr sz="120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5897402" y="3048149"/>
            <a:ext cx="1221740" cy="12306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2025</a:t>
            </a:r>
            <a:endParaRPr sz="2000">
              <a:latin typeface="Arial"/>
              <a:cs typeface="Arial"/>
            </a:endParaRPr>
          </a:p>
          <a:p>
            <a:pPr marL="395605" marR="5080">
              <a:lnSpc>
                <a:spcPct val="100000"/>
              </a:lnSpc>
              <a:spcBef>
                <a:spcPts val="1320"/>
              </a:spcBef>
            </a:pPr>
            <a:r>
              <a:rPr sz="1200" i="1" spc="-10" dirty="0">
                <a:solidFill>
                  <a:srgbClr val="132C3A"/>
                </a:solidFill>
                <a:latin typeface="Arial"/>
                <a:cs typeface="Arial"/>
              </a:rPr>
              <a:t>Proposal</a:t>
            </a:r>
            <a:r>
              <a:rPr sz="1200" i="1" spc="-4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i="1" spc="-25" dirty="0">
                <a:solidFill>
                  <a:srgbClr val="132C3A"/>
                </a:solidFill>
                <a:latin typeface="Arial"/>
                <a:cs typeface="Arial"/>
              </a:rPr>
              <a:t>for </a:t>
            </a:r>
            <a:r>
              <a:rPr sz="1200" i="1" dirty="0">
                <a:solidFill>
                  <a:srgbClr val="132C3A"/>
                </a:solidFill>
                <a:latin typeface="Arial"/>
                <a:cs typeface="Arial"/>
              </a:rPr>
              <a:t>the</a:t>
            </a:r>
            <a:r>
              <a:rPr sz="1200" i="1" spc="-1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i="1" spc="-25" dirty="0">
                <a:solidFill>
                  <a:srgbClr val="132C3A"/>
                </a:solidFill>
                <a:latin typeface="Arial"/>
                <a:cs typeface="Arial"/>
              </a:rPr>
              <a:t>DPP </a:t>
            </a:r>
            <a:r>
              <a:rPr sz="1200" i="1" spc="-10" dirty="0">
                <a:solidFill>
                  <a:srgbClr val="132C3A"/>
                </a:solidFill>
                <a:latin typeface="Arial"/>
                <a:cs typeface="Arial"/>
              </a:rPr>
              <a:t>system standards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9" name="object 59"/>
          <p:cNvGrpSpPr/>
          <p:nvPr/>
        </p:nvGrpSpPr>
        <p:grpSpPr>
          <a:xfrm>
            <a:off x="3178495" y="2461383"/>
            <a:ext cx="3463290" cy="107950"/>
            <a:chOff x="3178495" y="2461383"/>
            <a:chExt cx="3463290" cy="107950"/>
          </a:xfrm>
        </p:grpSpPr>
        <p:sp>
          <p:nvSpPr>
            <p:cNvPr id="60" name="object 60"/>
            <p:cNvSpPr/>
            <p:nvPr/>
          </p:nvSpPr>
          <p:spPr>
            <a:xfrm>
              <a:off x="3188017" y="2515361"/>
              <a:ext cx="3444240" cy="0"/>
            </a:xfrm>
            <a:custGeom>
              <a:avLst/>
              <a:gdLst/>
              <a:ahLst/>
              <a:cxnLst/>
              <a:rect l="l" t="t" r="r" b="b"/>
              <a:pathLst>
                <a:path w="3444240">
                  <a:moveTo>
                    <a:pt x="0" y="0"/>
                  </a:moveTo>
                  <a:lnTo>
                    <a:pt x="3443973" y="0"/>
                  </a:lnTo>
                </a:path>
              </a:pathLst>
            </a:custGeom>
            <a:ln w="19050">
              <a:solidFill>
                <a:srgbClr val="0099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6555798" y="2470908"/>
              <a:ext cx="76200" cy="88900"/>
            </a:xfrm>
            <a:custGeom>
              <a:avLst/>
              <a:gdLst/>
              <a:ahLst/>
              <a:cxnLst/>
              <a:rect l="l" t="t" r="r" b="b"/>
              <a:pathLst>
                <a:path w="76200" h="88900">
                  <a:moveTo>
                    <a:pt x="0" y="0"/>
                  </a:moveTo>
                  <a:lnTo>
                    <a:pt x="76200" y="44450"/>
                  </a:lnTo>
                  <a:lnTo>
                    <a:pt x="0" y="88900"/>
                  </a:lnTo>
                </a:path>
              </a:pathLst>
            </a:custGeom>
            <a:ln w="19050">
              <a:solidFill>
                <a:srgbClr val="0099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3188020" y="2470908"/>
              <a:ext cx="76200" cy="88900"/>
            </a:xfrm>
            <a:custGeom>
              <a:avLst/>
              <a:gdLst/>
              <a:ahLst/>
              <a:cxnLst/>
              <a:rect l="l" t="t" r="r" b="b"/>
              <a:pathLst>
                <a:path w="76200" h="88900">
                  <a:moveTo>
                    <a:pt x="76200" y="88900"/>
                  </a:moveTo>
                  <a:lnTo>
                    <a:pt x="0" y="44450"/>
                  </a:lnTo>
                  <a:lnTo>
                    <a:pt x="76200" y="0"/>
                  </a:lnTo>
                </a:path>
              </a:pathLst>
            </a:custGeom>
            <a:ln w="19050">
              <a:solidFill>
                <a:srgbClr val="0099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3" name="object 63"/>
          <p:cNvSpPr txBox="1">
            <a:spLocks noGrp="1"/>
          </p:cNvSpPr>
          <p:nvPr>
            <p:ph type="sldNum" sz="quarter" idx="7"/>
          </p:nvPr>
        </p:nvSpPr>
        <p:spPr>
          <a:xfrm>
            <a:off x="11435063" y="6482788"/>
            <a:ext cx="229234" cy="178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rgbClr val="00997E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5"/>
              </a:spcBef>
            </a:pPr>
            <a:fld id="{81D60167-4931-47E6-BA6A-407CBD079E47}" type="slidenum">
              <a:rPr lang="en-US" altLang="ja-JP" spc="-25" smtClean="0"/>
              <a:pPr marL="38100">
                <a:lnSpc>
                  <a:spcPct val="100000"/>
                </a:lnSpc>
                <a:spcBef>
                  <a:spcPts val="75"/>
                </a:spcBef>
              </a:pPr>
              <a:t>26</a:t>
            </a:fld>
            <a:endParaRPr spc="-25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6156" y="1310640"/>
            <a:ext cx="11219687" cy="6248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6156" y="6458711"/>
            <a:ext cx="1097279" cy="22859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54056" y="396240"/>
            <a:ext cx="1351774" cy="569963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64151" y="383336"/>
            <a:ext cx="10725785" cy="90678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 marR="2150110">
              <a:lnSpc>
                <a:spcPts val="2700"/>
              </a:lnSpc>
              <a:spcBef>
                <a:spcPts val="434"/>
              </a:spcBef>
            </a:pPr>
            <a:r>
              <a:rPr sz="2500" b="0" dirty="0">
                <a:solidFill>
                  <a:srgbClr val="D4682C"/>
                </a:solidFill>
                <a:latin typeface="Arial"/>
                <a:cs typeface="Arial"/>
              </a:rPr>
              <a:t>Comparison</a:t>
            </a:r>
            <a:r>
              <a:rPr sz="2500" b="0" spc="-9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dirty="0">
                <a:solidFill>
                  <a:srgbClr val="D4682C"/>
                </a:solidFill>
                <a:latin typeface="Arial"/>
                <a:cs typeface="Arial"/>
              </a:rPr>
              <a:t>between</a:t>
            </a:r>
            <a:r>
              <a:rPr sz="2500" b="0" spc="-65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dirty="0">
                <a:solidFill>
                  <a:srgbClr val="D4682C"/>
                </a:solidFill>
                <a:latin typeface="Arial"/>
                <a:cs typeface="Arial"/>
              </a:rPr>
              <a:t>the</a:t>
            </a:r>
            <a:r>
              <a:rPr sz="2500" b="0" spc="-85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spc="-90" dirty="0">
                <a:solidFill>
                  <a:srgbClr val="D4682C"/>
                </a:solidFill>
                <a:latin typeface="Arial"/>
                <a:cs typeface="Arial"/>
              </a:rPr>
              <a:t>EU</a:t>
            </a:r>
            <a:r>
              <a:rPr sz="2500" b="0" spc="-8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spc="-95" dirty="0">
                <a:solidFill>
                  <a:srgbClr val="D4682C"/>
                </a:solidFill>
                <a:latin typeface="Arial"/>
                <a:cs typeface="Arial"/>
              </a:rPr>
              <a:t>DPP</a:t>
            </a:r>
            <a:r>
              <a:rPr sz="2500" b="0" spc="-8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dirty="0">
                <a:solidFill>
                  <a:srgbClr val="D4682C"/>
                </a:solidFill>
                <a:latin typeface="Arial"/>
                <a:cs typeface="Arial"/>
              </a:rPr>
              <a:t>system</a:t>
            </a:r>
            <a:r>
              <a:rPr sz="2500" b="0" spc="-5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dirty="0">
                <a:solidFill>
                  <a:srgbClr val="D4682C"/>
                </a:solidFill>
                <a:latin typeface="Arial"/>
                <a:cs typeface="Arial"/>
              </a:rPr>
              <a:t>and</a:t>
            </a:r>
            <a:r>
              <a:rPr sz="2500" b="0" spc="-9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dirty="0">
                <a:solidFill>
                  <a:srgbClr val="D4682C"/>
                </a:solidFill>
                <a:latin typeface="Arial"/>
                <a:cs typeface="Arial"/>
              </a:rPr>
              <a:t>the</a:t>
            </a:r>
            <a:r>
              <a:rPr sz="2500" b="0" spc="-85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spc="-55" dirty="0">
                <a:solidFill>
                  <a:srgbClr val="D4682C"/>
                </a:solidFill>
                <a:latin typeface="Arial"/>
                <a:cs typeface="Arial"/>
              </a:rPr>
              <a:t>UNTP</a:t>
            </a:r>
            <a:r>
              <a:rPr sz="2500" b="0" spc="-75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spc="-25" dirty="0">
                <a:solidFill>
                  <a:srgbClr val="D4682C"/>
                </a:solidFill>
                <a:latin typeface="Arial"/>
                <a:cs typeface="Arial"/>
              </a:rPr>
              <a:t>DPP </a:t>
            </a:r>
            <a:r>
              <a:rPr sz="2500" b="0" spc="-10" dirty="0">
                <a:solidFill>
                  <a:srgbClr val="D4682C"/>
                </a:solidFill>
                <a:latin typeface="Arial"/>
                <a:cs typeface="Arial"/>
              </a:rPr>
              <a:t>(1/2)</a:t>
            </a:r>
            <a:endParaRPr sz="2500">
              <a:latin typeface="Arial"/>
              <a:cs typeface="Arial"/>
            </a:endParaRPr>
          </a:p>
          <a:p>
            <a:pPr marL="5547360">
              <a:lnSpc>
                <a:spcPts val="1200"/>
              </a:lnSpc>
            </a:pPr>
            <a:r>
              <a:rPr sz="1400" b="0" i="1" spc="-20" dirty="0">
                <a:solidFill>
                  <a:srgbClr val="FF0000"/>
                </a:solidFill>
                <a:latin typeface="Arial"/>
                <a:cs typeface="Arial"/>
              </a:rPr>
              <a:t>Text</a:t>
            </a:r>
            <a:r>
              <a:rPr sz="1400" b="0" i="1" spc="-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0" i="1" dirty="0">
                <a:solidFill>
                  <a:srgbClr val="FF0000"/>
                </a:solidFill>
                <a:latin typeface="Arial"/>
                <a:cs typeface="Arial"/>
              </a:rPr>
              <a:t>in</a:t>
            </a:r>
            <a:r>
              <a:rPr sz="1400" b="0" i="1" spc="-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0" i="1" dirty="0">
                <a:solidFill>
                  <a:srgbClr val="FF0000"/>
                </a:solidFill>
                <a:latin typeface="Arial"/>
                <a:cs typeface="Arial"/>
              </a:rPr>
              <a:t>red</a:t>
            </a:r>
            <a:r>
              <a:rPr sz="1400" b="0" i="1" spc="-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0" i="1" dirty="0">
                <a:solidFill>
                  <a:srgbClr val="FF0000"/>
                </a:solidFill>
                <a:latin typeface="Arial"/>
                <a:cs typeface="Arial"/>
              </a:rPr>
              <a:t>corresponds</a:t>
            </a:r>
            <a:r>
              <a:rPr sz="1400" b="0" i="1" spc="-7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0" i="1" dirty="0">
                <a:solidFill>
                  <a:srgbClr val="FF0000"/>
                </a:solidFill>
                <a:latin typeface="Arial"/>
                <a:cs typeface="Arial"/>
              </a:rPr>
              <a:t>to</a:t>
            </a:r>
            <a:r>
              <a:rPr sz="1400" b="0" i="1" spc="-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0" i="1" spc="-20" dirty="0">
                <a:solidFill>
                  <a:srgbClr val="FF0000"/>
                </a:solidFill>
                <a:latin typeface="Arial"/>
                <a:cs typeface="Arial"/>
              </a:rPr>
              <a:t>CIRPASS</a:t>
            </a:r>
            <a:r>
              <a:rPr sz="1400" b="0" i="1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0" i="1" dirty="0">
                <a:solidFill>
                  <a:srgbClr val="FF0000"/>
                </a:solidFill>
                <a:latin typeface="Arial"/>
                <a:cs typeface="Arial"/>
              </a:rPr>
              <a:t>proposal</a:t>
            </a:r>
            <a:r>
              <a:rPr sz="1400" b="0" i="1" spc="-6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0" i="1" dirty="0">
                <a:solidFill>
                  <a:srgbClr val="FF0000"/>
                </a:solidFill>
                <a:latin typeface="Arial"/>
                <a:cs typeface="Arial"/>
              </a:rPr>
              <a:t>for</a:t>
            </a:r>
            <a:r>
              <a:rPr sz="1400" b="0" i="1" spc="-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0" i="1" dirty="0">
                <a:solidFill>
                  <a:srgbClr val="FF0000"/>
                </a:solidFill>
                <a:latin typeface="Arial"/>
                <a:cs typeface="Arial"/>
              </a:rPr>
              <a:t>the</a:t>
            </a:r>
            <a:r>
              <a:rPr sz="1400" b="0" i="1" spc="-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0" i="1" dirty="0">
                <a:solidFill>
                  <a:srgbClr val="FF0000"/>
                </a:solidFill>
                <a:latin typeface="Arial"/>
                <a:cs typeface="Arial"/>
              </a:rPr>
              <a:t>DPP</a:t>
            </a:r>
            <a:r>
              <a:rPr sz="1400" b="0" i="1" spc="-6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0" i="1" spc="-10" dirty="0">
                <a:solidFill>
                  <a:srgbClr val="FF0000"/>
                </a:solidFill>
                <a:latin typeface="Arial"/>
                <a:cs typeface="Arial"/>
              </a:rPr>
              <a:t>system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xfrm>
            <a:off x="11435063" y="6482788"/>
            <a:ext cx="229234" cy="178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rgbClr val="00997E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5"/>
              </a:spcBef>
            </a:pPr>
            <a:fld id="{81D60167-4931-47E6-BA6A-407CBD079E47}" type="slidenum">
              <a:rPr lang="en-US" altLang="ja-JP" spc="-25" smtClean="0"/>
              <a:pPr marL="38100">
                <a:lnSpc>
                  <a:spcPct val="100000"/>
                </a:lnSpc>
                <a:spcBef>
                  <a:spcPts val="75"/>
                </a:spcBef>
              </a:pPr>
              <a:t>27</a:t>
            </a:fld>
            <a:endParaRPr spc="-25" dirty="0"/>
          </a:p>
        </p:txBody>
      </p:sp>
      <p:sp>
        <p:nvSpPr>
          <p:cNvPr id="8" name="object 8"/>
          <p:cNvSpPr txBox="1"/>
          <p:nvPr/>
        </p:nvSpPr>
        <p:spPr>
          <a:xfrm>
            <a:off x="3836925" y="6508844"/>
            <a:ext cx="606933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spc="-25" dirty="0">
                <a:solidFill>
                  <a:srgbClr val="132C3A"/>
                </a:solidFill>
                <a:latin typeface="Arial"/>
                <a:cs typeface="Arial"/>
              </a:rPr>
              <a:t>Table </a:t>
            </a:r>
            <a:r>
              <a:rPr sz="1200" dirty="0">
                <a:solidFill>
                  <a:srgbClr val="132C3A"/>
                </a:solidFill>
                <a:latin typeface="Arial"/>
                <a:cs typeface="Arial"/>
              </a:rPr>
              <a:t>extracted</a:t>
            </a:r>
            <a:r>
              <a:rPr sz="1200" spc="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132C3A"/>
                </a:solidFill>
                <a:latin typeface="Arial"/>
                <a:cs typeface="Arial"/>
              </a:rPr>
              <a:t>from:</a:t>
            </a:r>
            <a:r>
              <a:rPr sz="1200" spc="-1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132C3A"/>
                </a:solidFill>
                <a:latin typeface="Arial"/>
                <a:cs typeface="Arial"/>
              </a:rPr>
              <a:t>“</a:t>
            </a:r>
            <a:r>
              <a:rPr sz="1200" b="1" i="1" dirty="0">
                <a:solidFill>
                  <a:srgbClr val="132C3A"/>
                </a:solidFill>
                <a:latin typeface="Arial"/>
                <a:cs typeface="Arial"/>
              </a:rPr>
              <a:t>DPP</a:t>
            </a:r>
            <a:r>
              <a:rPr sz="1200" b="1" i="1" spc="-4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132C3A"/>
                </a:solidFill>
                <a:latin typeface="Arial"/>
                <a:cs typeface="Arial"/>
              </a:rPr>
              <a:t>Prototypes</a:t>
            </a:r>
            <a:r>
              <a:rPr sz="1200" dirty="0">
                <a:solidFill>
                  <a:srgbClr val="132C3A"/>
                </a:solidFill>
                <a:latin typeface="Arial"/>
                <a:cs typeface="Arial"/>
              </a:rPr>
              <a:t>”</a:t>
            </a:r>
            <a:r>
              <a:rPr sz="1200" spc="-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132C3A"/>
                </a:solidFill>
                <a:latin typeface="Arial"/>
                <a:cs typeface="Arial"/>
              </a:rPr>
              <a:t>available</a:t>
            </a:r>
            <a:r>
              <a:rPr sz="1200" spc="-2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u="sng" spc="-10" dirty="0">
                <a:solidFill>
                  <a:srgbClr val="00997E"/>
                </a:solidFill>
                <a:uFill>
                  <a:solidFill>
                    <a:srgbClr val="00997E"/>
                  </a:solidFill>
                </a:uFill>
                <a:latin typeface="Arial"/>
                <a:cs typeface="Arial"/>
                <a:hlinkClick r:id="rId5"/>
              </a:rPr>
              <a:t>https://cirpassproject.eu/project-results/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551431" y="1500920"/>
          <a:ext cx="11127739" cy="47612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491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294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491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11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99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EU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DPP</a:t>
                      </a:r>
                      <a:r>
                        <a:rPr sz="1600" b="1" spc="4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System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99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UNTP</a:t>
                      </a:r>
                      <a:r>
                        <a:rPr sz="160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DPP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99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1970"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Architecture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53340">
                        <a:lnSpc>
                          <a:spcPts val="1930"/>
                        </a:lnSpc>
                        <a:spcBef>
                          <a:spcPts val="95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(Mostly)</a:t>
                      </a:r>
                      <a:r>
                        <a:rPr sz="1400" spc="49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decentralized</a:t>
                      </a:r>
                      <a:r>
                        <a:rPr sz="1400" spc="49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(EU-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operated</a:t>
                      </a:r>
                      <a:r>
                        <a:rPr sz="1400" spc="47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registry</a:t>
                      </a:r>
                      <a:r>
                        <a:rPr sz="1400" spc="48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for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product</a:t>
                      </a:r>
                      <a:r>
                        <a:rPr sz="1400" spc="-4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IDs);</a:t>
                      </a:r>
                      <a:r>
                        <a:rPr sz="1400" spc="-4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Product</a:t>
                      </a:r>
                      <a:r>
                        <a:rPr sz="1400" spc="-4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centric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Decentralized</a:t>
                      </a:r>
                      <a:r>
                        <a:rPr sz="1400" spc="-6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;</a:t>
                      </a:r>
                      <a:r>
                        <a:rPr sz="1400" spc="-3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Product</a:t>
                      </a:r>
                      <a:r>
                        <a:rPr sz="1400" spc="-4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centric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860"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Mandatory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EEB"/>
                    </a:solidFill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spc="-2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Yes,</a:t>
                      </a:r>
                      <a:r>
                        <a:rPr sz="1400" spc="-3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for</a:t>
                      </a:r>
                      <a:r>
                        <a:rPr sz="1400" spc="-5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regulated</a:t>
                      </a:r>
                      <a:r>
                        <a:rPr sz="1400" spc="-7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products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EEB"/>
                    </a:solidFill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No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E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860"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Conformity</a:t>
                      </a:r>
                      <a:r>
                        <a:rPr sz="1400" spc="-6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Credentials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No,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but</a:t>
                      </a:r>
                      <a:r>
                        <a:rPr sz="1400" spc="-3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could</a:t>
                      </a:r>
                      <a:r>
                        <a:rPr sz="1400" spc="-2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be</a:t>
                      </a:r>
                      <a:r>
                        <a:rPr sz="1400" spc="-3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linked</a:t>
                      </a:r>
                      <a:r>
                        <a:rPr sz="1400" spc="-2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sz="1400" spc="-3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DPP</a:t>
                      </a:r>
                      <a:r>
                        <a:rPr sz="1400" spc="-3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data</a:t>
                      </a:r>
                      <a:r>
                        <a:rPr sz="1400" spc="-3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sz="1400" spc="-2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00" spc="-2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future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Yes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165"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Verifiable</a:t>
                      </a:r>
                      <a:r>
                        <a:rPr sz="1400" spc="-6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traceability</a:t>
                      </a:r>
                      <a:r>
                        <a:rPr sz="1400" spc="-5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events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EEB"/>
                    </a:solidFill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No,</a:t>
                      </a:r>
                      <a:r>
                        <a:rPr sz="1400" spc="-1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but</a:t>
                      </a:r>
                      <a:r>
                        <a:rPr sz="1400" spc="-3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could</a:t>
                      </a:r>
                      <a:r>
                        <a:rPr sz="1400" spc="-3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be</a:t>
                      </a:r>
                      <a:r>
                        <a:rPr sz="1400" spc="-3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linked</a:t>
                      </a:r>
                      <a:r>
                        <a:rPr sz="1400" spc="-3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sz="1400" spc="-3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DPP</a:t>
                      </a:r>
                      <a:r>
                        <a:rPr sz="1400" spc="-3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data</a:t>
                      </a:r>
                      <a:r>
                        <a:rPr sz="1400" spc="-4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sz="1400" spc="-1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600" spc="-6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future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EEB"/>
                    </a:solidFill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Yes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E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860"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System</a:t>
                      </a:r>
                      <a:r>
                        <a:rPr sz="1400" spc="-4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integration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agnostic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agnostic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7715"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Interoperability</a:t>
                      </a:r>
                      <a:r>
                        <a:rPr sz="1400" spc="-1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standards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EEB"/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48260" indent="-635">
                        <a:lnSpc>
                          <a:spcPts val="1930"/>
                        </a:lnSpc>
                        <a:spcBef>
                          <a:spcPts val="95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CEN</a:t>
                      </a:r>
                      <a:r>
                        <a:rPr sz="1400" spc="24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CENELEC</a:t>
                      </a:r>
                      <a:r>
                        <a:rPr sz="1400" spc="24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standardisation</a:t>
                      </a:r>
                      <a:r>
                        <a:rPr sz="1400" spc="23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request</a:t>
                      </a:r>
                      <a:r>
                        <a:rPr sz="1400" spc="24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for</a:t>
                      </a:r>
                      <a:r>
                        <a:rPr sz="1400" spc="23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DPP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system</a:t>
                      </a:r>
                      <a:r>
                        <a:rPr sz="1400" spc="-3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standards</a:t>
                      </a:r>
                      <a:r>
                        <a:rPr sz="1400" spc="-4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sz="1400" spc="-2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8</a:t>
                      </a:r>
                      <a:r>
                        <a:rPr sz="1400" spc="-1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areas</a:t>
                      </a:r>
                      <a:r>
                        <a:rPr sz="1400" spc="-4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standardisation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EEB"/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53975" algn="just">
                        <a:lnSpc>
                          <a:spcPts val="1930"/>
                        </a:lnSpc>
                        <a:spcBef>
                          <a:spcPts val="95"/>
                        </a:spcBef>
                        <a:tabLst>
                          <a:tab pos="1524635" algn="l"/>
                          <a:tab pos="3222625" algn="l"/>
                          <a:tab pos="4301490" algn="l"/>
                        </a:tabLst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W3C</a:t>
                      </a:r>
                      <a:r>
                        <a:rPr sz="1400" spc="29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VC</a:t>
                      </a:r>
                      <a:r>
                        <a:rPr sz="1400" spc="3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&amp;</a:t>
                      </a:r>
                      <a:r>
                        <a:rPr sz="1400" spc="30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DID</a:t>
                      </a:r>
                      <a:r>
                        <a:rPr sz="1400" spc="3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standards,</a:t>
                      </a:r>
                      <a:r>
                        <a:rPr sz="1400" spc="3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product</a:t>
                      </a:r>
                      <a:r>
                        <a:rPr sz="1400" spc="28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&amp;</a:t>
                      </a:r>
                      <a:r>
                        <a:rPr sz="1400" spc="30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entity</a:t>
                      </a:r>
                      <a:r>
                        <a:rPr sz="1400" spc="28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identifier schemes,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vocabularies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sz="1400" spc="-2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such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as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vocabulary.uncefact.org,</a:t>
                      </a:r>
                      <a:r>
                        <a:rPr sz="1400" spc="-4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GS1</a:t>
                      </a:r>
                      <a:r>
                        <a:rPr sz="1400" spc="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EPCIS-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LD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E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57935">
                <a:tc>
                  <a:txBody>
                    <a:bodyPr/>
                    <a:lstStyle/>
                    <a:p>
                      <a:pPr marL="60325" marR="51435" algn="just">
                        <a:lnSpc>
                          <a:spcPts val="1930"/>
                        </a:lnSpc>
                        <a:spcBef>
                          <a:spcPts val="95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Are</a:t>
                      </a:r>
                      <a:r>
                        <a:rPr sz="1400" spc="22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“system”</a:t>
                      </a:r>
                      <a:r>
                        <a:rPr sz="1400" spc="2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aspects</a:t>
                      </a:r>
                      <a:r>
                        <a:rPr sz="1400" spc="229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clearly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distinguished</a:t>
                      </a:r>
                      <a:r>
                        <a:rPr sz="1400" spc="21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 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from</a:t>
                      </a:r>
                      <a:r>
                        <a:rPr sz="1400" spc="22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 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“data”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(payload)</a:t>
                      </a:r>
                      <a:r>
                        <a:rPr sz="1400" spc="-5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?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48260" algn="just">
                        <a:lnSpc>
                          <a:spcPts val="1930"/>
                        </a:lnSpc>
                        <a:spcBef>
                          <a:spcPts val="95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Yes.</a:t>
                      </a:r>
                      <a:r>
                        <a:rPr sz="1400" spc="26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“DPP</a:t>
                      </a:r>
                      <a:r>
                        <a:rPr sz="1400" spc="23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System”</a:t>
                      </a:r>
                      <a:r>
                        <a:rPr sz="1400" spc="254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will</a:t>
                      </a:r>
                      <a:r>
                        <a:rPr sz="1400" spc="254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be</a:t>
                      </a:r>
                      <a:r>
                        <a:rPr sz="1400" spc="254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standardised</a:t>
                      </a:r>
                      <a:r>
                        <a:rPr sz="1400" spc="25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through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CEN/CENELEC</a:t>
                      </a:r>
                      <a:r>
                        <a:rPr sz="1400" spc="204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standardisation</a:t>
                      </a:r>
                      <a:r>
                        <a:rPr sz="1400" spc="2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request.</a:t>
                      </a:r>
                      <a:r>
                        <a:rPr sz="1400" spc="204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 </a:t>
                      </a:r>
                      <a:r>
                        <a:rPr sz="1400" spc="-2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“DPP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Data”</a:t>
                      </a:r>
                      <a:r>
                        <a:rPr sz="1400" spc="47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will</a:t>
                      </a:r>
                      <a:r>
                        <a:rPr sz="1400" spc="49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be</a:t>
                      </a:r>
                      <a:r>
                        <a:rPr sz="1400" spc="47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defined</a:t>
                      </a:r>
                      <a:r>
                        <a:rPr sz="1400" spc="459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through</a:t>
                      </a:r>
                      <a:r>
                        <a:rPr sz="1400" spc="47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ESPR</a:t>
                      </a:r>
                      <a:r>
                        <a:rPr sz="1400" spc="47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delegated acts.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52069" algn="just">
                        <a:lnSpc>
                          <a:spcPts val="1930"/>
                        </a:lnSpc>
                        <a:spcBef>
                          <a:spcPts val="95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Yes.</a:t>
                      </a:r>
                      <a:r>
                        <a:rPr sz="1400" spc="204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“System”</a:t>
                      </a:r>
                      <a:r>
                        <a:rPr sz="1400" spc="19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aspects</a:t>
                      </a:r>
                      <a:r>
                        <a:rPr sz="1400" spc="19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are</a:t>
                      </a:r>
                      <a:r>
                        <a:rPr sz="1400" spc="18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00" spc="19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resolution</a:t>
                      </a:r>
                      <a:r>
                        <a:rPr sz="1400" spc="2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protocol</a:t>
                      </a:r>
                      <a:r>
                        <a:rPr sz="1400" spc="19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and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00" spc="13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VC</a:t>
                      </a:r>
                      <a:r>
                        <a:rPr sz="1400" spc="12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envelope</a:t>
                      </a:r>
                      <a:r>
                        <a:rPr sz="1400" spc="1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(issuer,</a:t>
                      </a:r>
                      <a:r>
                        <a:rPr sz="1400" spc="13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date,</a:t>
                      </a:r>
                      <a:r>
                        <a:rPr sz="1400" spc="13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id,</a:t>
                      </a:r>
                      <a:r>
                        <a:rPr sz="1400" spc="13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signature,</a:t>
                      </a:r>
                      <a:r>
                        <a:rPr sz="1400" spc="13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etc).</a:t>
                      </a:r>
                      <a:r>
                        <a:rPr sz="1400" spc="1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 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The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“Data”</a:t>
                      </a:r>
                      <a:r>
                        <a:rPr sz="1400" spc="25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aspects</a:t>
                      </a:r>
                      <a:r>
                        <a:rPr sz="1400" spc="26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(ie</a:t>
                      </a:r>
                      <a:r>
                        <a:rPr sz="1400" spc="254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00" spc="27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payload</a:t>
                      </a:r>
                      <a:r>
                        <a:rPr sz="1400" spc="254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1400" spc="254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00" spc="254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VC)</a:t>
                      </a:r>
                      <a:r>
                        <a:rPr sz="1400" spc="27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are</a:t>
                      </a:r>
                      <a:r>
                        <a:rPr sz="1400" spc="254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one</a:t>
                      </a:r>
                      <a:r>
                        <a:rPr sz="1400" spc="254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of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three</a:t>
                      </a:r>
                      <a:r>
                        <a:rPr sz="1400" spc="45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types:</a:t>
                      </a:r>
                      <a:r>
                        <a:rPr sz="1400" spc="47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400" spc="47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UN</a:t>
                      </a:r>
                      <a:r>
                        <a:rPr sz="1400" spc="47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DPP,</a:t>
                      </a:r>
                      <a:r>
                        <a:rPr sz="1400" spc="48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400" spc="46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Conformity</a:t>
                      </a:r>
                      <a:r>
                        <a:rPr sz="1400" spc="459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credential,</a:t>
                      </a:r>
                      <a:r>
                        <a:rPr sz="1400" spc="47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traceability</a:t>
                      </a:r>
                      <a:r>
                        <a:rPr sz="1400" spc="-6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event.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67715">
                <a:tc>
                  <a:txBody>
                    <a:bodyPr/>
                    <a:lstStyle/>
                    <a:p>
                      <a:pPr marL="60325" marR="52069">
                        <a:lnSpc>
                          <a:spcPts val="1930"/>
                        </a:lnSpc>
                        <a:spcBef>
                          <a:spcPts val="95"/>
                        </a:spcBef>
                        <a:tabLst>
                          <a:tab pos="748665" algn="l"/>
                          <a:tab pos="1268730" algn="l"/>
                          <a:tab pos="1955800" algn="l"/>
                          <a:tab pos="2230120" algn="l"/>
                        </a:tabLst>
                      </a:pPr>
                      <a:r>
                        <a:rPr sz="1400" spc="-2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Does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standard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or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recommendation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sz="1400" spc="-2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cover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6032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«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system</a:t>
                      </a:r>
                      <a:r>
                        <a:rPr sz="1400" spc="-3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»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only?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EEB"/>
                    </a:solidFill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Yes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EEB"/>
                    </a:solidFill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No.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E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6156" y="1310640"/>
            <a:ext cx="11219687" cy="6248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6156" y="6458711"/>
            <a:ext cx="1097279" cy="22859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54056" y="396240"/>
            <a:ext cx="1351774" cy="569963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64151" y="383336"/>
            <a:ext cx="10725785" cy="90678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 marR="2150110">
              <a:lnSpc>
                <a:spcPts val="2700"/>
              </a:lnSpc>
              <a:spcBef>
                <a:spcPts val="434"/>
              </a:spcBef>
            </a:pPr>
            <a:r>
              <a:rPr sz="2500" b="0" dirty="0">
                <a:solidFill>
                  <a:srgbClr val="D4682C"/>
                </a:solidFill>
                <a:latin typeface="Arial"/>
                <a:cs typeface="Arial"/>
              </a:rPr>
              <a:t>Comparison</a:t>
            </a:r>
            <a:r>
              <a:rPr sz="2500" b="0" spc="-9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dirty="0">
                <a:solidFill>
                  <a:srgbClr val="D4682C"/>
                </a:solidFill>
                <a:latin typeface="Arial"/>
                <a:cs typeface="Arial"/>
              </a:rPr>
              <a:t>between</a:t>
            </a:r>
            <a:r>
              <a:rPr sz="2500" b="0" spc="-65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dirty="0">
                <a:solidFill>
                  <a:srgbClr val="D4682C"/>
                </a:solidFill>
                <a:latin typeface="Arial"/>
                <a:cs typeface="Arial"/>
              </a:rPr>
              <a:t>the</a:t>
            </a:r>
            <a:r>
              <a:rPr sz="2500" b="0" spc="-85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spc="-90" dirty="0">
                <a:solidFill>
                  <a:srgbClr val="D4682C"/>
                </a:solidFill>
                <a:latin typeface="Arial"/>
                <a:cs typeface="Arial"/>
              </a:rPr>
              <a:t>EU</a:t>
            </a:r>
            <a:r>
              <a:rPr sz="2500" b="0" spc="-8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spc="-95" dirty="0">
                <a:solidFill>
                  <a:srgbClr val="D4682C"/>
                </a:solidFill>
                <a:latin typeface="Arial"/>
                <a:cs typeface="Arial"/>
              </a:rPr>
              <a:t>DPP</a:t>
            </a:r>
            <a:r>
              <a:rPr sz="2500" b="0" spc="-8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dirty="0">
                <a:solidFill>
                  <a:srgbClr val="D4682C"/>
                </a:solidFill>
                <a:latin typeface="Arial"/>
                <a:cs typeface="Arial"/>
              </a:rPr>
              <a:t>system</a:t>
            </a:r>
            <a:r>
              <a:rPr sz="2500" b="0" spc="-5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dirty="0">
                <a:solidFill>
                  <a:srgbClr val="D4682C"/>
                </a:solidFill>
                <a:latin typeface="Arial"/>
                <a:cs typeface="Arial"/>
              </a:rPr>
              <a:t>and</a:t>
            </a:r>
            <a:r>
              <a:rPr sz="2500" b="0" spc="-90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dirty="0">
                <a:solidFill>
                  <a:srgbClr val="D4682C"/>
                </a:solidFill>
                <a:latin typeface="Arial"/>
                <a:cs typeface="Arial"/>
              </a:rPr>
              <a:t>the</a:t>
            </a:r>
            <a:r>
              <a:rPr sz="2500" b="0" spc="-85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spc="-55" dirty="0">
                <a:solidFill>
                  <a:srgbClr val="D4682C"/>
                </a:solidFill>
                <a:latin typeface="Arial"/>
                <a:cs typeface="Arial"/>
              </a:rPr>
              <a:t>UNTP</a:t>
            </a:r>
            <a:r>
              <a:rPr sz="2500" b="0" spc="-75" dirty="0">
                <a:solidFill>
                  <a:srgbClr val="D4682C"/>
                </a:solidFill>
                <a:latin typeface="Arial"/>
                <a:cs typeface="Arial"/>
              </a:rPr>
              <a:t> </a:t>
            </a:r>
            <a:r>
              <a:rPr sz="2500" b="0" spc="-25" dirty="0">
                <a:solidFill>
                  <a:srgbClr val="D4682C"/>
                </a:solidFill>
                <a:latin typeface="Arial"/>
                <a:cs typeface="Arial"/>
              </a:rPr>
              <a:t>DPP </a:t>
            </a:r>
            <a:r>
              <a:rPr sz="2500" b="0" spc="-10" dirty="0">
                <a:solidFill>
                  <a:srgbClr val="D4682C"/>
                </a:solidFill>
                <a:latin typeface="Arial"/>
                <a:cs typeface="Arial"/>
              </a:rPr>
              <a:t>(2/2)</a:t>
            </a:r>
            <a:endParaRPr sz="2500">
              <a:latin typeface="Arial"/>
              <a:cs typeface="Arial"/>
            </a:endParaRPr>
          </a:p>
          <a:p>
            <a:pPr marL="5547360">
              <a:lnSpc>
                <a:spcPts val="1200"/>
              </a:lnSpc>
            </a:pPr>
            <a:r>
              <a:rPr sz="1400" b="0" i="1" spc="-20" dirty="0">
                <a:solidFill>
                  <a:srgbClr val="FF0000"/>
                </a:solidFill>
                <a:latin typeface="Arial"/>
                <a:cs typeface="Arial"/>
              </a:rPr>
              <a:t>Text</a:t>
            </a:r>
            <a:r>
              <a:rPr sz="1400" b="0" i="1" spc="-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0" i="1" dirty="0">
                <a:solidFill>
                  <a:srgbClr val="FF0000"/>
                </a:solidFill>
                <a:latin typeface="Arial"/>
                <a:cs typeface="Arial"/>
              </a:rPr>
              <a:t>in</a:t>
            </a:r>
            <a:r>
              <a:rPr sz="1400" b="0" i="1" spc="-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0" i="1" dirty="0">
                <a:solidFill>
                  <a:srgbClr val="FF0000"/>
                </a:solidFill>
                <a:latin typeface="Arial"/>
                <a:cs typeface="Arial"/>
              </a:rPr>
              <a:t>red</a:t>
            </a:r>
            <a:r>
              <a:rPr sz="1400" b="0" i="1" spc="-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0" i="1" dirty="0">
                <a:solidFill>
                  <a:srgbClr val="FF0000"/>
                </a:solidFill>
                <a:latin typeface="Arial"/>
                <a:cs typeface="Arial"/>
              </a:rPr>
              <a:t>corresponds</a:t>
            </a:r>
            <a:r>
              <a:rPr sz="1400" b="0" i="1" spc="-7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0" i="1" dirty="0">
                <a:solidFill>
                  <a:srgbClr val="FF0000"/>
                </a:solidFill>
                <a:latin typeface="Arial"/>
                <a:cs typeface="Arial"/>
              </a:rPr>
              <a:t>to</a:t>
            </a:r>
            <a:r>
              <a:rPr sz="1400" b="0" i="1" spc="-3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0" i="1" spc="-20" dirty="0">
                <a:solidFill>
                  <a:srgbClr val="FF0000"/>
                </a:solidFill>
                <a:latin typeface="Arial"/>
                <a:cs typeface="Arial"/>
              </a:rPr>
              <a:t>CIRPASS</a:t>
            </a:r>
            <a:r>
              <a:rPr sz="1400" b="0" i="1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0" i="1" dirty="0">
                <a:solidFill>
                  <a:srgbClr val="FF0000"/>
                </a:solidFill>
                <a:latin typeface="Arial"/>
                <a:cs typeface="Arial"/>
              </a:rPr>
              <a:t>proposal</a:t>
            </a:r>
            <a:r>
              <a:rPr sz="1400" b="0" i="1" spc="-6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0" i="1" dirty="0">
                <a:solidFill>
                  <a:srgbClr val="FF0000"/>
                </a:solidFill>
                <a:latin typeface="Arial"/>
                <a:cs typeface="Arial"/>
              </a:rPr>
              <a:t>for</a:t>
            </a:r>
            <a:r>
              <a:rPr sz="1400" b="0" i="1" spc="-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0" i="1" dirty="0">
                <a:solidFill>
                  <a:srgbClr val="FF0000"/>
                </a:solidFill>
                <a:latin typeface="Arial"/>
                <a:cs typeface="Arial"/>
              </a:rPr>
              <a:t>the</a:t>
            </a:r>
            <a:r>
              <a:rPr sz="1400" b="0" i="1" spc="-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0" i="1" dirty="0">
                <a:solidFill>
                  <a:srgbClr val="FF0000"/>
                </a:solidFill>
                <a:latin typeface="Arial"/>
                <a:cs typeface="Arial"/>
              </a:rPr>
              <a:t>DPP</a:t>
            </a:r>
            <a:r>
              <a:rPr sz="1400" b="0" i="1" spc="-6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400" b="0" i="1" spc="-10" dirty="0">
                <a:solidFill>
                  <a:srgbClr val="FF0000"/>
                </a:solidFill>
                <a:latin typeface="Arial"/>
                <a:cs typeface="Arial"/>
              </a:rPr>
              <a:t>system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xfrm>
            <a:off x="11435063" y="6482788"/>
            <a:ext cx="229234" cy="178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rgbClr val="00997E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75"/>
              </a:spcBef>
            </a:pPr>
            <a:fld id="{81D60167-4931-47E6-BA6A-407CBD079E47}" type="slidenum">
              <a:rPr lang="en-US" altLang="ja-JP" spc="-25" smtClean="0"/>
              <a:pPr marL="38100">
                <a:lnSpc>
                  <a:spcPct val="100000"/>
                </a:lnSpc>
                <a:spcBef>
                  <a:spcPts val="75"/>
                </a:spcBef>
              </a:pPr>
              <a:t>28</a:t>
            </a:fld>
            <a:endParaRPr spc="-25" dirty="0"/>
          </a:p>
        </p:txBody>
      </p:sp>
      <p:sp>
        <p:nvSpPr>
          <p:cNvPr id="8" name="object 8"/>
          <p:cNvSpPr txBox="1"/>
          <p:nvPr/>
        </p:nvSpPr>
        <p:spPr>
          <a:xfrm>
            <a:off x="3836925" y="6508844"/>
            <a:ext cx="606933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spc="-25" dirty="0">
                <a:solidFill>
                  <a:srgbClr val="132C3A"/>
                </a:solidFill>
                <a:latin typeface="Arial"/>
                <a:cs typeface="Arial"/>
              </a:rPr>
              <a:t>Table </a:t>
            </a:r>
            <a:r>
              <a:rPr sz="1200" dirty="0">
                <a:solidFill>
                  <a:srgbClr val="132C3A"/>
                </a:solidFill>
                <a:latin typeface="Arial"/>
                <a:cs typeface="Arial"/>
              </a:rPr>
              <a:t>extracted</a:t>
            </a:r>
            <a:r>
              <a:rPr sz="1200" spc="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132C3A"/>
                </a:solidFill>
                <a:latin typeface="Arial"/>
                <a:cs typeface="Arial"/>
              </a:rPr>
              <a:t>from:</a:t>
            </a:r>
            <a:r>
              <a:rPr sz="1200" spc="-1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132C3A"/>
                </a:solidFill>
                <a:latin typeface="Arial"/>
                <a:cs typeface="Arial"/>
              </a:rPr>
              <a:t>“</a:t>
            </a:r>
            <a:r>
              <a:rPr sz="1200" b="1" i="1" dirty="0">
                <a:solidFill>
                  <a:srgbClr val="132C3A"/>
                </a:solidFill>
                <a:latin typeface="Arial"/>
                <a:cs typeface="Arial"/>
              </a:rPr>
              <a:t>DPP</a:t>
            </a:r>
            <a:r>
              <a:rPr sz="1200" b="1" i="1" spc="-4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b="1" i="1" dirty="0">
                <a:solidFill>
                  <a:srgbClr val="132C3A"/>
                </a:solidFill>
                <a:latin typeface="Arial"/>
                <a:cs typeface="Arial"/>
              </a:rPr>
              <a:t>Prototypes</a:t>
            </a:r>
            <a:r>
              <a:rPr sz="1200" dirty="0">
                <a:solidFill>
                  <a:srgbClr val="132C3A"/>
                </a:solidFill>
                <a:latin typeface="Arial"/>
                <a:cs typeface="Arial"/>
              </a:rPr>
              <a:t>”</a:t>
            </a:r>
            <a:r>
              <a:rPr sz="1200" spc="-5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132C3A"/>
                </a:solidFill>
                <a:latin typeface="Arial"/>
                <a:cs typeface="Arial"/>
              </a:rPr>
              <a:t>available</a:t>
            </a:r>
            <a:r>
              <a:rPr sz="1200" spc="-20" dirty="0">
                <a:solidFill>
                  <a:srgbClr val="132C3A"/>
                </a:solidFill>
                <a:latin typeface="Arial"/>
                <a:cs typeface="Arial"/>
              </a:rPr>
              <a:t> </a:t>
            </a:r>
            <a:r>
              <a:rPr sz="1200" u="sng" spc="-10" dirty="0">
                <a:solidFill>
                  <a:srgbClr val="00997E"/>
                </a:solidFill>
                <a:uFill>
                  <a:solidFill>
                    <a:srgbClr val="00997E"/>
                  </a:solidFill>
                </a:uFill>
                <a:latin typeface="Arial"/>
                <a:cs typeface="Arial"/>
                <a:hlinkClick r:id="rId5"/>
              </a:rPr>
              <a:t>https://cirpassproject.eu/project-results/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551431" y="1500920"/>
          <a:ext cx="11127739" cy="4211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491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294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491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11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99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EU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DPP</a:t>
                      </a:r>
                      <a:r>
                        <a:rPr sz="1600" b="1" spc="4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System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99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UNTP</a:t>
                      </a:r>
                      <a:r>
                        <a:rPr sz="160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DPP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99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860"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Payload</a:t>
                      </a:r>
                      <a:r>
                        <a:rPr sz="1400" spc="-6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format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Linked</a:t>
                      </a:r>
                      <a:r>
                        <a:rPr sz="1400" spc="-4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data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Linked</a:t>
                      </a:r>
                      <a:r>
                        <a:rPr sz="1400" spc="-4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data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1970">
                <a:tc>
                  <a:txBody>
                    <a:bodyPr/>
                    <a:lstStyle/>
                    <a:p>
                      <a:pPr marL="60325" marR="53340">
                        <a:lnSpc>
                          <a:spcPts val="1930"/>
                        </a:lnSpc>
                        <a:spcBef>
                          <a:spcPts val="95"/>
                        </a:spcBef>
                        <a:tabLst>
                          <a:tab pos="1826260" algn="l"/>
                        </a:tabLst>
                      </a:pP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Selective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privacy mechanisms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EEB"/>
                    </a:solidFill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Yes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EEB"/>
                    </a:solidFill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Yes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E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7715"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Implementation</a:t>
                      </a:r>
                      <a:r>
                        <a:rPr sz="1400" spc="3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support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52069" algn="just">
                        <a:lnSpc>
                          <a:spcPts val="1930"/>
                        </a:lnSpc>
                        <a:spcBef>
                          <a:spcPts val="95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Digital</a:t>
                      </a:r>
                      <a:r>
                        <a:rPr sz="1400" spc="15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Europe</a:t>
                      </a:r>
                      <a:r>
                        <a:rPr sz="1400" spc="15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and</a:t>
                      </a:r>
                      <a:r>
                        <a:rPr sz="1400" spc="15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Horizon</a:t>
                      </a:r>
                      <a:r>
                        <a:rPr sz="1400" spc="15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Europe</a:t>
                      </a:r>
                      <a:r>
                        <a:rPr sz="1400" spc="16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Pilot</a:t>
                      </a:r>
                      <a:r>
                        <a:rPr sz="1400" spc="16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projects.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Other</a:t>
                      </a:r>
                      <a:r>
                        <a:rPr sz="1400" spc="3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support</a:t>
                      </a:r>
                      <a:r>
                        <a:rPr sz="1400" spc="4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mechanisms</a:t>
                      </a:r>
                      <a:r>
                        <a:rPr sz="1400" spc="5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will</a:t>
                      </a:r>
                      <a:r>
                        <a:rPr sz="1400" spc="5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be</a:t>
                      </a:r>
                      <a:r>
                        <a:rPr sz="1400" spc="4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provided</a:t>
                      </a:r>
                      <a:r>
                        <a:rPr sz="1400" spc="5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by</a:t>
                      </a:r>
                      <a:r>
                        <a:rPr sz="1400" spc="3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EU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and</a:t>
                      </a:r>
                      <a:r>
                        <a:rPr sz="1400" spc="-4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member</a:t>
                      </a:r>
                      <a:r>
                        <a:rPr sz="1400" spc="-5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states.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52705">
                        <a:lnSpc>
                          <a:spcPts val="1930"/>
                        </a:lnSpc>
                        <a:spcBef>
                          <a:spcPts val="95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Supporting</a:t>
                      </a:r>
                      <a:r>
                        <a:rPr sz="1400" spc="47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materials</a:t>
                      </a:r>
                      <a:r>
                        <a:rPr sz="1400" spc="47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such</a:t>
                      </a:r>
                      <a:r>
                        <a:rPr sz="1400" spc="459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as</a:t>
                      </a:r>
                      <a:r>
                        <a:rPr sz="1400" spc="47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schema,</a:t>
                      </a:r>
                      <a:r>
                        <a:rPr sz="1400" spc="46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vocabularies,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and</a:t>
                      </a:r>
                      <a:r>
                        <a:rPr sz="1400" spc="-3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test</a:t>
                      </a:r>
                      <a:r>
                        <a:rPr sz="1400" spc="-3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services</a:t>
                      </a:r>
                      <a:r>
                        <a:rPr sz="1400" spc="-3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u="sng" spc="-10" dirty="0">
                          <a:solidFill>
                            <a:srgbClr val="00997E"/>
                          </a:solidFill>
                          <a:uFill>
                            <a:solidFill>
                              <a:srgbClr val="00997E"/>
                            </a:solidFill>
                          </a:uFill>
                          <a:latin typeface="Arial"/>
                          <a:cs typeface="Arial"/>
                          <a:hlinkClick r:id="rId6"/>
                        </a:rPr>
                        <a:t>https://github.com/uncefact</a:t>
                      </a:r>
                      <a:r>
                        <a:rPr sz="1400" u="none" spc="-10" dirty="0">
                          <a:solidFill>
                            <a:srgbClr val="00997E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u="sng" spc="-10" dirty="0">
                          <a:solidFill>
                            <a:srgbClr val="00997E"/>
                          </a:solidFill>
                          <a:uFill>
                            <a:solidFill>
                              <a:srgbClr val="00997E"/>
                            </a:solidFill>
                          </a:uFill>
                          <a:latin typeface="Arial"/>
                          <a:cs typeface="Arial"/>
                          <a:hlinkClick r:id="rId7"/>
                        </a:rPr>
                        <a:t>https://uncefact.github.io/spec-untp/docs/specification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1970">
                <a:tc>
                  <a:txBody>
                    <a:bodyPr/>
                    <a:lstStyle/>
                    <a:p>
                      <a:pPr marL="60325" marR="53975">
                        <a:lnSpc>
                          <a:spcPts val="1930"/>
                        </a:lnSpc>
                        <a:spcBef>
                          <a:spcPts val="95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Is</a:t>
                      </a:r>
                      <a:r>
                        <a:rPr sz="1400" spc="31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there</a:t>
                      </a:r>
                      <a:r>
                        <a:rPr sz="1400" spc="3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400" spc="32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identifier</a:t>
                      </a:r>
                      <a:r>
                        <a:rPr sz="1400" spc="32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for</a:t>
                      </a:r>
                      <a:r>
                        <a:rPr sz="1400" spc="3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the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DPP</a:t>
                      </a:r>
                      <a:r>
                        <a:rPr sz="1400" spc="-4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itself?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EEB"/>
                    </a:solidFill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Optionally</a:t>
                      </a:r>
                      <a:r>
                        <a:rPr sz="1400" spc="-6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yes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EEB"/>
                    </a:solidFill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400" spc="-2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Yes,</a:t>
                      </a:r>
                      <a:r>
                        <a:rPr sz="1400" spc="-6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URI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E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1970"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DPP</a:t>
                      </a:r>
                      <a:r>
                        <a:rPr sz="1400" spc="-4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issuer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tc>
                  <a:txBody>
                    <a:bodyPr/>
                    <a:lstStyle/>
                    <a:p>
                      <a:pPr marL="59690" marR="52069">
                        <a:lnSpc>
                          <a:spcPts val="1930"/>
                        </a:lnSpc>
                        <a:spcBef>
                          <a:spcPts val="95"/>
                        </a:spcBef>
                        <a:tabLst>
                          <a:tab pos="969644" algn="l"/>
                          <a:tab pos="1757680" algn="l"/>
                          <a:tab pos="2794000" algn="l"/>
                          <a:tab pos="3130550" algn="l"/>
                          <a:tab pos="3822700" algn="l"/>
                        </a:tabLst>
                      </a:pP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Economic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operator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responsible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for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placing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the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product</a:t>
                      </a:r>
                      <a:r>
                        <a:rPr sz="1400" spc="-4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EU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market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Any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actor</a:t>
                      </a:r>
                      <a:r>
                        <a:rPr sz="1400" spc="-3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sz="1400" spc="-1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00" spc="-3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supply</a:t>
                      </a:r>
                      <a:r>
                        <a:rPr sz="1400" spc="-4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chain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7715">
                <a:tc>
                  <a:txBody>
                    <a:bodyPr/>
                    <a:lstStyle/>
                    <a:p>
                      <a:pPr marL="59690" marR="53975" indent="-635">
                        <a:lnSpc>
                          <a:spcPts val="1930"/>
                        </a:lnSpc>
                        <a:spcBef>
                          <a:spcPts val="95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(Backup)</a:t>
                      </a:r>
                      <a:r>
                        <a:rPr sz="1400" spc="21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Resolver</a:t>
                      </a:r>
                      <a:r>
                        <a:rPr sz="1400" spc="2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with</a:t>
                      </a:r>
                      <a:r>
                        <a:rPr sz="1400" spc="21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links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sz="1400" spc="-3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00" spc="-1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data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EEB"/>
                    </a:solidFill>
                  </a:tcPr>
                </a:tc>
                <a:tc>
                  <a:txBody>
                    <a:bodyPr/>
                    <a:lstStyle/>
                    <a:p>
                      <a:pPr marL="59690" marR="51435" algn="just">
                        <a:lnSpc>
                          <a:spcPts val="1930"/>
                        </a:lnSpc>
                        <a:spcBef>
                          <a:spcPts val="95"/>
                        </a:spcBef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sz="1400" spc="13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case</a:t>
                      </a:r>
                      <a:r>
                        <a:rPr sz="1400" spc="14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provided</a:t>
                      </a:r>
                      <a:r>
                        <a:rPr sz="1400" spc="14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links</a:t>
                      </a:r>
                      <a:r>
                        <a:rPr sz="1400" spc="16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go</a:t>
                      </a:r>
                      <a:r>
                        <a:rPr sz="1400" spc="14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stale</a:t>
                      </a:r>
                      <a:r>
                        <a:rPr sz="1400" spc="15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(e.g.,</a:t>
                      </a:r>
                      <a:r>
                        <a:rPr sz="1400" spc="14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bankruptcy),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links</a:t>
                      </a:r>
                      <a:r>
                        <a:rPr sz="1400" spc="29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sz="1400" spc="27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backup</a:t>
                      </a:r>
                      <a:r>
                        <a:rPr sz="1400" spc="29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data</a:t>
                      </a:r>
                      <a:r>
                        <a:rPr sz="1400" spc="28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will</a:t>
                      </a:r>
                      <a:r>
                        <a:rPr sz="1400" spc="30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be</a:t>
                      </a:r>
                      <a:r>
                        <a:rPr sz="1400" spc="28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available</a:t>
                      </a:r>
                      <a:r>
                        <a:rPr sz="1400" spc="30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sz="1400" spc="28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00" spc="3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EU </a:t>
                      </a:r>
                      <a:r>
                        <a:rPr sz="1400" spc="-1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registry.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EEB"/>
                    </a:solidFill>
                  </a:tcPr>
                </a:tc>
                <a:tc>
                  <a:txBody>
                    <a:bodyPr/>
                    <a:lstStyle/>
                    <a:p>
                      <a:pPr marL="59690" marR="52705" indent="-635">
                        <a:lnSpc>
                          <a:spcPts val="1930"/>
                        </a:lnSpc>
                        <a:spcBef>
                          <a:spcPts val="95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00" spc="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issuer</a:t>
                      </a:r>
                      <a:r>
                        <a:rPr sz="1400" spc="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1400" spc="39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IDs</a:t>
                      </a:r>
                      <a:r>
                        <a:rPr sz="1400" spc="39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should</a:t>
                      </a:r>
                      <a:r>
                        <a:rPr sz="1400" spc="39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provide</a:t>
                      </a:r>
                      <a:r>
                        <a:rPr sz="1400" spc="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400" spc="38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service</a:t>
                      </a:r>
                      <a:r>
                        <a:rPr sz="1400" spc="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400" spc="39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their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registry</a:t>
                      </a:r>
                      <a:r>
                        <a:rPr sz="1400" spc="-4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host</a:t>
                      </a:r>
                      <a:r>
                        <a:rPr sz="1400" spc="-3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400" spc="-1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pointer</a:t>
                      </a:r>
                      <a:r>
                        <a:rPr sz="1400" spc="-4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where</a:t>
                      </a:r>
                      <a:r>
                        <a:rPr sz="1400" spc="-1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data</a:t>
                      </a:r>
                      <a:r>
                        <a:rPr sz="1400" spc="-3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is.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E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1970">
                <a:tc>
                  <a:txBody>
                    <a:bodyPr/>
                    <a:lstStyle/>
                    <a:p>
                      <a:pPr marL="59690" marR="53975" indent="-635">
                        <a:lnSpc>
                          <a:spcPts val="1930"/>
                        </a:lnSpc>
                        <a:spcBef>
                          <a:spcPts val="95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Does</a:t>
                      </a:r>
                      <a:r>
                        <a:rPr sz="1400" spc="13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00" spc="14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Data</a:t>
                      </a:r>
                      <a:r>
                        <a:rPr sz="1400" spc="1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carrier</a:t>
                      </a:r>
                      <a:r>
                        <a:rPr sz="1400" spc="13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on</a:t>
                      </a:r>
                      <a:r>
                        <a:rPr sz="1400" spc="1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the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product</a:t>
                      </a:r>
                      <a:r>
                        <a:rPr sz="1400" spc="-4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contain</a:t>
                      </a:r>
                      <a:r>
                        <a:rPr sz="1400" spc="-4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400" spc="-2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URI?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Not</a:t>
                      </a:r>
                      <a:r>
                        <a:rPr sz="1400" spc="-15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necessarily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Not</a:t>
                      </a:r>
                      <a:r>
                        <a:rPr sz="1400" spc="-15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132C3A"/>
                          </a:solidFill>
                          <a:latin typeface="Arial"/>
                          <a:cs typeface="Arial"/>
                        </a:rPr>
                        <a:t>necessarily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0" y="1788011"/>
            <a:ext cx="6497955" cy="96571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715" algn="ctr">
              <a:lnSpc>
                <a:spcPts val="3650"/>
              </a:lnSpc>
              <a:spcBef>
                <a:spcPts val="105"/>
              </a:spcBef>
            </a:pP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Product</a:t>
            </a:r>
            <a:r>
              <a:rPr sz="3600" spc="-6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Circularity</a:t>
            </a:r>
            <a:r>
              <a:rPr sz="3600" spc="-5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Data</a:t>
            </a:r>
            <a:r>
              <a:rPr sz="3600" spc="-5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use</a:t>
            </a:r>
            <a:r>
              <a:rPr sz="3600" spc="-5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case</a:t>
            </a:r>
          </a:p>
          <a:p>
            <a:pPr marR="5080" algn="ctr">
              <a:lnSpc>
                <a:spcPts val="3650"/>
              </a:lnSpc>
            </a:pPr>
            <a:r>
              <a:rPr sz="36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77883" y="3573444"/>
            <a:ext cx="6292850" cy="1146810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12700" marR="5080" indent="446405" algn="r">
              <a:lnSpc>
                <a:spcPts val="1730"/>
              </a:lnSpc>
              <a:spcBef>
                <a:spcPts val="310"/>
              </a:spcBef>
            </a:pP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On</a:t>
            </a:r>
            <a:r>
              <a:rPr sz="1600" spc="-10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09</a:t>
            </a:r>
            <a:r>
              <a:rPr sz="1600" spc="-105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April</a:t>
            </a:r>
            <a:r>
              <a:rPr sz="1600" spc="-35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2024,</a:t>
            </a:r>
            <a:r>
              <a:rPr sz="1600" spc="-20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the</a:t>
            </a:r>
            <a:r>
              <a:rPr sz="1600" spc="-15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09FDB"/>
                </a:solidFill>
                <a:latin typeface="Arial"/>
                <a:cs typeface="Arial"/>
              </a:rPr>
              <a:t>UN/CEFACT</a:t>
            </a:r>
            <a:r>
              <a:rPr sz="1600" spc="-65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Bureau</a:t>
            </a:r>
            <a:r>
              <a:rPr sz="1600" spc="-30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approved</a:t>
            </a:r>
            <a:r>
              <a:rPr sz="1600" spc="-20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the</a:t>
            </a:r>
            <a:r>
              <a:rPr sz="1600" spc="-15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09FDB"/>
                </a:solidFill>
                <a:latin typeface="Arial"/>
                <a:cs typeface="Arial"/>
              </a:rPr>
              <a:t>Product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Circularity</a:t>
            </a:r>
            <a:r>
              <a:rPr sz="1600" spc="-50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Data</a:t>
            </a:r>
            <a:r>
              <a:rPr sz="1600" spc="-25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Standard,</a:t>
            </a:r>
            <a:r>
              <a:rPr sz="1600" spc="-20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an</a:t>
            </a:r>
            <a:r>
              <a:rPr sz="1600" spc="-40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extension</a:t>
            </a:r>
            <a:r>
              <a:rPr sz="1600" spc="-40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of</a:t>
            </a:r>
            <a:r>
              <a:rPr sz="1600" spc="-30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the</a:t>
            </a:r>
            <a:r>
              <a:rPr sz="1600" spc="-25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existing</a:t>
            </a:r>
            <a:r>
              <a:rPr sz="1600" spc="-40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traceability</a:t>
            </a:r>
            <a:r>
              <a:rPr sz="1600" spc="-50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spc="-25" dirty="0">
                <a:solidFill>
                  <a:srgbClr val="109FDB"/>
                </a:solidFill>
                <a:latin typeface="Arial"/>
                <a:cs typeface="Arial"/>
              </a:rPr>
              <a:t>and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transparency</a:t>
            </a:r>
            <a:r>
              <a:rPr sz="1600" spc="-30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standard</a:t>
            </a:r>
            <a:r>
              <a:rPr sz="1600" spc="-25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for</a:t>
            </a:r>
            <a:r>
              <a:rPr sz="1600" spc="-40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textile</a:t>
            </a:r>
            <a:r>
              <a:rPr sz="1600" spc="-30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and</a:t>
            </a:r>
            <a:r>
              <a:rPr sz="1600" spc="-45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09FDB"/>
                </a:solidFill>
                <a:latin typeface="Arial"/>
                <a:cs typeface="Arial"/>
              </a:rPr>
              <a:t>leather,</a:t>
            </a:r>
            <a:r>
              <a:rPr sz="1600" spc="-35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providing</a:t>
            </a:r>
            <a:r>
              <a:rPr sz="1600" spc="-55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09FDB"/>
                </a:solidFill>
                <a:latin typeface="Arial"/>
                <a:cs typeface="Arial"/>
              </a:rPr>
              <a:t>business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requirement</a:t>
            </a:r>
            <a:r>
              <a:rPr sz="1600" spc="-45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specifications</a:t>
            </a:r>
            <a:r>
              <a:rPr sz="1600" spc="-95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(BRS)</a:t>
            </a:r>
            <a:r>
              <a:rPr sz="1600" spc="-55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supporting</a:t>
            </a:r>
            <a:r>
              <a:rPr sz="1600" spc="-55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standardized</a:t>
            </a:r>
            <a:r>
              <a:rPr sz="1600" spc="-65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spc="-20" dirty="0">
                <a:solidFill>
                  <a:srgbClr val="109FDB"/>
                </a:solidFill>
                <a:latin typeface="Arial"/>
                <a:cs typeface="Arial"/>
              </a:rPr>
              <a:t>data</a:t>
            </a:r>
            <a:endParaRPr sz="1600">
              <a:latin typeface="Arial"/>
              <a:cs typeface="Arial"/>
            </a:endParaRPr>
          </a:p>
          <a:p>
            <a:pPr marR="5080" algn="r">
              <a:lnSpc>
                <a:spcPts val="1700"/>
              </a:lnSpc>
            </a:pP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exchange</a:t>
            </a:r>
            <a:r>
              <a:rPr sz="1600" spc="-25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for</a:t>
            </a:r>
            <a:r>
              <a:rPr sz="1600" spc="-30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circular</a:t>
            </a:r>
            <a:r>
              <a:rPr sz="1600" spc="-40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109FDB"/>
                </a:solidFill>
                <a:latin typeface="Arial"/>
                <a:cs typeface="Arial"/>
              </a:rPr>
              <a:t>business</a:t>
            </a:r>
            <a:r>
              <a:rPr sz="1600" spc="-45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109FDB"/>
                </a:solidFill>
                <a:latin typeface="Arial"/>
                <a:cs typeface="Arial"/>
              </a:rPr>
              <a:t>models.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7024116" y="0"/>
            <a:ext cx="5168265" cy="6858000"/>
            <a:chOff x="7024116" y="0"/>
            <a:chExt cx="5168265" cy="685800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24116" y="0"/>
              <a:ext cx="5167883" cy="68580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38516" y="123444"/>
              <a:ext cx="1141475" cy="34899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6300020-85A5-773F-95F3-8472423846CF}"/>
              </a:ext>
            </a:extLst>
          </p:cNvPr>
          <p:cNvSpPr txBox="1"/>
          <p:nvPr/>
        </p:nvSpPr>
        <p:spPr>
          <a:xfrm>
            <a:off x="173831" y="-148590"/>
            <a:ext cx="1138713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ja-JP" altLang="en-US" sz="2800" b="0" i="0" u="none" strike="noStrike" baseline="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一般財団法人日欧産業協力センターレポート（１）　　</a:t>
            </a:r>
            <a:r>
              <a:rPr lang="en-US" altLang="ja-JP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r>
              <a:rPr lang="ja-JP" altLang="en-US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lang="ja-JP" altLang="en-US" sz="2800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07818CF-AD78-4ACA-2FA3-E6EC92068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898945"/>
            <a:ext cx="10718863" cy="570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6610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88060" cy="6858000"/>
            <a:chOff x="0" y="0"/>
            <a:chExt cx="98806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05255" cy="124053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2208" y="0"/>
              <a:ext cx="85343" cy="68579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344" y="6569964"/>
              <a:ext cx="737615" cy="225551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944879" y="527018"/>
            <a:ext cx="105156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668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Product</a:t>
            </a:r>
            <a:r>
              <a:rPr sz="3600"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Circularity</a:t>
            </a:r>
            <a:r>
              <a:rPr sz="3600"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Data</a:t>
            </a:r>
            <a:r>
              <a:rPr sz="3600" spc="-4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use</a:t>
            </a:r>
            <a:r>
              <a:rPr sz="3600" spc="-4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case</a:t>
            </a:r>
            <a:r>
              <a:rPr sz="3600" spc="-3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sz="36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143524" y="1406047"/>
            <a:ext cx="10410190" cy="793750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>
              <a:lnSpc>
                <a:spcPts val="1939"/>
              </a:lnSpc>
              <a:spcBef>
                <a:spcPts val="345"/>
              </a:spcBef>
            </a:pPr>
            <a:r>
              <a:rPr sz="1800" dirty="0">
                <a:latin typeface="Arial"/>
                <a:cs typeface="Arial"/>
              </a:rPr>
              <a:t>The</a:t>
            </a:r>
            <a:r>
              <a:rPr sz="1800" spc="-5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project’s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purpose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is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to</a:t>
            </a:r>
            <a:r>
              <a:rPr sz="1800" spc="-4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update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and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publish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the</a:t>
            </a:r>
            <a:r>
              <a:rPr sz="1800" spc="-70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Textile </a:t>
            </a:r>
            <a:r>
              <a:rPr sz="1800" dirty="0">
                <a:latin typeface="Arial"/>
                <a:cs typeface="Arial"/>
              </a:rPr>
              <a:t>and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Leather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BRS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(Business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Requirement </a:t>
            </a:r>
            <a:r>
              <a:rPr sz="1800" dirty="0">
                <a:latin typeface="Arial"/>
                <a:cs typeface="Arial"/>
              </a:rPr>
              <a:t>Specification)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with an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additional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use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case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and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data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structure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to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support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the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reuse</a:t>
            </a:r>
            <a:r>
              <a:rPr sz="1800" b="1" spc="-3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and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recycle</a:t>
            </a:r>
            <a:r>
              <a:rPr sz="1800" b="1" spc="-10" dirty="0">
                <a:latin typeface="Arial"/>
                <a:cs typeface="Arial"/>
              </a:rPr>
              <a:t> stages </a:t>
            </a:r>
            <a:r>
              <a:rPr sz="1800" dirty="0">
                <a:latin typeface="Arial"/>
                <a:cs typeface="Arial"/>
              </a:rPr>
              <a:t>of</a:t>
            </a:r>
            <a:r>
              <a:rPr sz="1800" spc="-3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the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value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chains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through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</a:t>
            </a:r>
            <a:r>
              <a:rPr sz="1800" spc="-4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digital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representation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and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exchange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of</a:t>
            </a:r>
            <a:r>
              <a:rPr sz="1800" spc="-3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circular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product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and</a:t>
            </a:r>
            <a:r>
              <a:rPr sz="1800" spc="-4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material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data.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78977" y="3494768"/>
            <a:ext cx="726857" cy="64697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127965" y="3425952"/>
            <a:ext cx="752931" cy="766571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3941064" y="3398520"/>
            <a:ext cx="2816860" cy="749935"/>
            <a:chOff x="3941064" y="3398520"/>
            <a:chExt cx="2816860" cy="749935"/>
          </a:xfrm>
        </p:grpSpPr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941064" y="3398520"/>
              <a:ext cx="1734299" cy="734567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675376" y="3418332"/>
              <a:ext cx="1082039" cy="729983"/>
            </a:xfrm>
            <a:prstGeom prst="rect">
              <a:avLst/>
            </a:prstGeom>
          </p:spPr>
        </p:pic>
      </p:grpSp>
      <p:pic>
        <p:nvPicPr>
          <p:cNvPr id="13" name="object 1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918959" y="3398520"/>
            <a:ext cx="769619" cy="713231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025739" y="3344001"/>
            <a:ext cx="490004" cy="736924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8812162" y="3489474"/>
            <a:ext cx="1311537" cy="450567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0276331" y="3366515"/>
            <a:ext cx="1232913" cy="733043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176527" y="4474464"/>
            <a:ext cx="687303" cy="687323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057400" y="4588764"/>
            <a:ext cx="1299971" cy="457199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3569862" y="4461300"/>
            <a:ext cx="829363" cy="546378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4607052" y="4421123"/>
            <a:ext cx="1082027" cy="554735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5879591" y="4578096"/>
            <a:ext cx="769619" cy="265175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6973823" y="4404359"/>
            <a:ext cx="598931" cy="571499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7963407" y="4345444"/>
            <a:ext cx="613155" cy="613143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8805986" y="4376356"/>
            <a:ext cx="1223688" cy="460216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0296732" y="4423028"/>
            <a:ext cx="1567005" cy="273367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1223772" y="5425440"/>
            <a:ext cx="1623059" cy="187451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3174492" y="5128259"/>
            <a:ext cx="870216" cy="679156"/>
          </a:xfrm>
          <a:prstGeom prst="rect">
            <a:avLst/>
          </a:prstGeom>
        </p:spPr>
      </p:pic>
      <p:pic>
        <p:nvPicPr>
          <p:cNvPr id="28" name="object 28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4586697" y="5082811"/>
            <a:ext cx="769296" cy="689044"/>
          </a:xfrm>
          <a:prstGeom prst="rect">
            <a:avLst/>
          </a:prstGeom>
        </p:spPr>
      </p:pic>
      <p:pic>
        <p:nvPicPr>
          <p:cNvPr id="29" name="object 29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7383780" y="5201411"/>
            <a:ext cx="1386827" cy="423659"/>
          </a:xfrm>
          <a:prstGeom prst="rect">
            <a:avLst/>
          </a:prstGeom>
        </p:spPr>
      </p:pic>
      <p:pic>
        <p:nvPicPr>
          <p:cNvPr id="30" name="object 30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5561317" y="5287383"/>
            <a:ext cx="1587047" cy="264638"/>
          </a:xfrm>
          <a:prstGeom prst="rect">
            <a:avLst/>
          </a:prstGeom>
        </p:spPr>
      </p:pic>
      <p:pic>
        <p:nvPicPr>
          <p:cNvPr id="31" name="object 31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9001290" y="5067915"/>
            <a:ext cx="1138354" cy="633837"/>
          </a:xfrm>
          <a:prstGeom prst="rect">
            <a:avLst/>
          </a:prstGeom>
        </p:spPr>
      </p:pic>
      <p:pic>
        <p:nvPicPr>
          <p:cNvPr id="32" name="object 32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1301874" y="3543118"/>
            <a:ext cx="487558" cy="663636"/>
          </a:xfrm>
          <a:prstGeom prst="rect">
            <a:avLst/>
          </a:prstGeom>
        </p:spPr>
      </p:pic>
      <p:sp>
        <p:nvSpPr>
          <p:cNvPr id="33" name="object 33"/>
          <p:cNvSpPr txBox="1"/>
          <p:nvPr/>
        </p:nvSpPr>
        <p:spPr>
          <a:xfrm>
            <a:off x="1218855" y="5884566"/>
            <a:ext cx="14274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(not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full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list..)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34" name="object 34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10210800" y="4826508"/>
            <a:ext cx="1623059" cy="720839"/>
          </a:xfrm>
          <a:prstGeom prst="rect">
            <a:avLst/>
          </a:prstGeom>
        </p:spPr>
      </p:pic>
      <p:sp>
        <p:nvSpPr>
          <p:cNvPr id="35" name="object 35"/>
          <p:cNvSpPr txBox="1"/>
          <p:nvPr/>
        </p:nvSpPr>
        <p:spPr>
          <a:xfrm>
            <a:off x="1218855" y="2863909"/>
            <a:ext cx="60750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"/>
                <a:cs typeface="Arial"/>
              </a:rPr>
              <a:t>Project</a:t>
            </a:r>
            <a:r>
              <a:rPr sz="1800" spc="-5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participants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roles:</a:t>
            </a:r>
            <a:r>
              <a:rPr sz="1800" spc="-4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contributors,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observers,</a:t>
            </a:r>
            <a:r>
              <a:rPr sz="1800" spc="-40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reviewers</a:t>
            </a:r>
            <a:endParaRPr sz="18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143525" y="6605916"/>
            <a:ext cx="4307840" cy="17399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000" spc="70" dirty="0">
                <a:solidFill>
                  <a:srgbClr val="7E7E7E"/>
                </a:solidFill>
                <a:latin typeface="Gill Sans MT"/>
                <a:cs typeface="Gill Sans MT"/>
              </a:rPr>
              <a:t>Sustainable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75" dirty="0">
                <a:solidFill>
                  <a:srgbClr val="7E7E7E"/>
                </a:solidFill>
                <a:latin typeface="Gill Sans MT"/>
                <a:cs typeface="Gill Sans MT"/>
              </a:rPr>
              <a:t>and</a:t>
            </a:r>
            <a:r>
              <a:rPr sz="1000" spc="-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Digital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Trade</a:t>
            </a:r>
            <a:r>
              <a:rPr sz="1000" spc="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45" dirty="0">
                <a:solidFill>
                  <a:srgbClr val="7E7E7E"/>
                </a:solidFill>
                <a:latin typeface="Gill Sans MT"/>
                <a:cs typeface="Gill Sans MT"/>
              </a:rPr>
              <a:t>Facilitation</a:t>
            </a:r>
            <a:r>
              <a:rPr sz="1000" spc="-2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Week</a:t>
            </a:r>
            <a:r>
              <a:rPr sz="1000" spc="30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7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85" dirty="0">
                <a:solidFill>
                  <a:srgbClr val="7E7E7E"/>
                </a:solidFill>
                <a:latin typeface="Gill Sans MT"/>
                <a:cs typeface="Gill Sans MT"/>
              </a:rPr>
              <a:t>8-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12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110" dirty="0">
                <a:solidFill>
                  <a:srgbClr val="7E7E7E"/>
                </a:solidFill>
                <a:latin typeface="Gill Sans MT"/>
                <a:cs typeface="Gill Sans MT"/>
              </a:rPr>
              <a:t>July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2024</a:t>
            </a:r>
            <a:r>
              <a:rPr sz="1000" spc="26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6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Geneva</a:t>
            </a:r>
            <a:endParaRPr sz="10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88060" cy="6858000"/>
            <a:chOff x="0" y="0"/>
            <a:chExt cx="98806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05255" cy="124053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2208" y="0"/>
              <a:ext cx="85343" cy="68579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344" y="6569964"/>
              <a:ext cx="737615" cy="225551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41221" y="414317"/>
            <a:ext cx="11100817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668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Product</a:t>
            </a:r>
            <a:r>
              <a:rPr sz="3600" spc="-6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Circularity</a:t>
            </a:r>
            <a:r>
              <a:rPr sz="3600"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Data</a:t>
            </a:r>
            <a:r>
              <a:rPr sz="3600"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use</a:t>
            </a:r>
            <a:r>
              <a:rPr sz="3600"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case</a:t>
            </a:r>
            <a:r>
              <a:rPr sz="36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sz="36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</a:t>
            </a:r>
            <a:r>
              <a:rPr sz="3600" spc="-5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</a:t>
            </a:r>
            <a:r>
              <a:rPr sz="3600" spc="-4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line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1497838" y="2558542"/>
            <a:ext cx="9700895" cy="1467485"/>
            <a:chOff x="1497838" y="2558542"/>
            <a:chExt cx="9700895" cy="1467485"/>
          </a:xfrm>
        </p:grpSpPr>
        <p:sp>
          <p:nvSpPr>
            <p:cNvPr id="8" name="object 8"/>
            <p:cNvSpPr/>
            <p:nvPr/>
          </p:nvSpPr>
          <p:spPr>
            <a:xfrm>
              <a:off x="9121140" y="2578608"/>
              <a:ext cx="562610" cy="506095"/>
            </a:xfrm>
            <a:custGeom>
              <a:avLst/>
              <a:gdLst/>
              <a:ahLst/>
              <a:cxnLst/>
              <a:rect l="l" t="t" r="r" b="b"/>
              <a:pathLst>
                <a:path w="562609" h="506094">
                  <a:moveTo>
                    <a:pt x="281178" y="0"/>
                  </a:moveTo>
                  <a:lnTo>
                    <a:pt x="230634" y="4075"/>
                  </a:lnTo>
                  <a:lnTo>
                    <a:pt x="183063" y="15826"/>
                  </a:lnTo>
                  <a:lnTo>
                    <a:pt x="139259" y="34538"/>
                  </a:lnTo>
                  <a:lnTo>
                    <a:pt x="100016" y="59496"/>
                  </a:lnTo>
                  <a:lnTo>
                    <a:pt x="66127" y="89987"/>
                  </a:lnTo>
                  <a:lnTo>
                    <a:pt x="38387" y="125295"/>
                  </a:lnTo>
                  <a:lnTo>
                    <a:pt x="17590" y="164707"/>
                  </a:lnTo>
                  <a:lnTo>
                    <a:pt x="4529" y="207508"/>
                  </a:lnTo>
                  <a:lnTo>
                    <a:pt x="0" y="252984"/>
                  </a:lnTo>
                  <a:lnTo>
                    <a:pt x="4529" y="298456"/>
                  </a:lnTo>
                  <a:lnTo>
                    <a:pt x="17590" y="341255"/>
                  </a:lnTo>
                  <a:lnTo>
                    <a:pt x="38387" y="380666"/>
                  </a:lnTo>
                  <a:lnTo>
                    <a:pt x="66127" y="415975"/>
                  </a:lnTo>
                  <a:lnTo>
                    <a:pt x="100016" y="446467"/>
                  </a:lnTo>
                  <a:lnTo>
                    <a:pt x="139259" y="471426"/>
                  </a:lnTo>
                  <a:lnTo>
                    <a:pt x="183063" y="490139"/>
                  </a:lnTo>
                  <a:lnTo>
                    <a:pt x="230634" y="501891"/>
                  </a:lnTo>
                  <a:lnTo>
                    <a:pt x="281178" y="505968"/>
                  </a:lnTo>
                  <a:lnTo>
                    <a:pt x="331721" y="501891"/>
                  </a:lnTo>
                  <a:lnTo>
                    <a:pt x="379292" y="490139"/>
                  </a:lnTo>
                  <a:lnTo>
                    <a:pt x="423096" y="471426"/>
                  </a:lnTo>
                  <a:lnTo>
                    <a:pt x="462339" y="446467"/>
                  </a:lnTo>
                  <a:lnTo>
                    <a:pt x="496228" y="415975"/>
                  </a:lnTo>
                  <a:lnTo>
                    <a:pt x="523968" y="380666"/>
                  </a:lnTo>
                  <a:lnTo>
                    <a:pt x="544765" y="341255"/>
                  </a:lnTo>
                  <a:lnTo>
                    <a:pt x="557826" y="298456"/>
                  </a:lnTo>
                  <a:lnTo>
                    <a:pt x="562356" y="252984"/>
                  </a:lnTo>
                  <a:lnTo>
                    <a:pt x="557826" y="207508"/>
                  </a:lnTo>
                  <a:lnTo>
                    <a:pt x="544765" y="164707"/>
                  </a:lnTo>
                  <a:lnTo>
                    <a:pt x="523968" y="125295"/>
                  </a:lnTo>
                  <a:lnTo>
                    <a:pt x="496228" y="89987"/>
                  </a:lnTo>
                  <a:lnTo>
                    <a:pt x="462339" y="59496"/>
                  </a:lnTo>
                  <a:lnTo>
                    <a:pt x="423096" y="34538"/>
                  </a:lnTo>
                  <a:lnTo>
                    <a:pt x="379292" y="15826"/>
                  </a:lnTo>
                  <a:lnTo>
                    <a:pt x="331721" y="4075"/>
                  </a:lnTo>
                  <a:lnTo>
                    <a:pt x="281178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121140" y="2578608"/>
              <a:ext cx="562610" cy="506095"/>
            </a:xfrm>
            <a:custGeom>
              <a:avLst/>
              <a:gdLst/>
              <a:ahLst/>
              <a:cxnLst/>
              <a:rect l="l" t="t" r="r" b="b"/>
              <a:pathLst>
                <a:path w="562609" h="506094">
                  <a:moveTo>
                    <a:pt x="0" y="252984"/>
                  </a:moveTo>
                  <a:lnTo>
                    <a:pt x="4529" y="207508"/>
                  </a:lnTo>
                  <a:lnTo>
                    <a:pt x="17590" y="164707"/>
                  </a:lnTo>
                  <a:lnTo>
                    <a:pt x="38387" y="125295"/>
                  </a:lnTo>
                  <a:lnTo>
                    <a:pt x="66127" y="89987"/>
                  </a:lnTo>
                  <a:lnTo>
                    <a:pt x="100016" y="59496"/>
                  </a:lnTo>
                  <a:lnTo>
                    <a:pt x="139259" y="34538"/>
                  </a:lnTo>
                  <a:lnTo>
                    <a:pt x="183063" y="15826"/>
                  </a:lnTo>
                  <a:lnTo>
                    <a:pt x="230634" y="4075"/>
                  </a:lnTo>
                  <a:lnTo>
                    <a:pt x="281178" y="0"/>
                  </a:lnTo>
                  <a:lnTo>
                    <a:pt x="331721" y="4075"/>
                  </a:lnTo>
                  <a:lnTo>
                    <a:pt x="379292" y="15826"/>
                  </a:lnTo>
                  <a:lnTo>
                    <a:pt x="423096" y="34538"/>
                  </a:lnTo>
                  <a:lnTo>
                    <a:pt x="462339" y="59496"/>
                  </a:lnTo>
                  <a:lnTo>
                    <a:pt x="496228" y="89987"/>
                  </a:lnTo>
                  <a:lnTo>
                    <a:pt x="523968" y="125295"/>
                  </a:lnTo>
                  <a:lnTo>
                    <a:pt x="544765" y="164707"/>
                  </a:lnTo>
                  <a:lnTo>
                    <a:pt x="557826" y="207508"/>
                  </a:lnTo>
                  <a:lnTo>
                    <a:pt x="562356" y="252984"/>
                  </a:lnTo>
                  <a:lnTo>
                    <a:pt x="557826" y="298456"/>
                  </a:lnTo>
                  <a:lnTo>
                    <a:pt x="544765" y="341255"/>
                  </a:lnTo>
                  <a:lnTo>
                    <a:pt x="523968" y="380666"/>
                  </a:lnTo>
                  <a:lnTo>
                    <a:pt x="496228" y="415975"/>
                  </a:lnTo>
                  <a:lnTo>
                    <a:pt x="462339" y="446467"/>
                  </a:lnTo>
                  <a:lnTo>
                    <a:pt x="423096" y="471426"/>
                  </a:lnTo>
                  <a:lnTo>
                    <a:pt x="379292" y="490139"/>
                  </a:lnTo>
                  <a:lnTo>
                    <a:pt x="331721" y="501891"/>
                  </a:lnTo>
                  <a:lnTo>
                    <a:pt x="281178" y="505968"/>
                  </a:lnTo>
                  <a:lnTo>
                    <a:pt x="230634" y="501891"/>
                  </a:lnTo>
                  <a:lnTo>
                    <a:pt x="183063" y="490139"/>
                  </a:lnTo>
                  <a:lnTo>
                    <a:pt x="139259" y="471426"/>
                  </a:lnTo>
                  <a:lnTo>
                    <a:pt x="100016" y="446467"/>
                  </a:lnTo>
                  <a:lnTo>
                    <a:pt x="66127" y="415975"/>
                  </a:lnTo>
                  <a:lnTo>
                    <a:pt x="38387" y="380666"/>
                  </a:lnTo>
                  <a:lnTo>
                    <a:pt x="17590" y="341255"/>
                  </a:lnTo>
                  <a:lnTo>
                    <a:pt x="4529" y="298456"/>
                  </a:lnTo>
                  <a:lnTo>
                    <a:pt x="0" y="252984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504188" y="2581656"/>
              <a:ext cx="562610" cy="504825"/>
            </a:xfrm>
            <a:custGeom>
              <a:avLst/>
              <a:gdLst/>
              <a:ahLst/>
              <a:cxnLst/>
              <a:rect l="l" t="t" r="r" b="b"/>
              <a:pathLst>
                <a:path w="562610" h="504825">
                  <a:moveTo>
                    <a:pt x="281178" y="0"/>
                  </a:moveTo>
                  <a:lnTo>
                    <a:pt x="230634" y="4063"/>
                  </a:lnTo>
                  <a:lnTo>
                    <a:pt x="183063" y="15780"/>
                  </a:lnTo>
                  <a:lnTo>
                    <a:pt x="139259" y="34436"/>
                  </a:lnTo>
                  <a:lnTo>
                    <a:pt x="100016" y="59321"/>
                  </a:lnTo>
                  <a:lnTo>
                    <a:pt x="66127" y="89720"/>
                  </a:lnTo>
                  <a:lnTo>
                    <a:pt x="38387" y="124922"/>
                  </a:lnTo>
                  <a:lnTo>
                    <a:pt x="17590" y="164215"/>
                  </a:lnTo>
                  <a:lnTo>
                    <a:pt x="4529" y="206886"/>
                  </a:lnTo>
                  <a:lnTo>
                    <a:pt x="0" y="252222"/>
                  </a:lnTo>
                  <a:lnTo>
                    <a:pt x="4529" y="297557"/>
                  </a:lnTo>
                  <a:lnTo>
                    <a:pt x="17590" y="340228"/>
                  </a:lnTo>
                  <a:lnTo>
                    <a:pt x="38387" y="379521"/>
                  </a:lnTo>
                  <a:lnTo>
                    <a:pt x="66127" y="414723"/>
                  </a:lnTo>
                  <a:lnTo>
                    <a:pt x="100016" y="445122"/>
                  </a:lnTo>
                  <a:lnTo>
                    <a:pt x="139259" y="470007"/>
                  </a:lnTo>
                  <a:lnTo>
                    <a:pt x="183063" y="488663"/>
                  </a:lnTo>
                  <a:lnTo>
                    <a:pt x="230634" y="500380"/>
                  </a:lnTo>
                  <a:lnTo>
                    <a:pt x="281178" y="504444"/>
                  </a:lnTo>
                  <a:lnTo>
                    <a:pt x="331721" y="500380"/>
                  </a:lnTo>
                  <a:lnTo>
                    <a:pt x="379292" y="488663"/>
                  </a:lnTo>
                  <a:lnTo>
                    <a:pt x="423096" y="470007"/>
                  </a:lnTo>
                  <a:lnTo>
                    <a:pt x="462339" y="445122"/>
                  </a:lnTo>
                  <a:lnTo>
                    <a:pt x="496228" y="414723"/>
                  </a:lnTo>
                  <a:lnTo>
                    <a:pt x="523968" y="379521"/>
                  </a:lnTo>
                  <a:lnTo>
                    <a:pt x="544765" y="340228"/>
                  </a:lnTo>
                  <a:lnTo>
                    <a:pt x="557826" y="297557"/>
                  </a:lnTo>
                  <a:lnTo>
                    <a:pt x="562356" y="252222"/>
                  </a:lnTo>
                  <a:lnTo>
                    <a:pt x="557826" y="206886"/>
                  </a:lnTo>
                  <a:lnTo>
                    <a:pt x="544765" y="164215"/>
                  </a:lnTo>
                  <a:lnTo>
                    <a:pt x="523968" y="124922"/>
                  </a:lnTo>
                  <a:lnTo>
                    <a:pt x="496228" y="89720"/>
                  </a:lnTo>
                  <a:lnTo>
                    <a:pt x="462339" y="59321"/>
                  </a:lnTo>
                  <a:lnTo>
                    <a:pt x="423096" y="34436"/>
                  </a:lnTo>
                  <a:lnTo>
                    <a:pt x="379292" y="15780"/>
                  </a:lnTo>
                  <a:lnTo>
                    <a:pt x="331721" y="4063"/>
                  </a:lnTo>
                  <a:lnTo>
                    <a:pt x="281178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504188" y="2581656"/>
              <a:ext cx="562610" cy="504825"/>
            </a:xfrm>
            <a:custGeom>
              <a:avLst/>
              <a:gdLst/>
              <a:ahLst/>
              <a:cxnLst/>
              <a:rect l="l" t="t" r="r" b="b"/>
              <a:pathLst>
                <a:path w="562610" h="504825">
                  <a:moveTo>
                    <a:pt x="0" y="252222"/>
                  </a:moveTo>
                  <a:lnTo>
                    <a:pt x="4529" y="206886"/>
                  </a:lnTo>
                  <a:lnTo>
                    <a:pt x="17590" y="164215"/>
                  </a:lnTo>
                  <a:lnTo>
                    <a:pt x="38387" y="124922"/>
                  </a:lnTo>
                  <a:lnTo>
                    <a:pt x="66127" y="89720"/>
                  </a:lnTo>
                  <a:lnTo>
                    <a:pt x="100016" y="59321"/>
                  </a:lnTo>
                  <a:lnTo>
                    <a:pt x="139259" y="34436"/>
                  </a:lnTo>
                  <a:lnTo>
                    <a:pt x="183063" y="15780"/>
                  </a:lnTo>
                  <a:lnTo>
                    <a:pt x="230634" y="4063"/>
                  </a:lnTo>
                  <a:lnTo>
                    <a:pt x="281178" y="0"/>
                  </a:lnTo>
                  <a:lnTo>
                    <a:pt x="331721" y="4063"/>
                  </a:lnTo>
                  <a:lnTo>
                    <a:pt x="379292" y="15780"/>
                  </a:lnTo>
                  <a:lnTo>
                    <a:pt x="423096" y="34436"/>
                  </a:lnTo>
                  <a:lnTo>
                    <a:pt x="462339" y="59321"/>
                  </a:lnTo>
                  <a:lnTo>
                    <a:pt x="496228" y="89720"/>
                  </a:lnTo>
                  <a:lnTo>
                    <a:pt x="523968" y="124922"/>
                  </a:lnTo>
                  <a:lnTo>
                    <a:pt x="544765" y="164215"/>
                  </a:lnTo>
                  <a:lnTo>
                    <a:pt x="557826" y="206886"/>
                  </a:lnTo>
                  <a:lnTo>
                    <a:pt x="562356" y="252222"/>
                  </a:lnTo>
                  <a:lnTo>
                    <a:pt x="557826" y="297557"/>
                  </a:lnTo>
                  <a:lnTo>
                    <a:pt x="544765" y="340228"/>
                  </a:lnTo>
                  <a:lnTo>
                    <a:pt x="523968" y="379521"/>
                  </a:lnTo>
                  <a:lnTo>
                    <a:pt x="496228" y="414723"/>
                  </a:lnTo>
                  <a:lnTo>
                    <a:pt x="462339" y="445122"/>
                  </a:lnTo>
                  <a:lnTo>
                    <a:pt x="423096" y="470007"/>
                  </a:lnTo>
                  <a:lnTo>
                    <a:pt x="379292" y="488663"/>
                  </a:lnTo>
                  <a:lnTo>
                    <a:pt x="331721" y="500380"/>
                  </a:lnTo>
                  <a:lnTo>
                    <a:pt x="281178" y="504444"/>
                  </a:lnTo>
                  <a:lnTo>
                    <a:pt x="230634" y="500380"/>
                  </a:lnTo>
                  <a:lnTo>
                    <a:pt x="183063" y="488663"/>
                  </a:lnTo>
                  <a:lnTo>
                    <a:pt x="139259" y="470007"/>
                  </a:lnTo>
                  <a:lnTo>
                    <a:pt x="100016" y="445122"/>
                  </a:lnTo>
                  <a:lnTo>
                    <a:pt x="66127" y="414723"/>
                  </a:lnTo>
                  <a:lnTo>
                    <a:pt x="38387" y="379521"/>
                  </a:lnTo>
                  <a:lnTo>
                    <a:pt x="17590" y="340228"/>
                  </a:lnTo>
                  <a:lnTo>
                    <a:pt x="4529" y="297557"/>
                  </a:lnTo>
                  <a:lnTo>
                    <a:pt x="0" y="252222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780032" y="3086100"/>
              <a:ext cx="5080" cy="819150"/>
            </a:xfrm>
            <a:custGeom>
              <a:avLst/>
              <a:gdLst/>
              <a:ahLst/>
              <a:cxnLst/>
              <a:rect l="l" t="t" r="r" b="b"/>
              <a:pathLst>
                <a:path w="5080" h="819150">
                  <a:moveTo>
                    <a:pt x="4762" y="0"/>
                  </a:moveTo>
                  <a:lnTo>
                    <a:pt x="0" y="819150"/>
                  </a:lnTo>
                </a:path>
              </a:pathLst>
            </a:custGeom>
            <a:ln w="5715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94307" y="3819519"/>
              <a:ext cx="171450" cy="17145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2948940" y="2593848"/>
              <a:ext cx="562610" cy="504825"/>
            </a:xfrm>
            <a:custGeom>
              <a:avLst/>
              <a:gdLst/>
              <a:ahLst/>
              <a:cxnLst/>
              <a:rect l="l" t="t" r="r" b="b"/>
              <a:pathLst>
                <a:path w="562610" h="504825">
                  <a:moveTo>
                    <a:pt x="281178" y="0"/>
                  </a:moveTo>
                  <a:lnTo>
                    <a:pt x="230634" y="4063"/>
                  </a:lnTo>
                  <a:lnTo>
                    <a:pt x="183063" y="15780"/>
                  </a:lnTo>
                  <a:lnTo>
                    <a:pt x="139259" y="34436"/>
                  </a:lnTo>
                  <a:lnTo>
                    <a:pt x="100016" y="59321"/>
                  </a:lnTo>
                  <a:lnTo>
                    <a:pt x="66127" y="89720"/>
                  </a:lnTo>
                  <a:lnTo>
                    <a:pt x="38387" y="124922"/>
                  </a:lnTo>
                  <a:lnTo>
                    <a:pt x="17590" y="164215"/>
                  </a:lnTo>
                  <a:lnTo>
                    <a:pt x="4529" y="206886"/>
                  </a:lnTo>
                  <a:lnTo>
                    <a:pt x="0" y="252222"/>
                  </a:lnTo>
                  <a:lnTo>
                    <a:pt x="4529" y="297557"/>
                  </a:lnTo>
                  <a:lnTo>
                    <a:pt x="17590" y="340228"/>
                  </a:lnTo>
                  <a:lnTo>
                    <a:pt x="38387" y="379521"/>
                  </a:lnTo>
                  <a:lnTo>
                    <a:pt x="66127" y="414723"/>
                  </a:lnTo>
                  <a:lnTo>
                    <a:pt x="100016" y="445122"/>
                  </a:lnTo>
                  <a:lnTo>
                    <a:pt x="139259" y="470007"/>
                  </a:lnTo>
                  <a:lnTo>
                    <a:pt x="183063" y="488663"/>
                  </a:lnTo>
                  <a:lnTo>
                    <a:pt x="230634" y="500380"/>
                  </a:lnTo>
                  <a:lnTo>
                    <a:pt x="281178" y="504444"/>
                  </a:lnTo>
                  <a:lnTo>
                    <a:pt x="331721" y="500380"/>
                  </a:lnTo>
                  <a:lnTo>
                    <a:pt x="379292" y="488663"/>
                  </a:lnTo>
                  <a:lnTo>
                    <a:pt x="423096" y="470007"/>
                  </a:lnTo>
                  <a:lnTo>
                    <a:pt x="462339" y="445122"/>
                  </a:lnTo>
                  <a:lnTo>
                    <a:pt x="496228" y="414723"/>
                  </a:lnTo>
                  <a:lnTo>
                    <a:pt x="523968" y="379521"/>
                  </a:lnTo>
                  <a:lnTo>
                    <a:pt x="544765" y="340228"/>
                  </a:lnTo>
                  <a:lnTo>
                    <a:pt x="557826" y="297557"/>
                  </a:lnTo>
                  <a:lnTo>
                    <a:pt x="562356" y="252222"/>
                  </a:lnTo>
                  <a:lnTo>
                    <a:pt x="557826" y="206886"/>
                  </a:lnTo>
                  <a:lnTo>
                    <a:pt x="544765" y="164215"/>
                  </a:lnTo>
                  <a:lnTo>
                    <a:pt x="523968" y="124922"/>
                  </a:lnTo>
                  <a:lnTo>
                    <a:pt x="496228" y="89720"/>
                  </a:lnTo>
                  <a:lnTo>
                    <a:pt x="462339" y="59321"/>
                  </a:lnTo>
                  <a:lnTo>
                    <a:pt x="423096" y="34436"/>
                  </a:lnTo>
                  <a:lnTo>
                    <a:pt x="379292" y="15780"/>
                  </a:lnTo>
                  <a:lnTo>
                    <a:pt x="331721" y="4063"/>
                  </a:lnTo>
                  <a:lnTo>
                    <a:pt x="281178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948940" y="2593848"/>
              <a:ext cx="562610" cy="504825"/>
            </a:xfrm>
            <a:custGeom>
              <a:avLst/>
              <a:gdLst/>
              <a:ahLst/>
              <a:cxnLst/>
              <a:rect l="l" t="t" r="r" b="b"/>
              <a:pathLst>
                <a:path w="562610" h="504825">
                  <a:moveTo>
                    <a:pt x="0" y="252222"/>
                  </a:moveTo>
                  <a:lnTo>
                    <a:pt x="4529" y="206886"/>
                  </a:lnTo>
                  <a:lnTo>
                    <a:pt x="17590" y="164215"/>
                  </a:lnTo>
                  <a:lnTo>
                    <a:pt x="38387" y="124922"/>
                  </a:lnTo>
                  <a:lnTo>
                    <a:pt x="66127" y="89720"/>
                  </a:lnTo>
                  <a:lnTo>
                    <a:pt x="100016" y="59321"/>
                  </a:lnTo>
                  <a:lnTo>
                    <a:pt x="139259" y="34436"/>
                  </a:lnTo>
                  <a:lnTo>
                    <a:pt x="183063" y="15780"/>
                  </a:lnTo>
                  <a:lnTo>
                    <a:pt x="230634" y="4063"/>
                  </a:lnTo>
                  <a:lnTo>
                    <a:pt x="281178" y="0"/>
                  </a:lnTo>
                  <a:lnTo>
                    <a:pt x="331721" y="4063"/>
                  </a:lnTo>
                  <a:lnTo>
                    <a:pt x="379292" y="15780"/>
                  </a:lnTo>
                  <a:lnTo>
                    <a:pt x="423096" y="34436"/>
                  </a:lnTo>
                  <a:lnTo>
                    <a:pt x="462339" y="59321"/>
                  </a:lnTo>
                  <a:lnTo>
                    <a:pt x="496228" y="89720"/>
                  </a:lnTo>
                  <a:lnTo>
                    <a:pt x="523968" y="124922"/>
                  </a:lnTo>
                  <a:lnTo>
                    <a:pt x="544765" y="164215"/>
                  </a:lnTo>
                  <a:lnTo>
                    <a:pt x="557826" y="206886"/>
                  </a:lnTo>
                  <a:lnTo>
                    <a:pt x="562356" y="252222"/>
                  </a:lnTo>
                  <a:lnTo>
                    <a:pt x="557826" y="297557"/>
                  </a:lnTo>
                  <a:lnTo>
                    <a:pt x="544765" y="340228"/>
                  </a:lnTo>
                  <a:lnTo>
                    <a:pt x="523968" y="379521"/>
                  </a:lnTo>
                  <a:lnTo>
                    <a:pt x="496228" y="414723"/>
                  </a:lnTo>
                  <a:lnTo>
                    <a:pt x="462339" y="445122"/>
                  </a:lnTo>
                  <a:lnTo>
                    <a:pt x="423096" y="470007"/>
                  </a:lnTo>
                  <a:lnTo>
                    <a:pt x="379292" y="488663"/>
                  </a:lnTo>
                  <a:lnTo>
                    <a:pt x="331721" y="500380"/>
                  </a:lnTo>
                  <a:lnTo>
                    <a:pt x="281178" y="504444"/>
                  </a:lnTo>
                  <a:lnTo>
                    <a:pt x="230634" y="500380"/>
                  </a:lnTo>
                  <a:lnTo>
                    <a:pt x="183063" y="488663"/>
                  </a:lnTo>
                  <a:lnTo>
                    <a:pt x="139259" y="470007"/>
                  </a:lnTo>
                  <a:lnTo>
                    <a:pt x="100016" y="445122"/>
                  </a:lnTo>
                  <a:lnTo>
                    <a:pt x="66127" y="414723"/>
                  </a:lnTo>
                  <a:lnTo>
                    <a:pt x="38387" y="379521"/>
                  </a:lnTo>
                  <a:lnTo>
                    <a:pt x="17590" y="340228"/>
                  </a:lnTo>
                  <a:lnTo>
                    <a:pt x="4529" y="297557"/>
                  </a:lnTo>
                  <a:lnTo>
                    <a:pt x="0" y="252222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067306" y="2833881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>
                  <a:moveTo>
                    <a:pt x="0" y="0"/>
                  </a:moveTo>
                  <a:lnTo>
                    <a:pt x="913815" y="0"/>
                  </a:lnTo>
                </a:path>
              </a:pathLst>
            </a:custGeom>
            <a:ln w="53975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235452" y="3098292"/>
              <a:ext cx="5080" cy="819150"/>
            </a:xfrm>
            <a:custGeom>
              <a:avLst/>
              <a:gdLst/>
              <a:ahLst/>
              <a:cxnLst/>
              <a:rect l="l" t="t" r="r" b="b"/>
              <a:pathLst>
                <a:path w="5080" h="819150">
                  <a:moveTo>
                    <a:pt x="4762" y="0"/>
                  </a:moveTo>
                  <a:lnTo>
                    <a:pt x="0" y="819150"/>
                  </a:lnTo>
                </a:path>
              </a:pathLst>
            </a:custGeom>
            <a:ln w="5715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49727" y="3831712"/>
              <a:ext cx="171450" cy="171450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4515611" y="2593848"/>
              <a:ext cx="562610" cy="504825"/>
            </a:xfrm>
            <a:custGeom>
              <a:avLst/>
              <a:gdLst/>
              <a:ahLst/>
              <a:cxnLst/>
              <a:rect l="l" t="t" r="r" b="b"/>
              <a:pathLst>
                <a:path w="562610" h="504825">
                  <a:moveTo>
                    <a:pt x="281178" y="0"/>
                  </a:moveTo>
                  <a:lnTo>
                    <a:pt x="230634" y="4063"/>
                  </a:lnTo>
                  <a:lnTo>
                    <a:pt x="183063" y="15780"/>
                  </a:lnTo>
                  <a:lnTo>
                    <a:pt x="139259" y="34436"/>
                  </a:lnTo>
                  <a:lnTo>
                    <a:pt x="100016" y="59321"/>
                  </a:lnTo>
                  <a:lnTo>
                    <a:pt x="66127" y="89720"/>
                  </a:lnTo>
                  <a:lnTo>
                    <a:pt x="38387" y="124922"/>
                  </a:lnTo>
                  <a:lnTo>
                    <a:pt x="17590" y="164215"/>
                  </a:lnTo>
                  <a:lnTo>
                    <a:pt x="4529" y="206886"/>
                  </a:lnTo>
                  <a:lnTo>
                    <a:pt x="0" y="252222"/>
                  </a:lnTo>
                  <a:lnTo>
                    <a:pt x="4529" y="297557"/>
                  </a:lnTo>
                  <a:lnTo>
                    <a:pt x="17590" y="340228"/>
                  </a:lnTo>
                  <a:lnTo>
                    <a:pt x="38387" y="379521"/>
                  </a:lnTo>
                  <a:lnTo>
                    <a:pt x="66127" y="414723"/>
                  </a:lnTo>
                  <a:lnTo>
                    <a:pt x="100016" y="445122"/>
                  </a:lnTo>
                  <a:lnTo>
                    <a:pt x="139259" y="470007"/>
                  </a:lnTo>
                  <a:lnTo>
                    <a:pt x="183063" y="488663"/>
                  </a:lnTo>
                  <a:lnTo>
                    <a:pt x="230634" y="500380"/>
                  </a:lnTo>
                  <a:lnTo>
                    <a:pt x="281178" y="504444"/>
                  </a:lnTo>
                  <a:lnTo>
                    <a:pt x="331721" y="500380"/>
                  </a:lnTo>
                  <a:lnTo>
                    <a:pt x="379292" y="488663"/>
                  </a:lnTo>
                  <a:lnTo>
                    <a:pt x="423096" y="470007"/>
                  </a:lnTo>
                  <a:lnTo>
                    <a:pt x="462339" y="445122"/>
                  </a:lnTo>
                  <a:lnTo>
                    <a:pt x="496228" y="414723"/>
                  </a:lnTo>
                  <a:lnTo>
                    <a:pt x="523968" y="379521"/>
                  </a:lnTo>
                  <a:lnTo>
                    <a:pt x="544765" y="340228"/>
                  </a:lnTo>
                  <a:lnTo>
                    <a:pt x="557826" y="297557"/>
                  </a:lnTo>
                  <a:lnTo>
                    <a:pt x="562356" y="252222"/>
                  </a:lnTo>
                  <a:lnTo>
                    <a:pt x="557826" y="206886"/>
                  </a:lnTo>
                  <a:lnTo>
                    <a:pt x="544765" y="164215"/>
                  </a:lnTo>
                  <a:lnTo>
                    <a:pt x="523968" y="124922"/>
                  </a:lnTo>
                  <a:lnTo>
                    <a:pt x="496228" y="89720"/>
                  </a:lnTo>
                  <a:lnTo>
                    <a:pt x="462339" y="59321"/>
                  </a:lnTo>
                  <a:lnTo>
                    <a:pt x="423096" y="34436"/>
                  </a:lnTo>
                  <a:lnTo>
                    <a:pt x="379292" y="15780"/>
                  </a:lnTo>
                  <a:lnTo>
                    <a:pt x="331721" y="4063"/>
                  </a:lnTo>
                  <a:lnTo>
                    <a:pt x="281178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515611" y="2593848"/>
              <a:ext cx="562610" cy="504825"/>
            </a:xfrm>
            <a:custGeom>
              <a:avLst/>
              <a:gdLst/>
              <a:ahLst/>
              <a:cxnLst/>
              <a:rect l="l" t="t" r="r" b="b"/>
              <a:pathLst>
                <a:path w="562610" h="504825">
                  <a:moveTo>
                    <a:pt x="0" y="252222"/>
                  </a:moveTo>
                  <a:lnTo>
                    <a:pt x="4529" y="206886"/>
                  </a:lnTo>
                  <a:lnTo>
                    <a:pt x="17590" y="164215"/>
                  </a:lnTo>
                  <a:lnTo>
                    <a:pt x="38387" y="124922"/>
                  </a:lnTo>
                  <a:lnTo>
                    <a:pt x="66127" y="89720"/>
                  </a:lnTo>
                  <a:lnTo>
                    <a:pt x="100016" y="59321"/>
                  </a:lnTo>
                  <a:lnTo>
                    <a:pt x="139259" y="34436"/>
                  </a:lnTo>
                  <a:lnTo>
                    <a:pt x="183063" y="15780"/>
                  </a:lnTo>
                  <a:lnTo>
                    <a:pt x="230634" y="4063"/>
                  </a:lnTo>
                  <a:lnTo>
                    <a:pt x="281178" y="0"/>
                  </a:lnTo>
                  <a:lnTo>
                    <a:pt x="331721" y="4063"/>
                  </a:lnTo>
                  <a:lnTo>
                    <a:pt x="379292" y="15780"/>
                  </a:lnTo>
                  <a:lnTo>
                    <a:pt x="423096" y="34436"/>
                  </a:lnTo>
                  <a:lnTo>
                    <a:pt x="462339" y="59321"/>
                  </a:lnTo>
                  <a:lnTo>
                    <a:pt x="496228" y="89720"/>
                  </a:lnTo>
                  <a:lnTo>
                    <a:pt x="523968" y="124922"/>
                  </a:lnTo>
                  <a:lnTo>
                    <a:pt x="544765" y="164215"/>
                  </a:lnTo>
                  <a:lnTo>
                    <a:pt x="557826" y="206886"/>
                  </a:lnTo>
                  <a:lnTo>
                    <a:pt x="562356" y="252222"/>
                  </a:lnTo>
                  <a:lnTo>
                    <a:pt x="557826" y="297557"/>
                  </a:lnTo>
                  <a:lnTo>
                    <a:pt x="544765" y="340228"/>
                  </a:lnTo>
                  <a:lnTo>
                    <a:pt x="523968" y="379521"/>
                  </a:lnTo>
                  <a:lnTo>
                    <a:pt x="496228" y="414723"/>
                  </a:lnTo>
                  <a:lnTo>
                    <a:pt x="462339" y="445122"/>
                  </a:lnTo>
                  <a:lnTo>
                    <a:pt x="423096" y="470007"/>
                  </a:lnTo>
                  <a:lnTo>
                    <a:pt x="379292" y="488663"/>
                  </a:lnTo>
                  <a:lnTo>
                    <a:pt x="331721" y="500380"/>
                  </a:lnTo>
                  <a:lnTo>
                    <a:pt x="281178" y="504444"/>
                  </a:lnTo>
                  <a:lnTo>
                    <a:pt x="230634" y="500380"/>
                  </a:lnTo>
                  <a:lnTo>
                    <a:pt x="183063" y="488663"/>
                  </a:lnTo>
                  <a:lnTo>
                    <a:pt x="139259" y="470007"/>
                  </a:lnTo>
                  <a:lnTo>
                    <a:pt x="100016" y="445122"/>
                  </a:lnTo>
                  <a:lnTo>
                    <a:pt x="66127" y="414723"/>
                  </a:lnTo>
                  <a:lnTo>
                    <a:pt x="38387" y="379521"/>
                  </a:lnTo>
                  <a:lnTo>
                    <a:pt x="17590" y="340228"/>
                  </a:lnTo>
                  <a:lnTo>
                    <a:pt x="4529" y="297557"/>
                  </a:lnTo>
                  <a:lnTo>
                    <a:pt x="0" y="252222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802123" y="3098292"/>
              <a:ext cx="5080" cy="819150"/>
            </a:xfrm>
            <a:custGeom>
              <a:avLst/>
              <a:gdLst/>
              <a:ahLst/>
              <a:cxnLst/>
              <a:rect l="l" t="t" r="r" b="b"/>
              <a:pathLst>
                <a:path w="5079" h="819150">
                  <a:moveTo>
                    <a:pt x="4762" y="0"/>
                  </a:moveTo>
                  <a:lnTo>
                    <a:pt x="0" y="819150"/>
                  </a:lnTo>
                </a:path>
              </a:pathLst>
            </a:custGeom>
            <a:ln w="5715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16398" y="3831712"/>
              <a:ext cx="171450" cy="171450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3469386" y="2847595"/>
              <a:ext cx="1271905" cy="0"/>
            </a:xfrm>
            <a:custGeom>
              <a:avLst/>
              <a:gdLst/>
              <a:ahLst/>
              <a:cxnLst/>
              <a:rect l="l" t="t" r="r" b="b"/>
              <a:pathLst>
                <a:path w="1271904">
                  <a:moveTo>
                    <a:pt x="0" y="0"/>
                  </a:moveTo>
                  <a:lnTo>
                    <a:pt x="1271587" y="0"/>
                  </a:lnTo>
                </a:path>
              </a:pathLst>
            </a:custGeom>
            <a:ln w="53975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5996940" y="2596896"/>
              <a:ext cx="562610" cy="504825"/>
            </a:xfrm>
            <a:custGeom>
              <a:avLst/>
              <a:gdLst/>
              <a:ahLst/>
              <a:cxnLst/>
              <a:rect l="l" t="t" r="r" b="b"/>
              <a:pathLst>
                <a:path w="562609" h="504825">
                  <a:moveTo>
                    <a:pt x="281178" y="0"/>
                  </a:moveTo>
                  <a:lnTo>
                    <a:pt x="230634" y="4063"/>
                  </a:lnTo>
                  <a:lnTo>
                    <a:pt x="183063" y="15780"/>
                  </a:lnTo>
                  <a:lnTo>
                    <a:pt x="139259" y="34436"/>
                  </a:lnTo>
                  <a:lnTo>
                    <a:pt x="100016" y="59321"/>
                  </a:lnTo>
                  <a:lnTo>
                    <a:pt x="66127" y="89720"/>
                  </a:lnTo>
                  <a:lnTo>
                    <a:pt x="38387" y="124922"/>
                  </a:lnTo>
                  <a:lnTo>
                    <a:pt x="17590" y="164215"/>
                  </a:lnTo>
                  <a:lnTo>
                    <a:pt x="4529" y="206886"/>
                  </a:lnTo>
                  <a:lnTo>
                    <a:pt x="0" y="252222"/>
                  </a:lnTo>
                  <a:lnTo>
                    <a:pt x="4529" y="297557"/>
                  </a:lnTo>
                  <a:lnTo>
                    <a:pt x="17590" y="340228"/>
                  </a:lnTo>
                  <a:lnTo>
                    <a:pt x="38387" y="379521"/>
                  </a:lnTo>
                  <a:lnTo>
                    <a:pt x="66127" y="414723"/>
                  </a:lnTo>
                  <a:lnTo>
                    <a:pt x="100016" y="445122"/>
                  </a:lnTo>
                  <a:lnTo>
                    <a:pt x="139259" y="470007"/>
                  </a:lnTo>
                  <a:lnTo>
                    <a:pt x="183063" y="488663"/>
                  </a:lnTo>
                  <a:lnTo>
                    <a:pt x="230634" y="500380"/>
                  </a:lnTo>
                  <a:lnTo>
                    <a:pt x="281178" y="504444"/>
                  </a:lnTo>
                  <a:lnTo>
                    <a:pt x="331721" y="500380"/>
                  </a:lnTo>
                  <a:lnTo>
                    <a:pt x="379292" y="488663"/>
                  </a:lnTo>
                  <a:lnTo>
                    <a:pt x="423096" y="470007"/>
                  </a:lnTo>
                  <a:lnTo>
                    <a:pt x="462339" y="445122"/>
                  </a:lnTo>
                  <a:lnTo>
                    <a:pt x="496228" y="414723"/>
                  </a:lnTo>
                  <a:lnTo>
                    <a:pt x="523968" y="379521"/>
                  </a:lnTo>
                  <a:lnTo>
                    <a:pt x="544765" y="340228"/>
                  </a:lnTo>
                  <a:lnTo>
                    <a:pt x="557826" y="297557"/>
                  </a:lnTo>
                  <a:lnTo>
                    <a:pt x="562356" y="252222"/>
                  </a:lnTo>
                  <a:lnTo>
                    <a:pt x="557826" y="206886"/>
                  </a:lnTo>
                  <a:lnTo>
                    <a:pt x="544765" y="164215"/>
                  </a:lnTo>
                  <a:lnTo>
                    <a:pt x="523968" y="124922"/>
                  </a:lnTo>
                  <a:lnTo>
                    <a:pt x="496228" y="89720"/>
                  </a:lnTo>
                  <a:lnTo>
                    <a:pt x="462339" y="59321"/>
                  </a:lnTo>
                  <a:lnTo>
                    <a:pt x="423096" y="34436"/>
                  </a:lnTo>
                  <a:lnTo>
                    <a:pt x="379292" y="15780"/>
                  </a:lnTo>
                  <a:lnTo>
                    <a:pt x="331721" y="4063"/>
                  </a:lnTo>
                  <a:lnTo>
                    <a:pt x="281178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5996940" y="2596896"/>
              <a:ext cx="562610" cy="504825"/>
            </a:xfrm>
            <a:custGeom>
              <a:avLst/>
              <a:gdLst/>
              <a:ahLst/>
              <a:cxnLst/>
              <a:rect l="l" t="t" r="r" b="b"/>
              <a:pathLst>
                <a:path w="562609" h="504825">
                  <a:moveTo>
                    <a:pt x="0" y="252222"/>
                  </a:moveTo>
                  <a:lnTo>
                    <a:pt x="4529" y="206886"/>
                  </a:lnTo>
                  <a:lnTo>
                    <a:pt x="17590" y="164215"/>
                  </a:lnTo>
                  <a:lnTo>
                    <a:pt x="38387" y="124922"/>
                  </a:lnTo>
                  <a:lnTo>
                    <a:pt x="66127" y="89720"/>
                  </a:lnTo>
                  <a:lnTo>
                    <a:pt x="100016" y="59321"/>
                  </a:lnTo>
                  <a:lnTo>
                    <a:pt x="139259" y="34436"/>
                  </a:lnTo>
                  <a:lnTo>
                    <a:pt x="183063" y="15780"/>
                  </a:lnTo>
                  <a:lnTo>
                    <a:pt x="230634" y="4063"/>
                  </a:lnTo>
                  <a:lnTo>
                    <a:pt x="281178" y="0"/>
                  </a:lnTo>
                  <a:lnTo>
                    <a:pt x="331721" y="4063"/>
                  </a:lnTo>
                  <a:lnTo>
                    <a:pt x="379292" y="15780"/>
                  </a:lnTo>
                  <a:lnTo>
                    <a:pt x="423096" y="34436"/>
                  </a:lnTo>
                  <a:lnTo>
                    <a:pt x="462339" y="59321"/>
                  </a:lnTo>
                  <a:lnTo>
                    <a:pt x="496228" y="89720"/>
                  </a:lnTo>
                  <a:lnTo>
                    <a:pt x="523968" y="124922"/>
                  </a:lnTo>
                  <a:lnTo>
                    <a:pt x="544765" y="164215"/>
                  </a:lnTo>
                  <a:lnTo>
                    <a:pt x="557826" y="206886"/>
                  </a:lnTo>
                  <a:lnTo>
                    <a:pt x="562356" y="252222"/>
                  </a:lnTo>
                  <a:lnTo>
                    <a:pt x="557826" y="297557"/>
                  </a:lnTo>
                  <a:lnTo>
                    <a:pt x="544765" y="340228"/>
                  </a:lnTo>
                  <a:lnTo>
                    <a:pt x="523968" y="379521"/>
                  </a:lnTo>
                  <a:lnTo>
                    <a:pt x="496228" y="414723"/>
                  </a:lnTo>
                  <a:lnTo>
                    <a:pt x="462339" y="445122"/>
                  </a:lnTo>
                  <a:lnTo>
                    <a:pt x="423096" y="470007"/>
                  </a:lnTo>
                  <a:lnTo>
                    <a:pt x="379292" y="488663"/>
                  </a:lnTo>
                  <a:lnTo>
                    <a:pt x="331721" y="500380"/>
                  </a:lnTo>
                  <a:lnTo>
                    <a:pt x="281178" y="504444"/>
                  </a:lnTo>
                  <a:lnTo>
                    <a:pt x="230634" y="500380"/>
                  </a:lnTo>
                  <a:lnTo>
                    <a:pt x="183063" y="488663"/>
                  </a:lnTo>
                  <a:lnTo>
                    <a:pt x="139259" y="470007"/>
                  </a:lnTo>
                  <a:lnTo>
                    <a:pt x="100016" y="445122"/>
                  </a:lnTo>
                  <a:lnTo>
                    <a:pt x="66127" y="414723"/>
                  </a:lnTo>
                  <a:lnTo>
                    <a:pt x="38387" y="379521"/>
                  </a:lnTo>
                  <a:lnTo>
                    <a:pt x="17590" y="340228"/>
                  </a:lnTo>
                  <a:lnTo>
                    <a:pt x="4529" y="297557"/>
                  </a:lnTo>
                  <a:lnTo>
                    <a:pt x="0" y="252222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277354" y="3101340"/>
              <a:ext cx="5080" cy="819150"/>
            </a:xfrm>
            <a:custGeom>
              <a:avLst/>
              <a:gdLst/>
              <a:ahLst/>
              <a:cxnLst/>
              <a:rect l="l" t="t" r="r" b="b"/>
              <a:pathLst>
                <a:path w="5079" h="819150">
                  <a:moveTo>
                    <a:pt x="4762" y="0"/>
                  </a:moveTo>
                  <a:lnTo>
                    <a:pt x="0" y="819150"/>
                  </a:lnTo>
                </a:path>
              </a:pathLst>
            </a:custGeom>
            <a:ln w="5715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91630" y="3834760"/>
              <a:ext cx="171450" cy="171450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5060441" y="2847594"/>
              <a:ext cx="981710" cy="0"/>
            </a:xfrm>
            <a:custGeom>
              <a:avLst/>
              <a:gdLst/>
              <a:ahLst/>
              <a:cxnLst/>
              <a:rect l="l" t="t" r="r" b="b"/>
              <a:pathLst>
                <a:path w="981710">
                  <a:moveTo>
                    <a:pt x="0" y="0"/>
                  </a:moveTo>
                  <a:lnTo>
                    <a:pt x="981125" y="0"/>
                  </a:lnTo>
                </a:path>
              </a:pathLst>
            </a:custGeom>
            <a:ln w="53975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7597140" y="2595372"/>
              <a:ext cx="562610" cy="504825"/>
            </a:xfrm>
            <a:custGeom>
              <a:avLst/>
              <a:gdLst/>
              <a:ahLst/>
              <a:cxnLst/>
              <a:rect l="l" t="t" r="r" b="b"/>
              <a:pathLst>
                <a:path w="562609" h="504825">
                  <a:moveTo>
                    <a:pt x="281178" y="0"/>
                  </a:moveTo>
                  <a:lnTo>
                    <a:pt x="230634" y="4063"/>
                  </a:lnTo>
                  <a:lnTo>
                    <a:pt x="183063" y="15780"/>
                  </a:lnTo>
                  <a:lnTo>
                    <a:pt x="139259" y="34436"/>
                  </a:lnTo>
                  <a:lnTo>
                    <a:pt x="100016" y="59321"/>
                  </a:lnTo>
                  <a:lnTo>
                    <a:pt x="66127" y="89720"/>
                  </a:lnTo>
                  <a:lnTo>
                    <a:pt x="38387" y="124922"/>
                  </a:lnTo>
                  <a:lnTo>
                    <a:pt x="17590" y="164215"/>
                  </a:lnTo>
                  <a:lnTo>
                    <a:pt x="4529" y="206886"/>
                  </a:lnTo>
                  <a:lnTo>
                    <a:pt x="0" y="252222"/>
                  </a:lnTo>
                  <a:lnTo>
                    <a:pt x="4529" y="297557"/>
                  </a:lnTo>
                  <a:lnTo>
                    <a:pt x="17590" y="340228"/>
                  </a:lnTo>
                  <a:lnTo>
                    <a:pt x="38387" y="379521"/>
                  </a:lnTo>
                  <a:lnTo>
                    <a:pt x="66127" y="414723"/>
                  </a:lnTo>
                  <a:lnTo>
                    <a:pt x="100016" y="445122"/>
                  </a:lnTo>
                  <a:lnTo>
                    <a:pt x="139259" y="470007"/>
                  </a:lnTo>
                  <a:lnTo>
                    <a:pt x="183063" y="488663"/>
                  </a:lnTo>
                  <a:lnTo>
                    <a:pt x="230634" y="500380"/>
                  </a:lnTo>
                  <a:lnTo>
                    <a:pt x="281178" y="504444"/>
                  </a:lnTo>
                  <a:lnTo>
                    <a:pt x="331721" y="500380"/>
                  </a:lnTo>
                  <a:lnTo>
                    <a:pt x="379292" y="488663"/>
                  </a:lnTo>
                  <a:lnTo>
                    <a:pt x="423096" y="470007"/>
                  </a:lnTo>
                  <a:lnTo>
                    <a:pt x="462339" y="445122"/>
                  </a:lnTo>
                  <a:lnTo>
                    <a:pt x="496228" y="414723"/>
                  </a:lnTo>
                  <a:lnTo>
                    <a:pt x="523968" y="379521"/>
                  </a:lnTo>
                  <a:lnTo>
                    <a:pt x="544765" y="340228"/>
                  </a:lnTo>
                  <a:lnTo>
                    <a:pt x="557826" y="297557"/>
                  </a:lnTo>
                  <a:lnTo>
                    <a:pt x="562356" y="252222"/>
                  </a:lnTo>
                  <a:lnTo>
                    <a:pt x="557826" y="206886"/>
                  </a:lnTo>
                  <a:lnTo>
                    <a:pt x="544765" y="164215"/>
                  </a:lnTo>
                  <a:lnTo>
                    <a:pt x="523968" y="124922"/>
                  </a:lnTo>
                  <a:lnTo>
                    <a:pt x="496228" y="89720"/>
                  </a:lnTo>
                  <a:lnTo>
                    <a:pt x="462339" y="59321"/>
                  </a:lnTo>
                  <a:lnTo>
                    <a:pt x="423096" y="34436"/>
                  </a:lnTo>
                  <a:lnTo>
                    <a:pt x="379292" y="15780"/>
                  </a:lnTo>
                  <a:lnTo>
                    <a:pt x="331721" y="4063"/>
                  </a:lnTo>
                  <a:lnTo>
                    <a:pt x="281178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7597140" y="2595372"/>
              <a:ext cx="562610" cy="504825"/>
            </a:xfrm>
            <a:custGeom>
              <a:avLst/>
              <a:gdLst/>
              <a:ahLst/>
              <a:cxnLst/>
              <a:rect l="l" t="t" r="r" b="b"/>
              <a:pathLst>
                <a:path w="562609" h="504825">
                  <a:moveTo>
                    <a:pt x="0" y="252222"/>
                  </a:moveTo>
                  <a:lnTo>
                    <a:pt x="4529" y="206886"/>
                  </a:lnTo>
                  <a:lnTo>
                    <a:pt x="17590" y="164215"/>
                  </a:lnTo>
                  <a:lnTo>
                    <a:pt x="38387" y="124922"/>
                  </a:lnTo>
                  <a:lnTo>
                    <a:pt x="66127" y="89720"/>
                  </a:lnTo>
                  <a:lnTo>
                    <a:pt x="100016" y="59321"/>
                  </a:lnTo>
                  <a:lnTo>
                    <a:pt x="139259" y="34436"/>
                  </a:lnTo>
                  <a:lnTo>
                    <a:pt x="183063" y="15780"/>
                  </a:lnTo>
                  <a:lnTo>
                    <a:pt x="230634" y="4063"/>
                  </a:lnTo>
                  <a:lnTo>
                    <a:pt x="281178" y="0"/>
                  </a:lnTo>
                  <a:lnTo>
                    <a:pt x="331721" y="4063"/>
                  </a:lnTo>
                  <a:lnTo>
                    <a:pt x="379292" y="15780"/>
                  </a:lnTo>
                  <a:lnTo>
                    <a:pt x="423096" y="34436"/>
                  </a:lnTo>
                  <a:lnTo>
                    <a:pt x="462339" y="59321"/>
                  </a:lnTo>
                  <a:lnTo>
                    <a:pt x="496228" y="89720"/>
                  </a:lnTo>
                  <a:lnTo>
                    <a:pt x="523968" y="124922"/>
                  </a:lnTo>
                  <a:lnTo>
                    <a:pt x="544765" y="164215"/>
                  </a:lnTo>
                  <a:lnTo>
                    <a:pt x="557826" y="206886"/>
                  </a:lnTo>
                  <a:lnTo>
                    <a:pt x="562356" y="252222"/>
                  </a:lnTo>
                  <a:lnTo>
                    <a:pt x="557826" y="297557"/>
                  </a:lnTo>
                  <a:lnTo>
                    <a:pt x="544765" y="340228"/>
                  </a:lnTo>
                  <a:lnTo>
                    <a:pt x="523968" y="379521"/>
                  </a:lnTo>
                  <a:lnTo>
                    <a:pt x="496228" y="414723"/>
                  </a:lnTo>
                  <a:lnTo>
                    <a:pt x="462339" y="445122"/>
                  </a:lnTo>
                  <a:lnTo>
                    <a:pt x="423096" y="470007"/>
                  </a:lnTo>
                  <a:lnTo>
                    <a:pt x="379292" y="488663"/>
                  </a:lnTo>
                  <a:lnTo>
                    <a:pt x="331721" y="500380"/>
                  </a:lnTo>
                  <a:lnTo>
                    <a:pt x="281178" y="504444"/>
                  </a:lnTo>
                  <a:lnTo>
                    <a:pt x="230634" y="500380"/>
                  </a:lnTo>
                  <a:lnTo>
                    <a:pt x="183063" y="488663"/>
                  </a:lnTo>
                  <a:lnTo>
                    <a:pt x="139259" y="470007"/>
                  </a:lnTo>
                  <a:lnTo>
                    <a:pt x="100016" y="445122"/>
                  </a:lnTo>
                  <a:lnTo>
                    <a:pt x="66127" y="414723"/>
                  </a:lnTo>
                  <a:lnTo>
                    <a:pt x="38387" y="379521"/>
                  </a:lnTo>
                  <a:lnTo>
                    <a:pt x="17590" y="340228"/>
                  </a:lnTo>
                  <a:lnTo>
                    <a:pt x="4529" y="297557"/>
                  </a:lnTo>
                  <a:lnTo>
                    <a:pt x="0" y="252222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7879078" y="3099816"/>
              <a:ext cx="5080" cy="819150"/>
            </a:xfrm>
            <a:custGeom>
              <a:avLst/>
              <a:gdLst/>
              <a:ahLst/>
              <a:cxnLst/>
              <a:rect l="l" t="t" r="r" b="b"/>
              <a:pathLst>
                <a:path w="5079" h="819150">
                  <a:moveTo>
                    <a:pt x="4762" y="0"/>
                  </a:moveTo>
                  <a:lnTo>
                    <a:pt x="0" y="819150"/>
                  </a:lnTo>
                </a:path>
              </a:pathLst>
            </a:custGeom>
            <a:ln w="5715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3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793354" y="3833235"/>
              <a:ext cx="171450" cy="171450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6560058" y="2847595"/>
              <a:ext cx="1038860" cy="2540"/>
            </a:xfrm>
            <a:custGeom>
              <a:avLst/>
              <a:gdLst/>
              <a:ahLst/>
              <a:cxnLst/>
              <a:rect l="l" t="t" r="r" b="b"/>
              <a:pathLst>
                <a:path w="1038859" h="2539">
                  <a:moveTo>
                    <a:pt x="0" y="1993"/>
                  </a:moveTo>
                  <a:lnTo>
                    <a:pt x="1038809" y="0"/>
                  </a:lnTo>
                </a:path>
              </a:pathLst>
            </a:custGeom>
            <a:ln w="53975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542288" y="2627376"/>
              <a:ext cx="475615" cy="388620"/>
            </a:xfrm>
            <a:custGeom>
              <a:avLst/>
              <a:gdLst/>
              <a:ahLst/>
              <a:cxnLst/>
              <a:rect l="l" t="t" r="r" b="b"/>
              <a:pathLst>
                <a:path w="475614" h="388619">
                  <a:moveTo>
                    <a:pt x="237744" y="0"/>
                  </a:moveTo>
                  <a:lnTo>
                    <a:pt x="183230" y="5131"/>
                  </a:lnTo>
                  <a:lnTo>
                    <a:pt x="133188" y="19749"/>
                  </a:lnTo>
                  <a:lnTo>
                    <a:pt x="89046" y="42687"/>
                  </a:lnTo>
                  <a:lnTo>
                    <a:pt x="52228" y="72778"/>
                  </a:lnTo>
                  <a:lnTo>
                    <a:pt x="24164" y="108857"/>
                  </a:lnTo>
                  <a:lnTo>
                    <a:pt x="6278" y="149756"/>
                  </a:lnTo>
                  <a:lnTo>
                    <a:pt x="0" y="194310"/>
                  </a:lnTo>
                  <a:lnTo>
                    <a:pt x="6278" y="238863"/>
                  </a:lnTo>
                  <a:lnTo>
                    <a:pt x="24164" y="279762"/>
                  </a:lnTo>
                  <a:lnTo>
                    <a:pt x="52228" y="315841"/>
                  </a:lnTo>
                  <a:lnTo>
                    <a:pt x="89046" y="345932"/>
                  </a:lnTo>
                  <a:lnTo>
                    <a:pt x="133188" y="368870"/>
                  </a:lnTo>
                  <a:lnTo>
                    <a:pt x="183230" y="383488"/>
                  </a:lnTo>
                  <a:lnTo>
                    <a:pt x="237744" y="388620"/>
                  </a:lnTo>
                  <a:lnTo>
                    <a:pt x="292257" y="383488"/>
                  </a:lnTo>
                  <a:lnTo>
                    <a:pt x="342299" y="368870"/>
                  </a:lnTo>
                  <a:lnTo>
                    <a:pt x="386441" y="345932"/>
                  </a:lnTo>
                  <a:lnTo>
                    <a:pt x="423259" y="315841"/>
                  </a:lnTo>
                  <a:lnTo>
                    <a:pt x="451323" y="279762"/>
                  </a:lnTo>
                  <a:lnTo>
                    <a:pt x="469209" y="238863"/>
                  </a:lnTo>
                  <a:lnTo>
                    <a:pt x="475488" y="194310"/>
                  </a:lnTo>
                  <a:lnTo>
                    <a:pt x="469209" y="149756"/>
                  </a:lnTo>
                  <a:lnTo>
                    <a:pt x="451323" y="108857"/>
                  </a:lnTo>
                  <a:lnTo>
                    <a:pt x="423259" y="72778"/>
                  </a:lnTo>
                  <a:lnTo>
                    <a:pt x="386441" y="42687"/>
                  </a:lnTo>
                  <a:lnTo>
                    <a:pt x="342299" y="19749"/>
                  </a:lnTo>
                  <a:lnTo>
                    <a:pt x="292257" y="5131"/>
                  </a:lnTo>
                  <a:lnTo>
                    <a:pt x="237744" y="0"/>
                  </a:lnTo>
                  <a:close/>
                </a:path>
              </a:pathLst>
            </a:custGeom>
            <a:solidFill>
              <a:srgbClr val="92DA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542288" y="2627376"/>
              <a:ext cx="475615" cy="388620"/>
            </a:xfrm>
            <a:custGeom>
              <a:avLst/>
              <a:gdLst/>
              <a:ahLst/>
              <a:cxnLst/>
              <a:rect l="l" t="t" r="r" b="b"/>
              <a:pathLst>
                <a:path w="475614" h="388619">
                  <a:moveTo>
                    <a:pt x="0" y="194310"/>
                  </a:moveTo>
                  <a:lnTo>
                    <a:pt x="6278" y="149756"/>
                  </a:lnTo>
                  <a:lnTo>
                    <a:pt x="24164" y="108857"/>
                  </a:lnTo>
                  <a:lnTo>
                    <a:pt x="52228" y="72778"/>
                  </a:lnTo>
                  <a:lnTo>
                    <a:pt x="89046" y="42687"/>
                  </a:lnTo>
                  <a:lnTo>
                    <a:pt x="133188" y="19749"/>
                  </a:lnTo>
                  <a:lnTo>
                    <a:pt x="183230" y="5131"/>
                  </a:lnTo>
                  <a:lnTo>
                    <a:pt x="237744" y="0"/>
                  </a:lnTo>
                  <a:lnTo>
                    <a:pt x="292257" y="5131"/>
                  </a:lnTo>
                  <a:lnTo>
                    <a:pt x="342299" y="19749"/>
                  </a:lnTo>
                  <a:lnTo>
                    <a:pt x="386441" y="42687"/>
                  </a:lnTo>
                  <a:lnTo>
                    <a:pt x="423259" y="72778"/>
                  </a:lnTo>
                  <a:lnTo>
                    <a:pt x="451323" y="108857"/>
                  </a:lnTo>
                  <a:lnTo>
                    <a:pt x="469209" y="149756"/>
                  </a:lnTo>
                  <a:lnTo>
                    <a:pt x="475488" y="194310"/>
                  </a:lnTo>
                  <a:lnTo>
                    <a:pt x="469209" y="238863"/>
                  </a:lnTo>
                  <a:lnTo>
                    <a:pt x="451323" y="279762"/>
                  </a:lnTo>
                  <a:lnTo>
                    <a:pt x="423259" y="315841"/>
                  </a:lnTo>
                  <a:lnTo>
                    <a:pt x="386441" y="345932"/>
                  </a:lnTo>
                  <a:lnTo>
                    <a:pt x="342299" y="368870"/>
                  </a:lnTo>
                  <a:lnTo>
                    <a:pt x="292257" y="383488"/>
                  </a:lnTo>
                  <a:lnTo>
                    <a:pt x="237744" y="388620"/>
                  </a:lnTo>
                  <a:lnTo>
                    <a:pt x="183230" y="383488"/>
                  </a:lnTo>
                  <a:lnTo>
                    <a:pt x="133188" y="368870"/>
                  </a:lnTo>
                  <a:lnTo>
                    <a:pt x="89046" y="345932"/>
                  </a:lnTo>
                  <a:lnTo>
                    <a:pt x="52228" y="315841"/>
                  </a:lnTo>
                  <a:lnTo>
                    <a:pt x="24164" y="279762"/>
                  </a:lnTo>
                  <a:lnTo>
                    <a:pt x="6278" y="238863"/>
                  </a:lnTo>
                  <a:lnTo>
                    <a:pt x="0" y="194310"/>
                  </a:lnTo>
                  <a:close/>
                </a:path>
              </a:pathLst>
            </a:custGeom>
            <a:ln w="12700">
              <a:solidFill>
                <a:srgbClr val="2B46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2997708" y="2628900"/>
              <a:ext cx="475615" cy="390525"/>
            </a:xfrm>
            <a:custGeom>
              <a:avLst/>
              <a:gdLst/>
              <a:ahLst/>
              <a:cxnLst/>
              <a:rect l="l" t="t" r="r" b="b"/>
              <a:pathLst>
                <a:path w="475614" h="390525">
                  <a:moveTo>
                    <a:pt x="237744" y="0"/>
                  </a:moveTo>
                  <a:lnTo>
                    <a:pt x="183230" y="5152"/>
                  </a:lnTo>
                  <a:lnTo>
                    <a:pt x="133188" y="19827"/>
                  </a:lnTo>
                  <a:lnTo>
                    <a:pt x="89046" y="42855"/>
                  </a:lnTo>
                  <a:lnTo>
                    <a:pt x="52228" y="73064"/>
                  </a:lnTo>
                  <a:lnTo>
                    <a:pt x="24164" y="109284"/>
                  </a:lnTo>
                  <a:lnTo>
                    <a:pt x="6278" y="150344"/>
                  </a:lnTo>
                  <a:lnTo>
                    <a:pt x="0" y="195072"/>
                  </a:lnTo>
                  <a:lnTo>
                    <a:pt x="6278" y="239799"/>
                  </a:lnTo>
                  <a:lnTo>
                    <a:pt x="24164" y="280859"/>
                  </a:lnTo>
                  <a:lnTo>
                    <a:pt x="52228" y="317079"/>
                  </a:lnTo>
                  <a:lnTo>
                    <a:pt x="89046" y="347288"/>
                  </a:lnTo>
                  <a:lnTo>
                    <a:pt x="133188" y="370316"/>
                  </a:lnTo>
                  <a:lnTo>
                    <a:pt x="183230" y="384991"/>
                  </a:lnTo>
                  <a:lnTo>
                    <a:pt x="237744" y="390144"/>
                  </a:lnTo>
                  <a:lnTo>
                    <a:pt x="292257" y="384991"/>
                  </a:lnTo>
                  <a:lnTo>
                    <a:pt x="342299" y="370316"/>
                  </a:lnTo>
                  <a:lnTo>
                    <a:pt x="386441" y="347288"/>
                  </a:lnTo>
                  <a:lnTo>
                    <a:pt x="423259" y="317079"/>
                  </a:lnTo>
                  <a:lnTo>
                    <a:pt x="451323" y="280859"/>
                  </a:lnTo>
                  <a:lnTo>
                    <a:pt x="469209" y="239799"/>
                  </a:lnTo>
                  <a:lnTo>
                    <a:pt x="475488" y="195072"/>
                  </a:lnTo>
                  <a:lnTo>
                    <a:pt x="469209" y="150344"/>
                  </a:lnTo>
                  <a:lnTo>
                    <a:pt x="451323" y="109284"/>
                  </a:lnTo>
                  <a:lnTo>
                    <a:pt x="423259" y="73064"/>
                  </a:lnTo>
                  <a:lnTo>
                    <a:pt x="386441" y="42855"/>
                  </a:lnTo>
                  <a:lnTo>
                    <a:pt x="342299" y="19827"/>
                  </a:lnTo>
                  <a:lnTo>
                    <a:pt x="292257" y="5152"/>
                  </a:lnTo>
                  <a:lnTo>
                    <a:pt x="237744" y="0"/>
                  </a:lnTo>
                  <a:close/>
                </a:path>
              </a:pathLst>
            </a:custGeom>
            <a:solidFill>
              <a:srgbClr val="92DA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2997708" y="2628900"/>
              <a:ext cx="475615" cy="390525"/>
            </a:xfrm>
            <a:custGeom>
              <a:avLst/>
              <a:gdLst/>
              <a:ahLst/>
              <a:cxnLst/>
              <a:rect l="l" t="t" r="r" b="b"/>
              <a:pathLst>
                <a:path w="475614" h="390525">
                  <a:moveTo>
                    <a:pt x="0" y="195072"/>
                  </a:moveTo>
                  <a:lnTo>
                    <a:pt x="6278" y="150344"/>
                  </a:lnTo>
                  <a:lnTo>
                    <a:pt x="24164" y="109284"/>
                  </a:lnTo>
                  <a:lnTo>
                    <a:pt x="52228" y="73064"/>
                  </a:lnTo>
                  <a:lnTo>
                    <a:pt x="89046" y="42855"/>
                  </a:lnTo>
                  <a:lnTo>
                    <a:pt x="133188" y="19827"/>
                  </a:lnTo>
                  <a:lnTo>
                    <a:pt x="183230" y="5152"/>
                  </a:lnTo>
                  <a:lnTo>
                    <a:pt x="237744" y="0"/>
                  </a:lnTo>
                  <a:lnTo>
                    <a:pt x="292257" y="5152"/>
                  </a:lnTo>
                  <a:lnTo>
                    <a:pt x="342299" y="19827"/>
                  </a:lnTo>
                  <a:lnTo>
                    <a:pt x="386441" y="42855"/>
                  </a:lnTo>
                  <a:lnTo>
                    <a:pt x="423259" y="73064"/>
                  </a:lnTo>
                  <a:lnTo>
                    <a:pt x="451323" y="109284"/>
                  </a:lnTo>
                  <a:lnTo>
                    <a:pt x="469209" y="150344"/>
                  </a:lnTo>
                  <a:lnTo>
                    <a:pt x="475488" y="195072"/>
                  </a:lnTo>
                  <a:lnTo>
                    <a:pt x="469209" y="239799"/>
                  </a:lnTo>
                  <a:lnTo>
                    <a:pt x="451323" y="280859"/>
                  </a:lnTo>
                  <a:lnTo>
                    <a:pt x="423259" y="317079"/>
                  </a:lnTo>
                  <a:lnTo>
                    <a:pt x="386441" y="347288"/>
                  </a:lnTo>
                  <a:lnTo>
                    <a:pt x="342299" y="370316"/>
                  </a:lnTo>
                  <a:lnTo>
                    <a:pt x="292257" y="384991"/>
                  </a:lnTo>
                  <a:lnTo>
                    <a:pt x="237744" y="390144"/>
                  </a:lnTo>
                  <a:lnTo>
                    <a:pt x="183230" y="384991"/>
                  </a:lnTo>
                  <a:lnTo>
                    <a:pt x="133188" y="370316"/>
                  </a:lnTo>
                  <a:lnTo>
                    <a:pt x="89046" y="347288"/>
                  </a:lnTo>
                  <a:lnTo>
                    <a:pt x="52228" y="317079"/>
                  </a:lnTo>
                  <a:lnTo>
                    <a:pt x="24164" y="280859"/>
                  </a:lnTo>
                  <a:lnTo>
                    <a:pt x="6278" y="239799"/>
                  </a:lnTo>
                  <a:lnTo>
                    <a:pt x="0" y="195072"/>
                  </a:lnTo>
                  <a:close/>
                </a:path>
              </a:pathLst>
            </a:custGeom>
            <a:ln w="12700">
              <a:solidFill>
                <a:srgbClr val="2B46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4550664" y="2653284"/>
              <a:ext cx="474345" cy="388620"/>
            </a:xfrm>
            <a:custGeom>
              <a:avLst/>
              <a:gdLst/>
              <a:ahLst/>
              <a:cxnLst/>
              <a:rect l="l" t="t" r="r" b="b"/>
              <a:pathLst>
                <a:path w="474345" h="388619">
                  <a:moveTo>
                    <a:pt x="236982" y="0"/>
                  </a:moveTo>
                  <a:lnTo>
                    <a:pt x="182642" y="5131"/>
                  </a:lnTo>
                  <a:lnTo>
                    <a:pt x="132761" y="19749"/>
                  </a:lnTo>
                  <a:lnTo>
                    <a:pt x="88759" y="42687"/>
                  </a:lnTo>
                  <a:lnTo>
                    <a:pt x="52060" y="72778"/>
                  </a:lnTo>
                  <a:lnTo>
                    <a:pt x="24086" y="108857"/>
                  </a:lnTo>
                  <a:lnTo>
                    <a:pt x="6258" y="149756"/>
                  </a:lnTo>
                  <a:lnTo>
                    <a:pt x="0" y="194310"/>
                  </a:lnTo>
                  <a:lnTo>
                    <a:pt x="6258" y="238863"/>
                  </a:lnTo>
                  <a:lnTo>
                    <a:pt x="24086" y="279762"/>
                  </a:lnTo>
                  <a:lnTo>
                    <a:pt x="52060" y="315841"/>
                  </a:lnTo>
                  <a:lnTo>
                    <a:pt x="88759" y="345932"/>
                  </a:lnTo>
                  <a:lnTo>
                    <a:pt x="132761" y="368870"/>
                  </a:lnTo>
                  <a:lnTo>
                    <a:pt x="182642" y="383488"/>
                  </a:lnTo>
                  <a:lnTo>
                    <a:pt x="236982" y="388620"/>
                  </a:lnTo>
                  <a:lnTo>
                    <a:pt x="291321" y="383488"/>
                  </a:lnTo>
                  <a:lnTo>
                    <a:pt x="341202" y="368870"/>
                  </a:lnTo>
                  <a:lnTo>
                    <a:pt x="385204" y="345932"/>
                  </a:lnTo>
                  <a:lnTo>
                    <a:pt x="421903" y="315841"/>
                  </a:lnTo>
                  <a:lnTo>
                    <a:pt x="449877" y="279762"/>
                  </a:lnTo>
                  <a:lnTo>
                    <a:pt x="467705" y="238863"/>
                  </a:lnTo>
                  <a:lnTo>
                    <a:pt x="473964" y="194310"/>
                  </a:lnTo>
                  <a:lnTo>
                    <a:pt x="467705" y="149756"/>
                  </a:lnTo>
                  <a:lnTo>
                    <a:pt x="449877" y="108857"/>
                  </a:lnTo>
                  <a:lnTo>
                    <a:pt x="421903" y="72778"/>
                  </a:lnTo>
                  <a:lnTo>
                    <a:pt x="385204" y="42687"/>
                  </a:lnTo>
                  <a:lnTo>
                    <a:pt x="341202" y="19749"/>
                  </a:lnTo>
                  <a:lnTo>
                    <a:pt x="291321" y="5131"/>
                  </a:lnTo>
                  <a:lnTo>
                    <a:pt x="236982" y="0"/>
                  </a:lnTo>
                  <a:close/>
                </a:path>
              </a:pathLst>
            </a:custGeom>
            <a:solidFill>
              <a:srgbClr val="92DA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4550664" y="2653284"/>
              <a:ext cx="474345" cy="388620"/>
            </a:xfrm>
            <a:custGeom>
              <a:avLst/>
              <a:gdLst/>
              <a:ahLst/>
              <a:cxnLst/>
              <a:rect l="l" t="t" r="r" b="b"/>
              <a:pathLst>
                <a:path w="474345" h="388619">
                  <a:moveTo>
                    <a:pt x="0" y="194310"/>
                  </a:moveTo>
                  <a:lnTo>
                    <a:pt x="6258" y="149756"/>
                  </a:lnTo>
                  <a:lnTo>
                    <a:pt x="24086" y="108857"/>
                  </a:lnTo>
                  <a:lnTo>
                    <a:pt x="52060" y="72778"/>
                  </a:lnTo>
                  <a:lnTo>
                    <a:pt x="88759" y="42687"/>
                  </a:lnTo>
                  <a:lnTo>
                    <a:pt x="132761" y="19749"/>
                  </a:lnTo>
                  <a:lnTo>
                    <a:pt x="182642" y="5131"/>
                  </a:lnTo>
                  <a:lnTo>
                    <a:pt x="236982" y="0"/>
                  </a:lnTo>
                  <a:lnTo>
                    <a:pt x="291321" y="5131"/>
                  </a:lnTo>
                  <a:lnTo>
                    <a:pt x="341202" y="19749"/>
                  </a:lnTo>
                  <a:lnTo>
                    <a:pt x="385204" y="42687"/>
                  </a:lnTo>
                  <a:lnTo>
                    <a:pt x="421903" y="72778"/>
                  </a:lnTo>
                  <a:lnTo>
                    <a:pt x="449877" y="108857"/>
                  </a:lnTo>
                  <a:lnTo>
                    <a:pt x="467705" y="149756"/>
                  </a:lnTo>
                  <a:lnTo>
                    <a:pt x="473964" y="194310"/>
                  </a:lnTo>
                  <a:lnTo>
                    <a:pt x="467705" y="238863"/>
                  </a:lnTo>
                  <a:lnTo>
                    <a:pt x="449877" y="279762"/>
                  </a:lnTo>
                  <a:lnTo>
                    <a:pt x="421903" y="315841"/>
                  </a:lnTo>
                  <a:lnTo>
                    <a:pt x="385204" y="345932"/>
                  </a:lnTo>
                  <a:lnTo>
                    <a:pt x="341202" y="368870"/>
                  </a:lnTo>
                  <a:lnTo>
                    <a:pt x="291321" y="383488"/>
                  </a:lnTo>
                  <a:lnTo>
                    <a:pt x="236982" y="388620"/>
                  </a:lnTo>
                  <a:lnTo>
                    <a:pt x="182642" y="383488"/>
                  </a:lnTo>
                  <a:lnTo>
                    <a:pt x="132761" y="368870"/>
                  </a:lnTo>
                  <a:lnTo>
                    <a:pt x="88759" y="345932"/>
                  </a:lnTo>
                  <a:lnTo>
                    <a:pt x="52060" y="315841"/>
                  </a:lnTo>
                  <a:lnTo>
                    <a:pt x="24086" y="279762"/>
                  </a:lnTo>
                  <a:lnTo>
                    <a:pt x="6258" y="238863"/>
                  </a:lnTo>
                  <a:lnTo>
                    <a:pt x="0" y="194310"/>
                  </a:lnTo>
                  <a:close/>
                </a:path>
              </a:pathLst>
            </a:custGeom>
            <a:ln w="12700">
              <a:solidFill>
                <a:srgbClr val="2B46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6039611" y="2651760"/>
              <a:ext cx="475615" cy="388620"/>
            </a:xfrm>
            <a:custGeom>
              <a:avLst/>
              <a:gdLst/>
              <a:ahLst/>
              <a:cxnLst/>
              <a:rect l="l" t="t" r="r" b="b"/>
              <a:pathLst>
                <a:path w="475615" h="388619">
                  <a:moveTo>
                    <a:pt x="237744" y="0"/>
                  </a:moveTo>
                  <a:lnTo>
                    <a:pt x="183230" y="5131"/>
                  </a:lnTo>
                  <a:lnTo>
                    <a:pt x="133188" y="19749"/>
                  </a:lnTo>
                  <a:lnTo>
                    <a:pt x="89046" y="42687"/>
                  </a:lnTo>
                  <a:lnTo>
                    <a:pt x="52228" y="72778"/>
                  </a:lnTo>
                  <a:lnTo>
                    <a:pt x="24164" y="108857"/>
                  </a:lnTo>
                  <a:lnTo>
                    <a:pt x="6278" y="149756"/>
                  </a:lnTo>
                  <a:lnTo>
                    <a:pt x="0" y="194310"/>
                  </a:lnTo>
                  <a:lnTo>
                    <a:pt x="6278" y="238863"/>
                  </a:lnTo>
                  <a:lnTo>
                    <a:pt x="24164" y="279762"/>
                  </a:lnTo>
                  <a:lnTo>
                    <a:pt x="52228" y="315841"/>
                  </a:lnTo>
                  <a:lnTo>
                    <a:pt x="89046" y="345932"/>
                  </a:lnTo>
                  <a:lnTo>
                    <a:pt x="133188" y="368870"/>
                  </a:lnTo>
                  <a:lnTo>
                    <a:pt x="183230" y="383488"/>
                  </a:lnTo>
                  <a:lnTo>
                    <a:pt x="237744" y="388620"/>
                  </a:lnTo>
                  <a:lnTo>
                    <a:pt x="292257" y="383488"/>
                  </a:lnTo>
                  <a:lnTo>
                    <a:pt x="342299" y="368870"/>
                  </a:lnTo>
                  <a:lnTo>
                    <a:pt x="386441" y="345932"/>
                  </a:lnTo>
                  <a:lnTo>
                    <a:pt x="423259" y="315841"/>
                  </a:lnTo>
                  <a:lnTo>
                    <a:pt x="451323" y="279762"/>
                  </a:lnTo>
                  <a:lnTo>
                    <a:pt x="469209" y="238863"/>
                  </a:lnTo>
                  <a:lnTo>
                    <a:pt x="475488" y="194310"/>
                  </a:lnTo>
                  <a:lnTo>
                    <a:pt x="469209" y="149756"/>
                  </a:lnTo>
                  <a:lnTo>
                    <a:pt x="451323" y="108857"/>
                  </a:lnTo>
                  <a:lnTo>
                    <a:pt x="423259" y="72778"/>
                  </a:lnTo>
                  <a:lnTo>
                    <a:pt x="386441" y="42687"/>
                  </a:lnTo>
                  <a:lnTo>
                    <a:pt x="342299" y="19749"/>
                  </a:lnTo>
                  <a:lnTo>
                    <a:pt x="292257" y="5131"/>
                  </a:lnTo>
                  <a:lnTo>
                    <a:pt x="237744" y="0"/>
                  </a:lnTo>
                  <a:close/>
                </a:path>
              </a:pathLst>
            </a:custGeom>
            <a:solidFill>
              <a:srgbClr val="92DA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6039611" y="2651760"/>
              <a:ext cx="475615" cy="388620"/>
            </a:xfrm>
            <a:custGeom>
              <a:avLst/>
              <a:gdLst/>
              <a:ahLst/>
              <a:cxnLst/>
              <a:rect l="l" t="t" r="r" b="b"/>
              <a:pathLst>
                <a:path w="475615" h="388619">
                  <a:moveTo>
                    <a:pt x="0" y="194310"/>
                  </a:moveTo>
                  <a:lnTo>
                    <a:pt x="6278" y="149756"/>
                  </a:lnTo>
                  <a:lnTo>
                    <a:pt x="24164" y="108857"/>
                  </a:lnTo>
                  <a:lnTo>
                    <a:pt x="52228" y="72778"/>
                  </a:lnTo>
                  <a:lnTo>
                    <a:pt x="89046" y="42687"/>
                  </a:lnTo>
                  <a:lnTo>
                    <a:pt x="133188" y="19749"/>
                  </a:lnTo>
                  <a:lnTo>
                    <a:pt x="183230" y="5131"/>
                  </a:lnTo>
                  <a:lnTo>
                    <a:pt x="237744" y="0"/>
                  </a:lnTo>
                  <a:lnTo>
                    <a:pt x="292257" y="5131"/>
                  </a:lnTo>
                  <a:lnTo>
                    <a:pt x="342299" y="19749"/>
                  </a:lnTo>
                  <a:lnTo>
                    <a:pt x="386441" y="42687"/>
                  </a:lnTo>
                  <a:lnTo>
                    <a:pt x="423259" y="72778"/>
                  </a:lnTo>
                  <a:lnTo>
                    <a:pt x="451323" y="108857"/>
                  </a:lnTo>
                  <a:lnTo>
                    <a:pt x="469209" y="149756"/>
                  </a:lnTo>
                  <a:lnTo>
                    <a:pt x="475488" y="194310"/>
                  </a:lnTo>
                  <a:lnTo>
                    <a:pt x="469209" y="238863"/>
                  </a:lnTo>
                  <a:lnTo>
                    <a:pt x="451323" y="279762"/>
                  </a:lnTo>
                  <a:lnTo>
                    <a:pt x="423259" y="315841"/>
                  </a:lnTo>
                  <a:lnTo>
                    <a:pt x="386441" y="345932"/>
                  </a:lnTo>
                  <a:lnTo>
                    <a:pt x="342299" y="368870"/>
                  </a:lnTo>
                  <a:lnTo>
                    <a:pt x="292257" y="383488"/>
                  </a:lnTo>
                  <a:lnTo>
                    <a:pt x="237744" y="388620"/>
                  </a:lnTo>
                  <a:lnTo>
                    <a:pt x="183230" y="383488"/>
                  </a:lnTo>
                  <a:lnTo>
                    <a:pt x="133188" y="368870"/>
                  </a:lnTo>
                  <a:lnTo>
                    <a:pt x="89046" y="345932"/>
                  </a:lnTo>
                  <a:lnTo>
                    <a:pt x="52228" y="315841"/>
                  </a:lnTo>
                  <a:lnTo>
                    <a:pt x="24164" y="279762"/>
                  </a:lnTo>
                  <a:lnTo>
                    <a:pt x="6278" y="238863"/>
                  </a:lnTo>
                  <a:lnTo>
                    <a:pt x="0" y="194310"/>
                  </a:lnTo>
                  <a:close/>
                </a:path>
              </a:pathLst>
            </a:custGeom>
            <a:ln w="12700">
              <a:solidFill>
                <a:srgbClr val="2B46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7641335" y="2639568"/>
              <a:ext cx="475615" cy="388620"/>
            </a:xfrm>
            <a:custGeom>
              <a:avLst/>
              <a:gdLst/>
              <a:ahLst/>
              <a:cxnLst/>
              <a:rect l="l" t="t" r="r" b="b"/>
              <a:pathLst>
                <a:path w="475615" h="388619">
                  <a:moveTo>
                    <a:pt x="237744" y="0"/>
                  </a:moveTo>
                  <a:lnTo>
                    <a:pt x="183230" y="5131"/>
                  </a:lnTo>
                  <a:lnTo>
                    <a:pt x="133188" y="19749"/>
                  </a:lnTo>
                  <a:lnTo>
                    <a:pt x="89046" y="42687"/>
                  </a:lnTo>
                  <a:lnTo>
                    <a:pt x="52228" y="72778"/>
                  </a:lnTo>
                  <a:lnTo>
                    <a:pt x="24164" y="108857"/>
                  </a:lnTo>
                  <a:lnTo>
                    <a:pt x="6278" y="149756"/>
                  </a:lnTo>
                  <a:lnTo>
                    <a:pt x="0" y="194310"/>
                  </a:lnTo>
                  <a:lnTo>
                    <a:pt x="6278" y="238863"/>
                  </a:lnTo>
                  <a:lnTo>
                    <a:pt x="24164" y="279762"/>
                  </a:lnTo>
                  <a:lnTo>
                    <a:pt x="52228" y="315841"/>
                  </a:lnTo>
                  <a:lnTo>
                    <a:pt x="89046" y="345932"/>
                  </a:lnTo>
                  <a:lnTo>
                    <a:pt x="133188" y="368870"/>
                  </a:lnTo>
                  <a:lnTo>
                    <a:pt x="183230" y="383488"/>
                  </a:lnTo>
                  <a:lnTo>
                    <a:pt x="237744" y="388620"/>
                  </a:lnTo>
                  <a:lnTo>
                    <a:pt x="292257" y="383488"/>
                  </a:lnTo>
                  <a:lnTo>
                    <a:pt x="342299" y="368870"/>
                  </a:lnTo>
                  <a:lnTo>
                    <a:pt x="386441" y="345932"/>
                  </a:lnTo>
                  <a:lnTo>
                    <a:pt x="423259" y="315841"/>
                  </a:lnTo>
                  <a:lnTo>
                    <a:pt x="451323" y="279762"/>
                  </a:lnTo>
                  <a:lnTo>
                    <a:pt x="469209" y="238863"/>
                  </a:lnTo>
                  <a:lnTo>
                    <a:pt x="475488" y="194310"/>
                  </a:lnTo>
                  <a:lnTo>
                    <a:pt x="469209" y="149756"/>
                  </a:lnTo>
                  <a:lnTo>
                    <a:pt x="451323" y="108857"/>
                  </a:lnTo>
                  <a:lnTo>
                    <a:pt x="423259" y="72778"/>
                  </a:lnTo>
                  <a:lnTo>
                    <a:pt x="386441" y="42687"/>
                  </a:lnTo>
                  <a:lnTo>
                    <a:pt x="342299" y="19749"/>
                  </a:lnTo>
                  <a:lnTo>
                    <a:pt x="292257" y="5131"/>
                  </a:lnTo>
                  <a:lnTo>
                    <a:pt x="237744" y="0"/>
                  </a:lnTo>
                  <a:close/>
                </a:path>
              </a:pathLst>
            </a:custGeom>
            <a:solidFill>
              <a:srgbClr val="92DA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7641335" y="2639568"/>
              <a:ext cx="475615" cy="388620"/>
            </a:xfrm>
            <a:custGeom>
              <a:avLst/>
              <a:gdLst/>
              <a:ahLst/>
              <a:cxnLst/>
              <a:rect l="l" t="t" r="r" b="b"/>
              <a:pathLst>
                <a:path w="475615" h="388619">
                  <a:moveTo>
                    <a:pt x="0" y="194310"/>
                  </a:moveTo>
                  <a:lnTo>
                    <a:pt x="6278" y="149756"/>
                  </a:lnTo>
                  <a:lnTo>
                    <a:pt x="24164" y="108857"/>
                  </a:lnTo>
                  <a:lnTo>
                    <a:pt x="52228" y="72778"/>
                  </a:lnTo>
                  <a:lnTo>
                    <a:pt x="89046" y="42687"/>
                  </a:lnTo>
                  <a:lnTo>
                    <a:pt x="133188" y="19749"/>
                  </a:lnTo>
                  <a:lnTo>
                    <a:pt x="183230" y="5131"/>
                  </a:lnTo>
                  <a:lnTo>
                    <a:pt x="237744" y="0"/>
                  </a:lnTo>
                  <a:lnTo>
                    <a:pt x="292257" y="5131"/>
                  </a:lnTo>
                  <a:lnTo>
                    <a:pt x="342299" y="19749"/>
                  </a:lnTo>
                  <a:lnTo>
                    <a:pt x="386441" y="42687"/>
                  </a:lnTo>
                  <a:lnTo>
                    <a:pt x="423259" y="72778"/>
                  </a:lnTo>
                  <a:lnTo>
                    <a:pt x="451323" y="108857"/>
                  </a:lnTo>
                  <a:lnTo>
                    <a:pt x="469209" y="149756"/>
                  </a:lnTo>
                  <a:lnTo>
                    <a:pt x="475488" y="194310"/>
                  </a:lnTo>
                  <a:lnTo>
                    <a:pt x="469209" y="238863"/>
                  </a:lnTo>
                  <a:lnTo>
                    <a:pt x="451323" y="279762"/>
                  </a:lnTo>
                  <a:lnTo>
                    <a:pt x="423259" y="315841"/>
                  </a:lnTo>
                  <a:lnTo>
                    <a:pt x="386441" y="345932"/>
                  </a:lnTo>
                  <a:lnTo>
                    <a:pt x="342299" y="368870"/>
                  </a:lnTo>
                  <a:lnTo>
                    <a:pt x="292257" y="383488"/>
                  </a:lnTo>
                  <a:lnTo>
                    <a:pt x="237744" y="388620"/>
                  </a:lnTo>
                  <a:lnTo>
                    <a:pt x="183230" y="383488"/>
                  </a:lnTo>
                  <a:lnTo>
                    <a:pt x="133188" y="368870"/>
                  </a:lnTo>
                  <a:lnTo>
                    <a:pt x="89046" y="345932"/>
                  </a:lnTo>
                  <a:lnTo>
                    <a:pt x="52228" y="315841"/>
                  </a:lnTo>
                  <a:lnTo>
                    <a:pt x="24164" y="279762"/>
                  </a:lnTo>
                  <a:lnTo>
                    <a:pt x="6278" y="238863"/>
                  </a:lnTo>
                  <a:lnTo>
                    <a:pt x="0" y="194310"/>
                  </a:lnTo>
                  <a:close/>
                </a:path>
              </a:pathLst>
            </a:custGeom>
            <a:ln w="12700">
              <a:solidFill>
                <a:srgbClr val="2B46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9430510" y="3121152"/>
              <a:ext cx="5080" cy="819150"/>
            </a:xfrm>
            <a:custGeom>
              <a:avLst/>
              <a:gdLst/>
              <a:ahLst/>
              <a:cxnLst/>
              <a:rect l="l" t="t" r="r" b="b"/>
              <a:pathLst>
                <a:path w="5079" h="819150">
                  <a:moveTo>
                    <a:pt x="4762" y="0"/>
                  </a:moveTo>
                  <a:lnTo>
                    <a:pt x="0" y="819150"/>
                  </a:lnTo>
                </a:path>
              </a:pathLst>
            </a:custGeom>
            <a:ln w="5715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4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344785" y="3854571"/>
              <a:ext cx="171450" cy="171450"/>
            </a:xfrm>
            <a:prstGeom prst="rect">
              <a:avLst/>
            </a:prstGeom>
          </p:spPr>
        </p:pic>
        <p:sp>
          <p:nvSpPr>
            <p:cNvPr id="46" name="object 46"/>
            <p:cNvSpPr/>
            <p:nvPr/>
          </p:nvSpPr>
          <p:spPr>
            <a:xfrm>
              <a:off x="8175497" y="2832355"/>
              <a:ext cx="946785" cy="12700"/>
            </a:xfrm>
            <a:custGeom>
              <a:avLst/>
              <a:gdLst/>
              <a:ahLst/>
              <a:cxnLst/>
              <a:rect l="l" t="t" r="r" b="b"/>
              <a:pathLst>
                <a:path w="946784" h="12700">
                  <a:moveTo>
                    <a:pt x="0" y="12636"/>
                  </a:moveTo>
                  <a:lnTo>
                    <a:pt x="946340" y="0"/>
                  </a:lnTo>
                </a:path>
              </a:pathLst>
            </a:custGeom>
            <a:ln w="53975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0629900" y="2564892"/>
              <a:ext cx="562610" cy="504825"/>
            </a:xfrm>
            <a:custGeom>
              <a:avLst/>
              <a:gdLst/>
              <a:ahLst/>
              <a:cxnLst/>
              <a:rect l="l" t="t" r="r" b="b"/>
              <a:pathLst>
                <a:path w="562609" h="504825">
                  <a:moveTo>
                    <a:pt x="281178" y="0"/>
                  </a:moveTo>
                  <a:lnTo>
                    <a:pt x="230634" y="4063"/>
                  </a:lnTo>
                  <a:lnTo>
                    <a:pt x="183063" y="15780"/>
                  </a:lnTo>
                  <a:lnTo>
                    <a:pt x="139259" y="34436"/>
                  </a:lnTo>
                  <a:lnTo>
                    <a:pt x="100016" y="59321"/>
                  </a:lnTo>
                  <a:lnTo>
                    <a:pt x="66127" y="89720"/>
                  </a:lnTo>
                  <a:lnTo>
                    <a:pt x="38387" y="124922"/>
                  </a:lnTo>
                  <a:lnTo>
                    <a:pt x="17590" y="164215"/>
                  </a:lnTo>
                  <a:lnTo>
                    <a:pt x="4529" y="206886"/>
                  </a:lnTo>
                  <a:lnTo>
                    <a:pt x="0" y="252222"/>
                  </a:lnTo>
                  <a:lnTo>
                    <a:pt x="4529" y="297557"/>
                  </a:lnTo>
                  <a:lnTo>
                    <a:pt x="17590" y="340228"/>
                  </a:lnTo>
                  <a:lnTo>
                    <a:pt x="38387" y="379521"/>
                  </a:lnTo>
                  <a:lnTo>
                    <a:pt x="66127" y="414723"/>
                  </a:lnTo>
                  <a:lnTo>
                    <a:pt x="100016" y="445122"/>
                  </a:lnTo>
                  <a:lnTo>
                    <a:pt x="139259" y="470007"/>
                  </a:lnTo>
                  <a:lnTo>
                    <a:pt x="183063" y="488663"/>
                  </a:lnTo>
                  <a:lnTo>
                    <a:pt x="230634" y="500380"/>
                  </a:lnTo>
                  <a:lnTo>
                    <a:pt x="281178" y="504444"/>
                  </a:lnTo>
                  <a:lnTo>
                    <a:pt x="331721" y="500380"/>
                  </a:lnTo>
                  <a:lnTo>
                    <a:pt x="379292" y="488663"/>
                  </a:lnTo>
                  <a:lnTo>
                    <a:pt x="423096" y="470007"/>
                  </a:lnTo>
                  <a:lnTo>
                    <a:pt x="462339" y="445122"/>
                  </a:lnTo>
                  <a:lnTo>
                    <a:pt x="496228" y="414723"/>
                  </a:lnTo>
                  <a:lnTo>
                    <a:pt x="523968" y="379521"/>
                  </a:lnTo>
                  <a:lnTo>
                    <a:pt x="544765" y="340228"/>
                  </a:lnTo>
                  <a:lnTo>
                    <a:pt x="557826" y="297557"/>
                  </a:lnTo>
                  <a:lnTo>
                    <a:pt x="562356" y="252222"/>
                  </a:lnTo>
                  <a:lnTo>
                    <a:pt x="557826" y="206886"/>
                  </a:lnTo>
                  <a:lnTo>
                    <a:pt x="544765" y="164215"/>
                  </a:lnTo>
                  <a:lnTo>
                    <a:pt x="523968" y="124922"/>
                  </a:lnTo>
                  <a:lnTo>
                    <a:pt x="496228" y="89720"/>
                  </a:lnTo>
                  <a:lnTo>
                    <a:pt x="462339" y="59321"/>
                  </a:lnTo>
                  <a:lnTo>
                    <a:pt x="423096" y="34436"/>
                  </a:lnTo>
                  <a:lnTo>
                    <a:pt x="379292" y="15780"/>
                  </a:lnTo>
                  <a:lnTo>
                    <a:pt x="331721" y="4063"/>
                  </a:lnTo>
                  <a:lnTo>
                    <a:pt x="281178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0629900" y="2564892"/>
              <a:ext cx="562610" cy="504825"/>
            </a:xfrm>
            <a:custGeom>
              <a:avLst/>
              <a:gdLst/>
              <a:ahLst/>
              <a:cxnLst/>
              <a:rect l="l" t="t" r="r" b="b"/>
              <a:pathLst>
                <a:path w="562609" h="504825">
                  <a:moveTo>
                    <a:pt x="0" y="252222"/>
                  </a:moveTo>
                  <a:lnTo>
                    <a:pt x="4529" y="206886"/>
                  </a:lnTo>
                  <a:lnTo>
                    <a:pt x="17590" y="164215"/>
                  </a:lnTo>
                  <a:lnTo>
                    <a:pt x="38387" y="124922"/>
                  </a:lnTo>
                  <a:lnTo>
                    <a:pt x="66127" y="89720"/>
                  </a:lnTo>
                  <a:lnTo>
                    <a:pt x="100016" y="59321"/>
                  </a:lnTo>
                  <a:lnTo>
                    <a:pt x="139259" y="34436"/>
                  </a:lnTo>
                  <a:lnTo>
                    <a:pt x="183063" y="15780"/>
                  </a:lnTo>
                  <a:lnTo>
                    <a:pt x="230634" y="4063"/>
                  </a:lnTo>
                  <a:lnTo>
                    <a:pt x="281178" y="0"/>
                  </a:lnTo>
                  <a:lnTo>
                    <a:pt x="331721" y="4063"/>
                  </a:lnTo>
                  <a:lnTo>
                    <a:pt x="379292" y="15780"/>
                  </a:lnTo>
                  <a:lnTo>
                    <a:pt x="423096" y="34436"/>
                  </a:lnTo>
                  <a:lnTo>
                    <a:pt x="462339" y="59321"/>
                  </a:lnTo>
                  <a:lnTo>
                    <a:pt x="496228" y="89720"/>
                  </a:lnTo>
                  <a:lnTo>
                    <a:pt x="523968" y="124922"/>
                  </a:lnTo>
                  <a:lnTo>
                    <a:pt x="544765" y="164215"/>
                  </a:lnTo>
                  <a:lnTo>
                    <a:pt x="557826" y="206886"/>
                  </a:lnTo>
                  <a:lnTo>
                    <a:pt x="562356" y="252222"/>
                  </a:lnTo>
                  <a:lnTo>
                    <a:pt x="557826" y="297557"/>
                  </a:lnTo>
                  <a:lnTo>
                    <a:pt x="544765" y="340228"/>
                  </a:lnTo>
                  <a:lnTo>
                    <a:pt x="523968" y="379521"/>
                  </a:lnTo>
                  <a:lnTo>
                    <a:pt x="496228" y="414723"/>
                  </a:lnTo>
                  <a:lnTo>
                    <a:pt x="462339" y="445122"/>
                  </a:lnTo>
                  <a:lnTo>
                    <a:pt x="423096" y="470007"/>
                  </a:lnTo>
                  <a:lnTo>
                    <a:pt x="379292" y="488663"/>
                  </a:lnTo>
                  <a:lnTo>
                    <a:pt x="331721" y="500380"/>
                  </a:lnTo>
                  <a:lnTo>
                    <a:pt x="281178" y="504444"/>
                  </a:lnTo>
                  <a:lnTo>
                    <a:pt x="230634" y="500380"/>
                  </a:lnTo>
                  <a:lnTo>
                    <a:pt x="183063" y="488663"/>
                  </a:lnTo>
                  <a:lnTo>
                    <a:pt x="139259" y="470007"/>
                  </a:lnTo>
                  <a:lnTo>
                    <a:pt x="100016" y="445122"/>
                  </a:lnTo>
                  <a:lnTo>
                    <a:pt x="66127" y="414723"/>
                  </a:lnTo>
                  <a:lnTo>
                    <a:pt x="38387" y="379521"/>
                  </a:lnTo>
                  <a:lnTo>
                    <a:pt x="17590" y="340228"/>
                  </a:lnTo>
                  <a:lnTo>
                    <a:pt x="4529" y="297557"/>
                  </a:lnTo>
                  <a:lnTo>
                    <a:pt x="0" y="252222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0939271" y="3107436"/>
              <a:ext cx="5080" cy="819150"/>
            </a:xfrm>
            <a:custGeom>
              <a:avLst/>
              <a:gdLst/>
              <a:ahLst/>
              <a:cxnLst/>
              <a:rect l="l" t="t" r="r" b="b"/>
              <a:pathLst>
                <a:path w="5079" h="819150">
                  <a:moveTo>
                    <a:pt x="4762" y="0"/>
                  </a:moveTo>
                  <a:lnTo>
                    <a:pt x="0" y="819150"/>
                  </a:lnTo>
                </a:path>
              </a:pathLst>
            </a:custGeom>
            <a:ln w="5715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0" name="object 5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853546" y="3840855"/>
              <a:ext cx="171450" cy="171450"/>
            </a:xfrm>
            <a:prstGeom prst="rect">
              <a:avLst/>
            </a:prstGeom>
          </p:spPr>
        </p:pic>
        <p:sp>
          <p:nvSpPr>
            <p:cNvPr id="51" name="object 51"/>
            <p:cNvSpPr/>
            <p:nvPr/>
          </p:nvSpPr>
          <p:spPr>
            <a:xfrm>
              <a:off x="9684257" y="2812543"/>
              <a:ext cx="946785" cy="12700"/>
            </a:xfrm>
            <a:custGeom>
              <a:avLst/>
              <a:gdLst/>
              <a:ahLst/>
              <a:cxnLst/>
              <a:rect l="l" t="t" r="r" b="b"/>
              <a:pathLst>
                <a:path w="946784" h="12700">
                  <a:moveTo>
                    <a:pt x="0" y="12636"/>
                  </a:moveTo>
                  <a:lnTo>
                    <a:pt x="946340" y="0"/>
                  </a:lnTo>
                </a:path>
              </a:pathLst>
            </a:custGeom>
            <a:ln w="53975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9165335" y="2636520"/>
              <a:ext cx="475615" cy="390525"/>
            </a:xfrm>
            <a:custGeom>
              <a:avLst/>
              <a:gdLst/>
              <a:ahLst/>
              <a:cxnLst/>
              <a:rect l="l" t="t" r="r" b="b"/>
              <a:pathLst>
                <a:path w="475615" h="390525">
                  <a:moveTo>
                    <a:pt x="237744" y="0"/>
                  </a:moveTo>
                  <a:lnTo>
                    <a:pt x="183230" y="5152"/>
                  </a:lnTo>
                  <a:lnTo>
                    <a:pt x="133188" y="19827"/>
                  </a:lnTo>
                  <a:lnTo>
                    <a:pt x="89046" y="42855"/>
                  </a:lnTo>
                  <a:lnTo>
                    <a:pt x="52228" y="73064"/>
                  </a:lnTo>
                  <a:lnTo>
                    <a:pt x="24164" y="109284"/>
                  </a:lnTo>
                  <a:lnTo>
                    <a:pt x="6278" y="150344"/>
                  </a:lnTo>
                  <a:lnTo>
                    <a:pt x="0" y="195072"/>
                  </a:lnTo>
                  <a:lnTo>
                    <a:pt x="6278" y="239799"/>
                  </a:lnTo>
                  <a:lnTo>
                    <a:pt x="24164" y="280859"/>
                  </a:lnTo>
                  <a:lnTo>
                    <a:pt x="52228" y="317079"/>
                  </a:lnTo>
                  <a:lnTo>
                    <a:pt x="89046" y="347288"/>
                  </a:lnTo>
                  <a:lnTo>
                    <a:pt x="133188" y="370316"/>
                  </a:lnTo>
                  <a:lnTo>
                    <a:pt x="183230" y="384991"/>
                  </a:lnTo>
                  <a:lnTo>
                    <a:pt x="237744" y="390144"/>
                  </a:lnTo>
                  <a:lnTo>
                    <a:pt x="292257" y="384991"/>
                  </a:lnTo>
                  <a:lnTo>
                    <a:pt x="342299" y="370316"/>
                  </a:lnTo>
                  <a:lnTo>
                    <a:pt x="386441" y="347288"/>
                  </a:lnTo>
                  <a:lnTo>
                    <a:pt x="423259" y="317079"/>
                  </a:lnTo>
                  <a:lnTo>
                    <a:pt x="451323" y="280859"/>
                  </a:lnTo>
                  <a:lnTo>
                    <a:pt x="469209" y="239799"/>
                  </a:lnTo>
                  <a:lnTo>
                    <a:pt x="475488" y="195072"/>
                  </a:lnTo>
                  <a:lnTo>
                    <a:pt x="469209" y="150344"/>
                  </a:lnTo>
                  <a:lnTo>
                    <a:pt x="451323" y="109284"/>
                  </a:lnTo>
                  <a:lnTo>
                    <a:pt x="423259" y="73064"/>
                  </a:lnTo>
                  <a:lnTo>
                    <a:pt x="386441" y="42855"/>
                  </a:lnTo>
                  <a:lnTo>
                    <a:pt x="342299" y="19827"/>
                  </a:lnTo>
                  <a:lnTo>
                    <a:pt x="292257" y="5152"/>
                  </a:lnTo>
                  <a:lnTo>
                    <a:pt x="23774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9165335" y="2636520"/>
              <a:ext cx="475615" cy="390525"/>
            </a:xfrm>
            <a:custGeom>
              <a:avLst/>
              <a:gdLst/>
              <a:ahLst/>
              <a:cxnLst/>
              <a:rect l="l" t="t" r="r" b="b"/>
              <a:pathLst>
                <a:path w="475615" h="390525">
                  <a:moveTo>
                    <a:pt x="0" y="195072"/>
                  </a:moveTo>
                  <a:lnTo>
                    <a:pt x="6278" y="150344"/>
                  </a:lnTo>
                  <a:lnTo>
                    <a:pt x="24164" y="109284"/>
                  </a:lnTo>
                  <a:lnTo>
                    <a:pt x="52228" y="73064"/>
                  </a:lnTo>
                  <a:lnTo>
                    <a:pt x="89046" y="42855"/>
                  </a:lnTo>
                  <a:lnTo>
                    <a:pt x="133188" y="19827"/>
                  </a:lnTo>
                  <a:lnTo>
                    <a:pt x="183230" y="5152"/>
                  </a:lnTo>
                  <a:lnTo>
                    <a:pt x="237744" y="0"/>
                  </a:lnTo>
                  <a:lnTo>
                    <a:pt x="292257" y="5152"/>
                  </a:lnTo>
                  <a:lnTo>
                    <a:pt x="342299" y="19827"/>
                  </a:lnTo>
                  <a:lnTo>
                    <a:pt x="386441" y="42855"/>
                  </a:lnTo>
                  <a:lnTo>
                    <a:pt x="423259" y="73064"/>
                  </a:lnTo>
                  <a:lnTo>
                    <a:pt x="451323" y="109284"/>
                  </a:lnTo>
                  <a:lnTo>
                    <a:pt x="469209" y="150344"/>
                  </a:lnTo>
                  <a:lnTo>
                    <a:pt x="475488" y="195072"/>
                  </a:lnTo>
                  <a:lnTo>
                    <a:pt x="469209" y="239799"/>
                  </a:lnTo>
                  <a:lnTo>
                    <a:pt x="451323" y="280859"/>
                  </a:lnTo>
                  <a:lnTo>
                    <a:pt x="423259" y="317079"/>
                  </a:lnTo>
                  <a:lnTo>
                    <a:pt x="386441" y="347288"/>
                  </a:lnTo>
                  <a:lnTo>
                    <a:pt x="342299" y="370316"/>
                  </a:lnTo>
                  <a:lnTo>
                    <a:pt x="292257" y="384991"/>
                  </a:lnTo>
                  <a:lnTo>
                    <a:pt x="237744" y="390144"/>
                  </a:lnTo>
                  <a:lnTo>
                    <a:pt x="183230" y="384991"/>
                  </a:lnTo>
                  <a:lnTo>
                    <a:pt x="133188" y="370316"/>
                  </a:lnTo>
                  <a:lnTo>
                    <a:pt x="89046" y="347288"/>
                  </a:lnTo>
                  <a:lnTo>
                    <a:pt x="52228" y="317079"/>
                  </a:lnTo>
                  <a:lnTo>
                    <a:pt x="24164" y="280859"/>
                  </a:lnTo>
                  <a:lnTo>
                    <a:pt x="6278" y="239799"/>
                  </a:lnTo>
                  <a:lnTo>
                    <a:pt x="0" y="195072"/>
                  </a:lnTo>
                  <a:close/>
                </a:path>
              </a:pathLst>
            </a:custGeom>
            <a:ln w="12700">
              <a:solidFill>
                <a:srgbClr val="2B46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0674095" y="2609088"/>
              <a:ext cx="475615" cy="388620"/>
            </a:xfrm>
            <a:custGeom>
              <a:avLst/>
              <a:gdLst/>
              <a:ahLst/>
              <a:cxnLst/>
              <a:rect l="l" t="t" r="r" b="b"/>
              <a:pathLst>
                <a:path w="475615" h="388619">
                  <a:moveTo>
                    <a:pt x="237744" y="0"/>
                  </a:moveTo>
                  <a:lnTo>
                    <a:pt x="183230" y="5131"/>
                  </a:lnTo>
                  <a:lnTo>
                    <a:pt x="133188" y="19749"/>
                  </a:lnTo>
                  <a:lnTo>
                    <a:pt x="89046" y="42687"/>
                  </a:lnTo>
                  <a:lnTo>
                    <a:pt x="52228" y="72778"/>
                  </a:lnTo>
                  <a:lnTo>
                    <a:pt x="24164" y="108857"/>
                  </a:lnTo>
                  <a:lnTo>
                    <a:pt x="6278" y="149756"/>
                  </a:lnTo>
                  <a:lnTo>
                    <a:pt x="0" y="194310"/>
                  </a:lnTo>
                  <a:lnTo>
                    <a:pt x="6278" y="238863"/>
                  </a:lnTo>
                  <a:lnTo>
                    <a:pt x="24164" y="279762"/>
                  </a:lnTo>
                  <a:lnTo>
                    <a:pt x="52228" y="315841"/>
                  </a:lnTo>
                  <a:lnTo>
                    <a:pt x="89046" y="345932"/>
                  </a:lnTo>
                  <a:lnTo>
                    <a:pt x="133188" y="368870"/>
                  </a:lnTo>
                  <a:lnTo>
                    <a:pt x="183230" y="383488"/>
                  </a:lnTo>
                  <a:lnTo>
                    <a:pt x="237744" y="388620"/>
                  </a:lnTo>
                  <a:lnTo>
                    <a:pt x="292257" y="383488"/>
                  </a:lnTo>
                  <a:lnTo>
                    <a:pt x="342299" y="368870"/>
                  </a:lnTo>
                  <a:lnTo>
                    <a:pt x="386441" y="345932"/>
                  </a:lnTo>
                  <a:lnTo>
                    <a:pt x="423259" y="315841"/>
                  </a:lnTo>
                  <a:lnTo>
                    <a:pt x="451323" y="279762"/>
                  </a:lnTo>
                  <a:lnTo>
                    <a:pt x="469209" y="238863"/>
                  </a:lnTo>
                  <a:lnTo>
                    <a:pt x="475488" y="194310"/>
                  </a:lnTo>
                  <a:lnTo>
                    <a:pt x="469209" y="149756"/>
                  </a:lnTo>
                  <a:lnTo>
                    <a:pt x="451323" y="108857"/>
                  </a:lnTo>
                  <a:lnTo>
                    <a:pt x="423259" y="72778"/>
                  </a:lnTo>
                  <a:lnTo>
                    <a:pt x="386441" y="42687"/>
                  </a:lnTo>
                  <a:lnTo>
                    <a:pt x="342299" y="19749"/>
                  </a:lnTo>
                  <a:lnTo>
                    <a:pt x="292257" y="5131"/>
                  </a:lnTo>
                  <a:lnTo>
                    <a:pt x="23774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0674094" y="2609088"/>
              <a:ext cx="475615" cy="388620"/>
            </a:xfrm>
            <a:custGeom>
              <a:avLst/>
              <a:gdLst/>
              <a:ahLst/>
              <a:cxnLst/>
              <a:rect l="l" t="t" r="r" b="b"/>
              <a:pathLst>
                <a:path w="475615" h="388619">
                  <a:moveTo>
                    <a:pt x="0" y="194310"/>
                  </a:moveTo>
                  <a:lnTo>
                    <a:pt x="6278" y="149756"/>
                  </a:lnTo>
                  <a:lnTo>
                    <a:pt x="24164" y="108857"/>
                  </a:lnTo>
                  <a:lnTo>
                    <a:pt x="52228" y="72778"/>
                  </a:lnTo>
                  <a:lnTo>
                    <a:pt x="89046" y="42687"/>
                  </a:lnTo>
                  <a:lnTo>
                    <a:pt x="133188" y="19749"/>
                  </a:lnTo>
                  <a:lnTo>
                    <a:pt x="183230" y="5131"/>
                  </a:lnTo>
                  <a:lnTo>
                    <a:pt x="237744" y="0"/>
                  </a:lnTo>
                  <a:lnTo>
                    <a:pt x="292257" y="5131"/>
                  </a:lnTo>
                  <a:lnTo>
                    <a:pt x="342299" y="19749"/>
                  </a:lnTo>
                  <a:lnTo>
                    <a:pt x="386441" y="42687"/>
                  </a:lnTo>
                  <a:lnTo>
                    <a:pt x="423259" y="72778"/>
                  </a:lnTo>
                  <a:lnTo>
                    <a:pt x="451323" y="108857"/>
                  </a:lnTo>
                  <a:lnTo>
                    <a:pt x="469209" y="149756"/>
                  </a:lnTo>
                  <a:lnTo>
                    <a:pt x="475488" y="194310"/>
                  </a:lnTo>
                  <a:lnTo>
                    <a:pt x="469209" y="238863"/>
                  </a:lnTo>
                  <a:lnTo>
                    <a:pt x="451323" y="279762"/>
                  </a:lnTo>
                  <a:lnTo>
                    <a:pt x="423259" y="315841"/>
                  </a:lnTo>
                  <a:lnTo>
                    <a:pt x="386441" y="345932"/>
                  </a:lnTo>
                  <a:lnTo>
                    <a:pt x="342299" y="368870"/>
                  </a:lnTo>
                  <a:lnTo>
                    <a:pt x="292257" y="383488"/>
                  </a:lnTo>
                  <a:lnTo>
                    <a:pt x="237744" y="388620"/>
                  </a:lnTo>
                  <a:lnTo>
                    <a:pt x="183230" y="383488"/>
                  </a:lnTo>
                  <a:lnTo>
                    <a:pt x="133188" y="368870"/>
                  </a:lnTo>
                  <a:lnTo>
                    <a:pt x="89046" y="345932"/>
                  </a:lnTo>
                  <a:lnTo>
                    <a:pt x="52228" y="315841"/>
                  </a:lnTo>
                  <a:lnTo>
                    <a:pt x="24164" y="279762"/>
                  </a:lnTo>
                  <a:lnTo>
                    <a:pt x="6278" y="238863"/>
                  </a:lnTo>
                  <a:lnTo>
                    <a:pt x="0" y="194310"/>
                  </a:lnTo>
                  <a:close/>
                </a:path>
              </a:pathLst>
            </a:custGeom>
            <a:ln w="12700">
              <a:solidFill>
                <a:srgbClr val="2B46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6" name="object 56"/>
          <p:cNvSpPr txBox="1"/>
          <p:nvPr/>
        </p:nvSpPr>
        <p:spPr>
          <a:xfrm>
            <a:off x="1168191" y="4210094"/>
            <a:ext cx="128778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0025" marR="5080" indent="-18796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Arial"/>
                <a:cs typeface="Arial"/>
              </a:rPr>
              <a:t>Requirements Gathering</a:t>
            </a:r>
            <a:endParaRPr sz="160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2632438" y="4199959"/>
            <a:ext cx="122174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377825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Arial"/>
                <a:cs typeface="Arial"/>
              </a:rPr>
              <a:t>Draft Development</a:t>
            </a:r>
            <a:endParaRPr sz="160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195378" y="4222445"/>
            <a:ext cx="129984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7995" marR="5080" indent="-45593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"/>
                <a:cs typeface="Arial"/>
              </a:rPr>
              <a:t>Public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Review </a:t>
            </a:r>
            <a:r>
              <a:rPr sz="1600" spc="-25" dirty="0">
                <a:latin typeface="Arial"/>
                <a:cs typeface="Arial"/>
              </a:rPr>
              <a:t>BRS</a:t>
            </a:r>
            <a:endParaRPr sz="160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8975841" y="4186163"/>
            <a:ext cx="107696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8636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Arial"/>
                <a:cs typeface="Arial"/>
              </a:rPr>
              <a:t>Validating Submission</a:t>
            </a:r>
            <a:endParaRPr sz="160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7097328" y="4177482"/>
            <a:ext cx="156337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7815" marR="5080" indent="-28575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"/>
                <a:cs typeface="Arial"/>
              </a:rPr>
              <a:t>Data</a:t>
            </a:r>
            <a:r>
              <a:rPr sz="1600" spc="-4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Submission </a:t>
            </a:r>
            <a:r>
              <a:rPr sz="1600" dirty="0">
                <a:latin typeface="Arial"/>
                <a:cs typeface="Arial"/>
              </a:rPr>
              <a:t>UN</a:t>
            </a:r>
            <a:r>
              <a:rPr sz="1600" spc="-10" dirty="0">
                <a:latin typeface="Arial"/>
                <a:cs typeface="Arial"/>
              </a:rPr>
              <a:t> Library</a:t>
            </a:r>
            <a:endParaRPr sz="160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1438572" y="2204478"/>
            <a:ext cx="70231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Arial"/>
                <a:cs typeface="Arial"/>
              </a:rPr>
              <a:t>JAN-</a:t>
            </a:r>
            <a:r>
              <a:rPr sz="1600" spc="-25" dirty="0">
                <a:latin typeface="Arial"/>
                <a:cs typeface="Arial"/>
              </a:rPr>
              <a:t>23</a:t>
            </a:r>
            <a:endParaRPr sz="160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238762" y="2189073"/>
            <a:ext cx="114109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"/>
                <a:cs typeface="Arial"/>
              </a:rPr>
              <a:t>JAN/FEB</a:t>
            </a:r>
            <a:r>
              <a:rPr sz="1600" spc="-45" dirty="0">
                <a:latin typeface="Arial"/>
                <a:cs typeface="Arial"/>
              </a:rPr>
              <a:t> </a:t>
            </a:r>
            <a:r>
              <a:rPr sz="1600" spc="-25" dirty="0">
                <a:latin typeface="Arial"/>
                <a:cs typeface="Arial"/>
              </a:rPr>
              <a:t>24</a:t>
            </a:r>
            <a:endParaRPr sz="160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2887009" y="2207315"/>
            <a:ext cx="71310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Arial"/>
                <a:cs typeface="Arial"/>
              </a:rPr>
              <a:t>JUN-</a:t>
            </a:r>
            <a:r>
              <a:rPr sz="1600" spc="-25" dirty="0">
                <a:latin typeface="Arial"/>
                <a:cs typeface="Arial"/>
              </a:rPr>
              <a:t>23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64" name="object 6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305300" y="4791455"/>
            <a:ext cx="1121688" cy="1002791"/>
          </a:xfrm>
          <a:prstGeom prst="rect">
            <a:avLst/>
          </a:prstGeom>
        </p:spPr>
      </p:pic>
      <p:sp>
        <p:nvSpPr>
          <p:cNvPr id="65" name="object 65"/>
          <p:cNvSpPr txBox="1"/>
          <p:nvPr/>
        </p:nvSpPr>
        <p:spPr>
          <a:xfrm>
            <a:off x="5765422" y="4205306"/>
            <a:ext cx="1020444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26390" marR="5080" indent="-314325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Arial"/>
                <a:cs typeface="Arial"/>
              </a:rPr>
              <a:t>Publication </a:t>
            </a:r>
            <a:r>
              <a:rPr sz="1600" spc="-25" dirty="0">
                <a:latin typeface="Arial"/>
                <a:cs typeface="Arial"/>
              </a:rPr>
              <a:t>BRS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66" name="object 6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846064" y="4803647"/>
            <a:ext cx="1120152" cy="1002791"/>
          </a:xfrm>
          <a:prstGeom prst="rect">
            <a:avLst/>
          </a:prstGeom>
        </p:spPr>
      </p:pic>
      <p:pic>
        <p:nvPicPr>
          <p:cNvPr id="67" name="object 6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248144" y="4826508"/>
            <a:ext cx="1219199" cy="847343"/>
          </a:xfrm>
          <a:prstGeom prst="rect">
            <a:avLst/>
          </a:prstGeom>
        </p:spPr>
      </p:pic>
      <p:sp>
        <p:nvSpPr>
          <p:cNvPr id="68" name="object 68"/>
          <p:cNvSpPr txBox="1"/>
          <p:nvPr/>
        </p:nvSpPr>
        <p:spPr>
          <a:xfrm>
            <a:off x="5891057" y="2215654"/>
            <a:ext cx="7251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Arial"/>
                <a:cs typeface="Arial"/>
              </a:rPr>
              <a:t>APR/24</a:t>
            </a:r>
            <a:endParaRPr sz="1600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7482797" y="2221532"/>
            <a:ext cx="72961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Arial"/>
                <a:cs typeface="Arial"/>
              </a:rPr>
              <a:t>MAY/24</a:t>
            </a:r>
            <a:endParaRPr sz="1600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8791450" y="2218132"/>
            <a:ext cx="11639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Arial"/>
                <a:cs typeface="Arial"/>
              </a:rPr>
              <a:t>JUL/AUG/24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71" name="object 7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962643" y="4878323"/>
            <a:ext cx="1024126" cy="490727"/>
          </a:xfrm>
          <a:prstGeom prst="rect">
            <a:avLst/>
          </a:prstGeom>
        </p:spPr>
      </p:pic>
      <p:sp>
        <p:nvSpPr>
          <p:cNvPr id="72" name="object 72"/>
          <p:cNvSpPr txBox="1"/>
          <p:nvPr/>
        </p:nvSpPr>
        <p:spPr>
          <a:xfrm>
            <a:off x="10235541" y="2221530"/>
            <a:ext cx="121856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Arial"/>
                <a:cs typeface="Arial"/>
              </a:rPr>
              <a:t>OKT/NOV/24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73" name="object 7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340340" y="4806696"/>
            <a:ext cx="1219186" cy="847343"/>
          </a:xfrm>
          <a:prstGeom prst="rect">
            <a:avLst/>
          </a:prstGeom>
        </p:spPr>
      </p:pic>
      <p:sp>
        <p:nvSpPr>
          <p:cNvPr id="74" name="object 74"/>
          <p:cNvSpPr txBox="1"/>
          <p:nvPr/>
        </p:nvSpPr>
        <p:spPr>
          <a:xfrm>
            <a:off x="10375283" y="4186162"/>
            <a:ext cx="103378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2069" marR="5080" indent="-40005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Arial"/>
                <a:cs typeface="Arial"/>
              </a:rPr>
              <a:t>Publication </a:t>
            </a:r>
            <a:r>
              <a:rPr sz="1600" dirty="0">
                <a:latin typeface="Arial"/>
                <a:cs typeface="Arial"/>
              </a:rPr>
              <a:t>UN</a:t>
            </a:r>
            <a:r>
              <a:rPr sz="1600" spc="-10" dirty="0">
                <a:latin typeface="Arial"/>
                <a:cs typeface="Arial"/>
              </a:rPr>
              <a:t> Library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75" name="object 7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287231" y="1310640"/>
            <a:ext cx="2089220" cy="737301"/>
          </a:xfrm>
          <a:prstGeom prst="rect">
            <a:avLst/>
          </a:prstGeom>
        </p:spPr>
      </p:pic>
      <p:sp>
        <p:nvSpPr>
          <p:cNvPr id="76" name="object 76"/>
          <p:cNvSpPr txBox="1"/>
          <p:nvPr/>
        </p:nvSpPr>
        <p:spPr>
          <a:xfrm>
            <a:off x="1143525" y="6605916"/>
            <a:ext cx="4307840" cy="17399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000" spc="70" dirty="0">
                <a:solidFill>
                  <a:srgbClr val="7E7E7E"/>
                </a:solidFill>
                <a:latin typeface="Gill Sans MT"/>
                <a:cs typeface="Gill Sans MT"/>
              </a:rPr>
              <a:t>Sustainable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75" dirty="0">
                <a:solidFill>
                  <a:srgbClr val="7E7E7E"/>
                </a:solidFill>
                <a:latin typeface="Gill Sans MT"/>
                <a:cs typeface="Gill Sans MT"/>
              </a:rPr>
              <a:t>and</a:t>
            </a:r>
            <a:r>
              <a:rPr sz="1000" spc="-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Digital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Trade</a:t>
            </a:r>
            <a:r>
              <a:rPr sz="1000" spc="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45" dirty="0">
                <a:solidFill>
                  <a:srgbClr val="7E7E7E"/>
                </a:solidFill>
                <a:latin typeface="Gill Sans MT"/>
                <a:cs typeface="Gill Sans MT"/>
              </a:rPr>
              <a:t>Facilitation</a:t>
            </a:r>
            <a:r>
              <a:rPr sz="1000" spc="-2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Week</a:t>
            </a:r>
            <a:r>
              <a:rPr sz="1000" spc="30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7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85" dirty="0">
                <a:solidFill>
                  <a:srgbClr val="7E7E7E"/>
                </a:solidFill>
                <a:latin typeface="Gill Sans MT"/>
                <a:cs typeface="Gill Sans MT"/>
              </a:rPr>
              <a:t>8-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12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110" dirty="0">
                <a:solidFill>
                  <a:srgbClr val="7E7E7E"/>
                </a:solidFill>
                <a:latin typeface="Gill Sans MT"/>
                <a:cs typeface="Gill Sans MT"/>
              </a:rPr>
              <a:t>July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2024</a:t>
            </a:r>
            <a:r>
              <a:rPr sz="1000" spc="26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6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Geneva</a:t>
            </a:r>
            <a:endParaRPr sz="10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88060" cy="6858000"/>
            <a:chOff x="0" y="0"/>
            <a:chExt cx="98806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05255" cy="124053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2208" y="0"/>
              <a:ext cx="85343" cy="68579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344" y="6569964"/>
              <a:ext cx="737615" cy="225551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607030" y="92975"/>
            <a:ext cx="9805035" cy="975973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2700" marR="5080">
              <a:lnSpc>
                <a:spcPts val="3460"/>
              </a:lnSpc>
              <a:spcBef>
                <a:spcPts val="535"/>
              </a:spcBef>
            </a:pP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3600" spc="-7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resulting</a:t>
            </a:r>
            <a:r>
              <a:rPr sz="3600" spc="-8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harmonized</a:t>
            </a:r>
            <a:r>
              <a:rPr sz="3600" spc="-8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product</a:t>
            </a:r>
            <a:r>
              <a:rPr sz="3600" spc="-9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circularity</a:t>
            </a:r>
            <a:r>
              <a:rPr sz="3600" spc="-7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data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categories</a:t>
            </a:r>
            <a:r>
              <a:rPr sz="3600" spc="-7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sz="3600" spc="-5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sz="3600"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3600" spc="-6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referenced</a:t>
            </a:r>
            <a:r>
              <a:rPr sz="3600" spc="-6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DDP</a:t>
            </a:r>
            <a:r>
              <a:rPr sz="3600" spc="-10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initiatives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3067811" y="1462786"/>
            <a:ext cx="2510790" cy="932815"/>
            <a:chOff x="3067811" y="1462786"/>
            <a:chExt cx="2510790" cy="932815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67811" y="1566672"/>
              <a:ext cx="810767" cy="828473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168139" y="1469136"/>
              <a:ext cx="1403985" cy="800100"/>
            </a:xfrm>
            <a:custGeom>
              <a:avLst/>
              <a:gdLst/>
              <a:ahLst/>
              <a:cxnLst/>
              <a:rect l="l" t="t" r="r" b="b"/>
              <a:pathLst>
                <a:path w="1403985" h="800100">
                  <a:moveTo>
                    <a:pt x="1403603" y="0"/>
                  </a:moveTo>
                  <a:lnTo>
                    <a:pt x="0" y="0"/>
                  </a:lnTo>
                  <a:lnTo>
                    <a:pt x="0" y="800100"/>
                  </a:lnTo>
                  <a:lnTo>
                    <a:pt x="1403603" y="800100"/>
                  </a:lnTo>
                  <a:lnTo>
                    <a:pt x="1403603" y="0"/>
                  </a:lnTo>
                  <a:close/>
                </a:path>
              </a:pathLst>
            </a:custGeom>
            <a:solidFill>
              <a:srgbClr val="2D75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168139" y="1469136"/>
              <a:ext cx="1403985" cy="800100"/>
            </a:xfrm>
            <a:custGeom>
              <a:avLst/>
              <a:gdLst/>
              <a:ahLst/>
              <a:cxnLst/>
              <a:rect l="l" t="t" r="r" b="b"/>
              <a:pathLst>
                <a:path w="1403985" h="800100">
                  <a:moveTo>
                    <a:pt x="0" y="0"/>
                  </a:moveTo>
                  <a:lnTo>
                    <a:pt x="1403603" y="0"/>
                  </a:lnTo>
                  <a:lnTo>
                    <a:pt x="1403603" y="800100"/>
                  </a:lnTo>
                  <a:lnTo>
                    <a:pt x="0" y="80010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4332337" y="1608065"/>
            <a:ext cx="107442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5095" marR="5080" indent="-11303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Component Materials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737859" y="1469136"/>
            <a:ext cx="1403985" cy="800100"/>
          </a:xfrm>
          <a:prstGeom prst="rect">
            <a:avLst/>
          </a:prstGeom>
          <a:solidFill>
            <a:srgbClr val="2D75B6"/>
          </a:solidFill>
          <a:ln w="12700">
            <a:solidFill>
              <a:srgbClr val="000000"/>
            </a:solidFill>
          </a:ln>
        </p:spPr>
        <p:txBody>
          <a:bodyPr vert="horz" wrap="square" lIns="0" tIns="151130" rIns="0" bIns="0" rtlCol="0">
            <a:spAutoFit/>
          </a:bodyPr>
          <a:lstStyle/>
          <a:p>
            <a:pPr marL="435609" marR="95250" indent="-332740">
              <a:lnSpc>
                <a:spcPct val="100000"/>
              </a:lnSpc>
              <a:spcBef>
                <a:spcPts val="1190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Sustainability Score</a:t>
            </a:r>
            <a:endParaRPr sz="16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307580" y="1469136"/>
            <a:ext cx="1403985" cy="800100"/>
          </a:xfrm>
          <a:prstGeom prst="rect">
            <a:avLst/>
          </a:prstGeom>
          <a:solidFill>
            <a:srgbClr val="2D75B6"/>
          </a:solidFill>
          <a:ln w="12700">
            <a:solidFill>
              <a:srgbClr val="000000"/>
            </a:solidFill>
          </a:ln>
        </p:spPr>
        <p:txBody>
          <a:bodyPr vert="horz" wrap="square" lIns="0" tIns="151130" rIns="0" bIns="0" rtlCol="0">
            <a:spAutoFit/>
          </a:bodyPr>
          <a:lstStyle/>
          <a:p>
            <a:pPr marL="164465" marR="106680" indent="-50800">
              <a:lnSpc>
                <a:spcPct val="100000"/>
              </a:lnSpc>
              <a:spcBef>
                <a:spcPts val="1190"/>
              </a:spcBef>
            </a:pP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Conformity</a:t>
            </a:r>
            <a:r>
              <a:rPr sz="16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50" dirty="0">
                <a:solidFill>
                  <a:srgbClr val="FFFFFF"/>
                </a:solidFill>
                <a:latin typeface="Arial"/>
                <a:cs typeface="Arial"/>
              </a:rPr>
              <a:t>&amp;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Compliance</a:t>
            </a:r>
            <a:endParaRPr sz="16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877300" y="2455164"/>
            <a:ext cx="1403985" cy="800100"/>
          </a:xfrm>
          <a:prstGeom prst="rect">
            <a:avLst/>
          </a:prstGeom>
          <a:solidFill>
            <a:srgbClr val="2D75B6"/>
          </a:solidFill>
          <a:ln w="12700">
            <a:solidFill>
              <a:srgbClr val="000000"/>
            </a:solidFill>
          </a:ln>
        </p:spPr>
        <p:txBody>
          <a:bodyPr vert="horz" wrap="square" lIns="0" tIns="387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5"/>
              </a:spcBef>
            </a:pPr>
            <a:endParaRPr sz="1600">
              <a:latin typeface="Times New Roman"/>
              <a:cs typeface="Times New Roman"/>
            </a:endParaRPr>
          </a:p>
          <a:p>
            <a:pPr marL="149225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Data</a:t>
            </a:r>
            <a:r>
              <a:rPr sz="16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Carrier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4161790" y="2447289"/>
            <a:ext cx="1416685" cy="812800"/>
            <a:chOff x="4161790" y="2447289"/>
            <a:chExt cx="1416685" cy="812800"/>
          </a:xfrm>
        </p:grpSpPr>
        <p:sp>
          <p:nvSpPr>
            <p:cNvPr id="16" name="object 16"/>
            <p:cNvSpPr/>
            <p:nvPr/>
          </p:nvSpPr>
          <p:spPr>
            <a:xfrm>
              <a:off x="4168140" y="2453639"/>
              <a:ext cx="1403985" cy="800100"/>
            </a:xfrm>
            <a:custGeom>
              <a:avLst/>
              <a:gdLst/>
              <a:ahLst/>
              <a:cxnLst/>
              <a:rect l="l" t="t" r="r" b="b"/>
              <a:pathLst>
                <a:path w="1403985" h="800100">
                  <a:moveTo>
                    <a:pt x="1403603" y="0"/>
                  </a:moveTo>
                  <a:lnTo>
                    <a:pt x="0" y="0"/>
                  </a:lnTo>
                  <a:lnTo>
                    <a:pt x="0" y="800100"/>
                  </a:lnTo>
                  <a:lnTo>
                    <a:pt x="1403603" y="800100"/>
                  </a:lnTo>
                  <a:lnTo>
                    <a:pt x="1403603" y="0"/>
                  </a:lnTo>
                  <a:close/>
                </a:path>
              </a:pathLst>
            </a:custGeom>
            <a:solidFill>
              <a:srgbClr val="2D75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168140" y="2453639"/>
              <a:ext cx="1403985" cy="800100"/>
            </a:xfrm>
            <a:custGeom>
              <a:avLst/>
              <a:gdLst/>
              <a:ahLst/>
              <a:cxnLst/>
              <a:rect l="l" t="t" r="r" b="b"/>
              <a:pathLst>
                <a:path w="1403985" h="800100">
                  <a:moveTo>
                    <a:pt x="0" y="0"/>
                  </a:moveTo>
                  <a:lnTo>
                    <a:pt x="1403603" y="0"/>
                  </a:lnTo>
                  <a:lnTo>
                    <a:pt x="1403603" y="800100"/>
                  </a:lnTo>
                  <a:lnTo>
                    <a:pt x="0" y="80010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4440540" y="2470236"/>
            <a:ext cx="859155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7310" marR="5080" indent="-55244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Recycled Content Material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4161790" y="3430270"/>
            <a:ext cx="1416685" cy="812800"/>
            <a:chOff x="4161790" y="3430270"/>
            <a:chExt cx="1416685" cy="812800"/>
          </a:xfrm>
        </p:grpSpPr>
        <p:sp>
          <p:nvSpPr>
            <p:cNvPr id="20" name="object 20"/>
            <p:cNvSpPr/>
            <p:nvPr/>
          </p:nvSpPr>
          <p:spPr>
            <a:xfrm>
              <a:off x="4168140" y="3436620"/>
              <a:ext cx="1403985" cy="800100"/>
            </a:xfrm>
            <a:custGeom>
              <a:avLst/>
              <a:gdLst/>
              <a:ahLst/>
              <a:cxnLst/>
              <a:rect l="l" t="t" r="r" b="b"/>
              <a:pathLst>
                <a:path w="1403985" h="800100">
                  <a:moveTo>
                    <a:pt x="1403603" y="0"/>
                  </a:moveTo>
                  <a:lnTo>
                    <a:pt x="0" y="0"/>
                  </a:lnTo>
                  <a:lnTo>
                    <a:pt x="0" y="800100"/>
                  </a:lnTo>
                  <a:lnTo>
                    <a:pt x="1403603" y="800100"/>
                  </a:lnTo>
                  <a:lnTo>
                    <a:pt x="1403603" y="0"/>
                  </a:lnTo>
                  <a:close/>
                </a:path>
              </a:pathLst>
            </a:custGeom>
            <a:solidFill>
              <a:srgbClr val="2D75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168140" y="3436620"/>
              <a:ext cx="1403985" cy="800100"/>
            </a:xfrm>
            <a:custGeom>
              <a:avLst/>
              <a:gdLst/>
              <a:ahLst/>
              <a:cxnLst/>
              <a:rect l="l" t="t" r="r" b="b"/>
              <a:pathLst>
                <a:path w="1403985" h="800100">
                  <a:moveTo>
                    <a:pt x="0" y="0"/>
                  </a:moveTo>
                  <a:lnTo>
                    <a:pt x="1403603" y="0"/>
                  </a:lnTo>
                  <a:lnTo>
                    <a:pt x="1403603" y="800100"/>
                  </a:lnTo>
                  <a:lnTo>
                    <a:pt x="0" y="80010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4382661" y="3698166"/>
            <a:ext cx="97472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Packaging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4161790" y="4414773"/>
            <a:ext cx="1416685" cy="812800"/>
            <a:chOff x="4161790" y="4414773"/>
            <a:chExt cx="1416685" cy="812800"/>
          </a:xfrm>
        </p:grpSpPr>
        <p:sp>
          <p:nvSpPr>
            <p:cNvPr id="24" name="object 24"/>
            <p:cNvSpPr/>
            <p:nvPr/>
          </p:nvSpPr>
          <p:spPr>
            <a:xfrm>
              <a:off x="4168140" y="4421123"/>
              <a:ext cx="1403985" cy="800100"/>
            </a:xfrm>
            <a:custGeom>
              <a:avLst/>
              <a:gdLst/>
              <a:ahLst/>
              <a:cxnLst/>
              <a:rect l="l" t="t" r="r" b="b"/>
              <a:pathLst>
                <a:path w="1403985" h="800100">
                  <a:moveTo>
                    <a:pt x="1403603" y="0"/>
                  </a:moveTo>
                  <a:lnTo>
                    <a:pt x="0" y="0"/>
                  </a:lnTo>
                  <a:lnTo>
                    <a:pt x="0" y="800100"/>
                  </a:lnTo>
                  <a:lnTo>
                    <a:pt x="1403603" y="800100"/>
                  </a:lnTo>
                  <a:lnTo>
                    <a:pt x="1403603" y="0"/>
                  </a:lnTo>
                  <a:close/>
                </a:path>
              </a:pathLst>
            </a:custGeom>
            <a:solidFill>
              <a:srgbClr val="2D75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4168140" y="4421123"/>
              <a:ext cx="1403985" cy="800100"/>
            </a:xfrm>
            <a:custGeom>
              <a:avLst/>
              <a:gdLst/>
              <a:ahLst/>
              <a:cxnLst/>
              <a:rect l="l" t="t" r="r" b="b"/>
              <a:pathLst>
                <a:path w="1403985" h="800100">
                  <a:moveTo>
                    <a:pt x="0" y="0"/>
                  </a:moveTo>
                  <a:lnTo>
                    <a:pt x="1403603" y="0"/>
                  </a:lnTo>
                  <a:lnTo>
                    <a:pt x="1403603" y="800100"/>
                  </a:lnTo>
                  <a:lnTo>
                    <a:pt x="0" y="80010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4263757" y="4560337"/>
            <a:ext cx="121158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22885" marR="5080" indent="-21082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Substance</a:t>
            </a:r>
            <a:r>
              <a:rPr sz="16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25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Concern</a:t>
            </a:r>
            <a:endParaRPr sz="16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737859" y="2453639"/>
            <a:ext cx="1403985" cy="800100"/>
          </a:xfrm>
          <a:prstGeom prst="rect">
            <a:avLst/>
          </a:prstGeom>
          <a:solidFill>
            <a:srgbClr val="2D75B6"/>
          </a:solidFill>
          <a:ln w="12700">
            <a:solidFill>
              <a:srgbClr val="000000"/>
            </a:solidFill>
          </a:ln>
        </p:spPr>
        <p:txBody>
          <a:bodyPr vert="horz" wrap="square" lIns="0" tIns="150495" rIns="0" bIns="0" rtlCol="0">
            <a:spAutoFit/>
          </a:bodyPr>
          <a:lstStyle/>
          <a:p>
            <a:pPr marL="120014" marR="114300" indent="130810">
              <a:lnSpc>
                <a:spcPct val="100000"/>
              </a:lnSpc>
              <a:spcBef>
                <a:spcPts val="1185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Circularity Performance</a:t>
            </a:r>
            <a:endParaRPr sz="16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737859" y="3436620"/>
            <a:ext cx="1403985" cy="800100"/>
          </a:xfrm>
          <a:prstGeom prst="rect">
            <a:avLst/>
          </a:prstGeom>
          <a:solidFill>
            <a:srgbClr val="2D75B6"/>
          </a:solidFill>
          <a:ln w="12700">
            <a:solidFill>
              <a:srgbClr val="000000"/>
            </a:solidFill>
          </a:ln>
        </p:spPr>
        <p:txBody>
          <a:bodyPr vert="horz" wrap="square" lIns="0" tIns="151765" rIns="0" bIns="0" rtlCol="0">
            <a:spAutoFit/>
          </a:bodyPr>
          <a:lstStyle/>
          <a:p>
            <a:pPr marL="120014" marR="114300" indent="167005">
              <a:lnSpc>
                <a:spcPct val="100000"/>
              </a:lnSpc>
              <a:spcBef>
                <a:spcPts val="1195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Emission Performance</a:t>
            </a:r>
            <a:endParaRPr sz="16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737859" y="4421123"/>
            <a:ext cx="1403985" cy="800100"/>
          </a:xfrm>
          <a:prstGeom prst="rect">
            <a:avLst/>
          </a:prstGeom>
          <a:solidFill>
            <a:srgbClr val="2D75B6"/>
          </a:solidFill>
          <a:ln w="12700">
            <a:solidFill>
              <a:srgbClr val="000000"/>
            </a:solidFill>
          </a:ln>
        </p:spPr>
        <p:txBody>
          <a:bodyPr vert="horz" wrap="square" lIns="0" tIns="151130" rIns="0" bIns="0" rtlCol="0">
            <a:spAutoFit/>
          </a:bodyPr>
          <a:lstStyle/>
          <a:p>
            <a:pPr marL="120014" marR="95885" indent="-17145">
              <a:lnSpc>
                <a:spcPct val="100000"/>
              </a:lnSpc>
              <a:spcBef>
                <a:spcPts val="1190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Consumption Performance</a:t>
            </a:r>
            <a:endParaRPr sz="16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307580" y="4421123"/>
            <a:ext cx="1403985" cy="800100"/>
          </a:xfrm>
          <a:prstGeom prst="rect">
            <a:avLst/>
          </a:prstGeom>
          <a:solidFill>
            <a:srgbClr val="2D75B6"/>
          </a:solidFill>
          <a:ln w="12700">
            <a:solidFill>
              <a:srgbClr val="000000"/>
            </a:solidFill>
          </a:ln>
        </p:spPr>
        <p:txBody>
          <a:bodyPr vert="horz" wrap="square" lIns="0" tIns="151130" rIns="0" bIns="0" rtlCol="0">
            <a:spAutoFit/>
          </a:bodyPr>
          <a:lstStyle/>
          <a:p>
            <a:pPr marL="271145" marR="264795" indent="146050">
              <a:lnSpc>
                <a:spcPct val="100000"/>
              </a:lnSpc>
              <a:spcBef>
                <a:spcPts val="1190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Waste </a:t>
            </a:r>
            <a:r>
              <a:rPr sz="1600" spc="-20" dirty="0">
                <a:solidFill>
                  <a:srgbClr val="FFFFFF"/>
                </a:solidFill>
                <a:latin typeface="Arial"/>
                <a:cs typeface="Arial"/>
              </a:rPr>
              <a:t>Transport</a:t>
            </a:r>
            <a:endParaRPr sz="16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7307580" y="2453639"/>
            <a:ext cx="1403985" cy="800100"/>
          </a:xfrm>
          <a:prstGeom prst="rect">
            <a:avLst/>
          </a:prstGeom>
          <a:solidFill>
            <a:srgbClr val="2D75B6"/>
          </a:solidFill>
          <a:ln w="12700">
            <a:solidFill>
              <a:srgbClr val="000000"/>
            </a:solidFill>
          </a:ln>
        </p:spPr>
        <p:txBody>
          <a:bodyPr vert="horz" wrap="square" lIns="0" tIns="150495" rIns="0" bIns="0" rtlCol="0">
            <a:spAutoFit/>
          </a:bodyPr>
          <a:lstStyle/>
          <a:p>
            <a:pPr marL="239395" marR="232410" indent="39370">
              <a:lnSpc>
                <a:spcPct val="100000"/>
              </a:lnSpc>
              <a:spcBef>
                <a:spcPts val="1185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Voluntary Standards</a:t>
            </a:r>
            <a:endParaRPr sz="16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307580" y="3436620"/>
            <a:ext cx="1403985" cy="800100"/>
          </a:xfrm>
          <a:prstGeom prst="rect">
            <a:avLst/>
          </a:prstGeom>
          <a:solidFill>
            <a:srgbClr val="2D75B6"/>
          </a:solidFill>
          <a:ln w="12700">
            <a:solidFill>
              <a:srgbClr val="000000"/>
            </a:solidFill>
          </a:ln>
        </p:spPr>
        <p:txBody>
          <a:bodyPr vert="horz" wrap="square" lIns="0" tIns="400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15"/>
              </a:spcBef>
            </a:pPr>
            <a:endParaRPr sz="1600">
              <a:latin typeface="Times New Roman"/>
              <a:cs typeface="Times New Roman"/>
            </a:endParaRPr>
          </a:p>
          <a:p>
            <a:pPr marL="164465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Regulations</a:t>
            </a:r>
            <a:endParaRPr sz="16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7307580" y="5405628"/>
            <a:ext cx="1403985" cy="800100"/>
          </a:xfrm>
          <a:prstGeom prst="rect">
            <a:avLst/>
          </a:prstGeom>
          <a:solidFill>
            <a:srgbClr val="2D75B6"/>
          </a:solidFill>
          <a:ln w="12700">
            <a:solidFill>
              <a:srgbClr val="000000"/>
            </a:solidFill>
          </a:ln>
        </p:spPr>
        <p:txBody>
          <a:bodyPr vert="horz" wrap="square" lIns="0" tIns="150495" rIns="0" bIns="0" rtlCol="0">
            <a:spAutoFit/>
          </a:bodyPr>
          <a:lstStyle/>
          <a:p>
            <a:pPr marL="191770" marR="186690" indent="101600">
              <a:lnSpc>
                <a:spcPct val="100000"/>
              </a:lnSpc>
              <a:spcBef>
                <a:spcPts val="1185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Finishing </a:t>
            </a:r>
            <a:r>
              <a:rPr sz="1600" spc="-20" dirty="0">
                <a:solidFill>
                  <a:srgbClr val="FFFFFF"/>
                </a:solidFill>
                <a:latin typeface="Arial"/>
                <a:cs typeface="Arial"/>
              </a:rPr>
              <a:t>Treatments</a:t>
            </a:r>
            <a:endParaRPr sz="16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8877300" y="3441191"/>
            <a:ext cx="1403985" cy="800100"/>
          </a:xfrm>
          <a:prstGeom prst="rect">
            <a:avLst/>
          </a:prstGeom>
          <a:solidFill>
            <a:srgbClr val="2D75B6"/>
          </a:solidFill>
          <a:ln w="12700">
            <a:solidFill>
              <a:srgbClr val="000000"/>
            </a:solidFill>
          </a:ln>
        </p:spPr>
        <p:txBody>
          <a:bodyPr vert="horz" wrap="square" lIns="0" tIns="387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5"/>
              </a:spcBef>
            </a:pPr>
            <a:endParaRPr sz="16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600" spc="-25" dirty="0">
                <a:solidFill>
                  <a:srgbClr val="FFFFFF"/>
                </a:solidFill>
                <a:latin typeface="Arial"/>
                <a:cs typeface="Arial"/>
              </a:rPr>
              <a:t>DPP</a:t>
            </a:r>
            <a:endParaRPr sz="16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737859" y="5405628"/>
            <a:ext cx="1403985" cy="800100"/>
          </a:xfrm>
          <a:prstGeom prst="rect">
            <a:avLst/>
          </a:prstGeom>
          <a:solidFill>
            <a:srgbClr val="2D75B6"/>
          </a:solidFill>
          <a:ln w="12700">
            <a:solidFill>
              <a:srgbClr val="000000"/>
            </a:solidFill>
          </a:ln>
        </p:spPr>
        <p:txBody>
          <a:bodyPr vert="horz" wrap="square" lIns="0" tIns="150495" rIns="0" bIns="0" rtlCol="0">
            <a:spAutoFit/>
          </a:bodyPr>
          <a:lstStyle/>
          <a:p>
            <a:pPr marL="301625" marR="124460" indent="-170815">
              <a:lnSpc>
                <a:spcPct val="100000"/>
              </a:lnSpc>
              <a:spcBef>
                <a:spcPts val="1185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Environment Footprint</a:t>
            </a:r>
            <a:endParaRPr sz="16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8877300" y="1469136"/>
            <a:ext cx="1403985" cy="800100"/>
          </a:xfrm>
          <a:prstGeom prst="rect">
            <a:avLst/>
          </a:prstGeom>
          <a:solidFill>
            <a:srgbClr val="2D75B6"/>
          </a:solidFill>
          <a:ln w="12700">
            <a:solidFill>
              <a:srgbClr val="000000"/>
            </a:solidFill>
          </a:ln>
        </p:spPr>
        <p:txBody>
          <a:bodyPr vert="horz" wrap="square" lIns="0" tIns="393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10"/>
              </a:spcBef>
            </a:pPr>
            <a:endParaRPr sz="1600">
              <a:latin typeface="Times New Roman"/>
              <a:cs typeface="Times New Roman"/>
            </a:endParaRPr>
          </a:p>
          <a:p>
            <a:pPr marL="401955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Labels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4161790" y="5399278"/>
            <a:ext cx="1416685" cy="812800"/>
            <a:chOff x="4161790" y="5399278"/>
            <a:chExt cx="1416685" cy="812800"/>
          </a:xfrm>
        </p:grpSpPr>
        <p:sp>
          <p:nvSpPr>
            <p:cNvPr id="38" name="object 38"/>
            <p:cNvSpPr/>
            <p:nvPr/>
          </p:nvSpPr>
          <p:spPr>
            <a:xfrm>
              <a:off x="4168140" y="5405628"/>
              <a:ext cx="1403985" cy="800100"/>
            </a:xfrm>
            <a:custGeom>
              <a:avLst/>
              <a:gdLst/>
              <a:ahLst/>
              <a:cxnLst/>
              <a:rect l="l" t="t" r="r" b="b"/>
              <a:pathLst>
                <a:path w="1403985" h="800100">
                  <a:moveTo>
                    <a:pt x="1403603" y="0"/>
                  </a:moveTo>
                  <a:lnTo>
                    <a:pt x="0" y="0"/>
                  </a:lnTo>
                  <a:lnTo>
                    <a:pt x="0" y="800100"/>
                  </a:lnTo>
                  <a:lnTo>
                    <a:pt x="1403603" y="800100"/>
                  </a:lnTo>
                  <a:lnTo>
                    <a:pt x="1403603" y="0"/>
                  </a:lnTo>
                  <a:close/>
                </a:path>
              </a:pathLst>
            </a:custGeom>
            <a:solidFill>
              <a:srgbClr val="2D75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4168140" y="5405628"/>
              <a:ext cx="1403985" cy="800100"/>
            </a:xfrm>
            <a:custGeom>
              <a:avLst/>
              <a:gdLst/>
              <a:ahLst/>
              <a:cxnLst/>
              <a:rect l="l" t="t" r="r" b="b"/>
              <a:pathLst>
                <a:path w="1403985" h="800100">
                  <a:moveTo>
                    <a:pt x="0" y="0"/>
                  </a:moveTo>
                  <a:lnTo>
                    <a:pt x="1403603" y="0"/>
                  </a:lnTo>
                  <a:lnTo>
                    <a:pt x="1403603" y="800100"/>
                  </a:lnTo>
                  <a:lnTo>
                    <a:pt x="0" y="80010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" name="object 40"/>
          <p:cNvSpPr txBox="1"/>
          <p:nvPr/>
        </p:nvSpPr>
        <p:spPr>
          <a:xfrm>
            <a:off x="4336908" y="5559669"/>
            <a:ext cx="1063625" cy="4819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920"/>
              </a:lnSpc>
              <a:spcBef>
                <a:spcPts val="95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Instructions</a:t>
            </a:r>
            <a:endParaRPr sz="1600">
              <a:latin typeface="Arial"/>
              <a:cs typeface="Arial"/>
            </a:endParaRPr>
          </a:p>
          <a:p>
            <a:pPr marL="18415">
              <a:lnSpc>
                <a:spcPts val="1680"/>
              </a:lnSpc>
            </a:pP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(e.g.</a:t>
            </a:r>
            <a:r>
              <a:rPr sz="1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Arial"/>
                <a:cs typeface="Arial"/>
              </a:rPr>
              <a:t>recycle)</a:t>
            </a:r>
            <a:endParaRPr sz="14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8892540" y="4427220"/>
            <a:ext cx="1403985" cy="800100"/>
          </a:xfrm>
          <a:prstGeom prst="rect">
            <a:avLst/>
          </a:prstGeom>
          <a:solidFill>
            <a:srgbClr val="2D75B6"/>
          </a:solidFill>
          <a:ln w="12700">
            <a:solidFill>
              <a:srgbClr val="000000"/>
            </a:solidFill>
          </a:ln>
        </p:spPr>
        <p:txBody>
          <a:bodyPr vert="horz" wrap="square" lIns="0" tIns="150495" rIns="0" bIns="0" rtlCol="0">
            <a:spAutoFit/>
          </a:bodyPr>
          <a:lstStyle/>
          <a:p>
            <a:pPr marL="301625" marR="248920" indent="-47625">
              <a:lnSpc>
                <a:spcPct val="100000"/>
              </a:lnSpc>
              <a:spcBef>
                <a:spcPts val="1185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Economic Operator</a:t>
            </a:r>
            <a:endParaRPr sz="16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8892540" y="5411723"/>
            <a:ext cx="1403985" cy="800100"/>
          </a:xfrm>
          <a:prstGeom prst="rect">
            <a:avLst/>
          </a:prstGeom>
          <a:solidFill>
            <a:srgbClr val="2D75B6"/>
          </a:solidFill>
          <a:ln w="12700">
            <a:solidFill>
              <a:srgbClr val="000000"/>
            </a:solidFill>
          </a:ln>
        </p:spPr>
        <p:txBody>
          <a:bodyPr vert="horz" wrap="square" lIns="0" tIns="75565" rIns="0" bIns="0" rtlCol="0">
            <a:spAutoFit/>
          </a:bodyPr>
          <a:lstStyle/>
          <a:p>
            <a:pPr marL="112395" marR="95250" indent="-9525" algn="just">
              <a:lnSpc>
                <a:spcPct val="100000"/>
              </a:lnSpc>
              <a:spcBef>
                <a:spcPts val="595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Sustainability </a:t>
            </a:r>
            <a:r>
              <a:rPr sz="1400" spc="-10" dirty="0">
                <a:solidFill>
                  <a:srgbClr val="FFFFFF"/>
                </a:solidFill>
                <a:latin typeface="Arial"/>
                <a:cs typeface="Arial"/>
              </a:rPr>
              <a:t>Characteristics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(metrics,</a:t>
            </a:r>
            <a:r>
              <a:rPr sz="1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criteria)</a:t>
            </a:r>
            <a:endParaRPr sz="12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0363200" y="1469136"/>
            <a:ext cx="1557655" cy="800100"/>
          </a:xfrm>
          <a:prstGeom prst="rect">
            <a:avLst/>
          </a:prstGeom>
          <a:solidFill>
            <a:srgbClr val="2D75B6"/>
          </a:solidFill>
          <a:ln w="12700">
            <a:solidFill>
              <a:srgbClr val="000000"/>
            </a:solidFill>
          </a:ln>
        </p:spPr>
        <p:txBody>
          <a:bodyPr vert="horz" wrap="square" lIns="0" tIns="151130" rIns="0" bIns="0" rtlCol="0">
            <a:spAutoFit/>
          </a:bodyPr>
          <a:lstStyle/>
          <a:p>
            <a:pPr marL="127635" marR="123189" indent="299720">
              <a:lnSpc>
                <a:spcPct val="100000"/>
              </a:lnSpc>
              <a:spcBef>
                <a:spcPts val="1190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Product characteristics</a:t>
            </a:r>
            <a:endParaRPr sz="16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0363200" y="2453639"/>
            <a:ext cx="1557655" cy="800100"/>
          </a:xfrm>
          <a:prstGeom prst="rect">
            <a:avLst/>
          </a:prstGeom>
          <a:solidFill>
            <a:srgbClr val="2D75B6"/>
          </a:solidFill>
          <a:ln w="12700">
            <a:solidFill>
              <a:srgbClr val="000000"/>
            </a:solidFill>
          </a:ln>
        </p:spPr>
        <p:txBody>
          <a:bodyPr vert="horz" wrap="square" lIns="0" tIns="150495" rIns="0" bIns="0" rtlCol="0">
            <a:spAutoFit/>
          </a:bodyPr>
          <a:lstStyle/>
          <a:p>
            <a:pPr marL="270510" marR="264160" indent="60960">
              <a:lnSpc>
                <a:spcPct val="100000"/>
              </a:lnSpc>
              <a:spcBef>
                <a:spcPts val="1185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Additional Information</a:t>
            </a:r>
            <a:endParaRPr sz="16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0363200" y="3436620"/>
            <a:ext cx="1557655" cy="800100"/>
          </a:xfrm>
          <a:prstGeom prst="rect">
            <a:avLst/>
          </a:prstGeom>
          <a:solidFill>
            <a:srgbClr val="2D75B6"/>
          </a:solidFill>
          <a:ln w="12700">
            <a:solidFill>
              <a:srgbClr val="000000"/>
            </a:solidFill>
          </a:ln>
        </p:spPr>
        <p:txBody>
          <a:bodyPr vert="horz" wrap="square" lIns="0" tIns="400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15"/>
              </a:spcBef>
            </a:pPr>
            <a:endParaRPr sz="1600">
              <a:latin typeface="Times New Roman"/>
              <a:cs typeface="Times New Roman"/>
            </a:endParaRPr>
          </a:p>
          <a:p>
            <a:pPr marL="444500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Images</a:t>
            </a:r>
            <a:endParaRPr sz="16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10363200" y="4421123"/>
            <a:ext cx="1557655" cy="800100"/>
          </a:xfrm>
          <a:prstGeom prst="rect">
            <a:avLst/>
          </a:prstGeom>
          <a:solidFill>
            <a:srgbClr val="2D75B6"/>
          </a:solidFill>
          <a:ln w="12700">
            <a:solidFill>
              <a:srgbClr val="000000"/>
            </a:solidFill>
          </a:ln>
        </p:spPr>
        <p:txBody>
          <a:bodyPr vert="horz" wrap="square" lIns="0" tIns="29209" rIns="0" bIns="0" rtlCol="0">
            <a:spAutoFit/>
          </a:bodyPr>
          <a:lstStyle/>
          <a:p>
            <a:pPr marL="401955" marR="392430" indent="25400" algn="just">
              <a:lnSpc>
                <a:spcPct val="100000"/>
              </a:lnSpc>
              <a:spcBef>
                <a:spcPts val="229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Circular Design Strategy</a:t>
            </a:r>
            <a:endParaRPr sz="160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0363200" y="5405628"/>
            <a:ext cx="1557655" cy="800100"/>
          </a:xfrm>
          <a:prstGeom prst="rect">
            <a:avLst/>
          </a:prstGeom>
          <a:solidFill>
            <a:srgbClr val="2D75B6"/>
          </a:solidFill>
          <a:ln w="12700">
            <a:solidFill>
              <a:srgbClr val="000000"/>
            </a:solidFill>
          </a:ln>
        </p:spPr>
        <p:txBody>
          <a:bodyPr vert="horz" wrap="square" lIns="0" tIns="387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5"/>
              </a:spcBef>
            </a:pPr>
            <a:endParaRPr sz="1600">
              <a:latin typeface="Times New Roman"/>
              <a:cs typeface="Times New Roman"/>
            </a:endParaRPr>
          </a:p>
          <a:p>
            <a:pPr marL="462915">
              <a:lnSpc>
                <a:spcPct val="100000"/>
              </a:lnSpc>
              <a:spcBef>
                <a:spcPts val="5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Facility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48" name="object 48"/>
          <p:cNvGrpSpPr/>
          <p:nvPr/>
        </p:nvGrpSpPr>
        <p:grpSpPr>
          <a:xfrm>
            <a:off x="1282953" y="1179957"/>
            <a:ext cx="2958465" cy="5188585"/>
            <a:chOff x="1282953" y="1179957"/>
            <a:chExt cx="2958465" cy="5188585"/>
          </a:xfrm>
        </p:grpSpPr>
        <p:sp>
          <p:nvSpPr>
            <p:cNvPr id="49" name="object 49"/>
            <p:cNvSpPr/>
            <p:nvPr/>
          </p:nvSpPr>
          <p:spPr>
            <a:xfrm>
              <a:off x="3742943" y="1208532"/>
              <a:ext cx="469900" cy="5131435"/>
            </a:xfrm>
            <a:custGeom>
              <a:avLst/>
              <a:gdLst/>
              <a:ahLst/>
              <a:cxnLst/>
              <a:rect l="l" t="t" r="r" b="b"/>
              <a:pathLst>
                <a:path w="469900" h="5131435">
                  <a:moveTo>
                    <a:pt x="469391" y="5131308"/>
                  </a:moveTo>
                  <a:lnTo>
                    <a:pt x="395210" y="5129313"/>
                  </a:lnTo>
                  <a:lnTo>
                    <a:pt x="330784" y="5123760"/>
                  </a:lnTo>
                  <a:lnTo>
                    <a:pt x="279979" y="5115293"/>
                  </a:lnTo>
                  <a:lnTo>
                    <a:pt x="234695" y="5092192"/>
                  </a:lnTo>
                  <a:lnTo>
                    <a:pt x="234695" y="2604770"/>
                  </a:lnTo>
                  <a:lnTo>
                    <a:pt x="222730" y="2592406"/>
                  </a:lnTo>
                  <a:lnTo>
                    <a:pt x="189412" y="2581668"/>
                  </a:lnTo>
                  <a:lnTo>
                    <a:pt x="138607" y="2573201"/>
                  </a:lnTo>
                  <a:lnTo>
                    <a:pt x="74181" y="2567648"/>
                  </a:lnTo>
                  <a:lnTo>
                    <a:pt x="0" y="2565654"/>
                  </a:lnTo>
                  <a:lnTo>
                    <a:pt x="74181" y="2563659"/>
                  </a:lnTo>
                  <a:lnTo>
                    <a:pt x="138607" y="2558106"/>
                  </a:lnTo>
                  <a:lnTo>
                    <a:pt x="189412" y="2549639"/>
                  </a:lnTo>
                  <a:lnTo>
                    <a:pt x="222730" y="2538901"/>
                  </a:lnTo>
                  <a:lnTo>
                    <a:pt x="234695" y="2526538"/>
                  </a:lnTo>
                  <a:lnTo>
                    <a:pt x="234695" y="39116"/>
                  </a:lnTo>
                  <a:lnTo>
                    <a:pt x="246661" y="26752"/>
                  </a:lnTo>
                  <a:lnTo>
                    <a:pt x="279979" y="16014"/>
                  </a:lnTo>
                  <a:lnTo>
                    <a:pt x="330784" y="7547"/>
                  </a:lnTo>
                  <a:lnTo>
                    <a:pt x="395210" y="1994"/>
                  </a:lnTo>
                  <a:lnTo>
                    <a:pt x="469391" y="0"/>
                  </a:lnTo>
                </a:path>
              </a:pathLst>
            </a:custGeom>
            <a:ln w="57150">
              <a:solidFill>
                <a:srgbClr val="9DC3E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289303" y="3375662"/>
              <a:ext cx="1644650" cy="795655"/>
            </a:xfrm>
            <a:custGeom>
              <a:avLst/>
              <a:gdLst/>
              <a:ahLst/>
              <a:cxnLst/>
              <a:rect l="l" t="t" r="r" b="b"/>
              <a:pathLst>
                <a:path w="1644650" h="795654">
                  <a:moveTo>
                    <a:pt x="1511808" y="0"/>
                  </a:moveTo>
                  <a:lnTo>
                    <a:pt x="132588" y="0"/>
                  </a:lnTo>
                  <a:lnTo>
                    <a:pt x="90679" y="6759"/>
                  </a:lnTo>
                  <a:lnTo>
                    <a:pt x="54282" y="25581"/>
                  </a:lnTo>
                  <a:lnTo>
                    <a:pt x="25581" y="54282"/>
                  </a:lnTo>
                  <a:lnTo>
                    <a:pt x="6759" y="90679"/>
                  </a:lnTo>
                  <a:lnTo>
                    <a:pt x="0" y="132587"/>
                  </a:lnTo>
                  <a:lnTo>
                    <a:pt x="0" y="662927"/>
                  </a:lnTo>
                  <a:lnTo>
                    <a:pt x="6759" y="704837"/>
                  </a:lnTo>
                  <a:lnTo>
                    <a:pt x="25581" y="741237"/>
                  </a:lnTo>
                  <a:lnTo>
                    <a:pt x="54282" y="769942"/>
                  </a:lnTo>
                  <a:lnTo>
                    <a:pt x="90679" y="788767"/>
                  </a:lnTo>
                  <a:lnTo>
                    <a:pt x="132588" y="795528"/>
                  </a:lnTo>
                  <a:lnTo>
                    <a:pt x="1511808" y="795528"/>
                  </a:lnTo>
                  <a:lnTo>
                    <a:pt x="1553716" y="788767"/>
                  </a:lnTo>
                  <a:lnTo>
                    <a:pt x="1590113" y="769942"/>
                  </a:lnTo>
                  <a:lnTo>
                    <a:pt x="1618814" y="741237"/>
                  </a:lnTo>
                  <a:lnTo>
                    <a:pt x="1637636" y="704837"/>
                  </a:lnTo>
                  <a:lnTo>
                    <a:pt x="1644395" y="662927"/>
                  </a:lnTo>
                  <a:lnTo>
                    <a:pt x="1644395" y="132587"/>
                  </a:lnTo>
                  <a:lnTo>
                    <a:pt x="1637636" y="90679"/>
                  </a:lnTo>
                  <a:lnTo>
                    <a:pt x="1618814" y="54282"/>
                  </a:lnTo>
                  <a:lnTo>
                    <a:pt x="1590113" y="25581"/>
                  </a:lnTo>
                  <a:lnTo>
                    <a:pt x="1553716" y="6759"/>
                  </a:lnTo>
                  <a:lnTo>
                    <a:pt x="1511808" y="0"/>
                  </a:lnTo>
                  <a:close/>
                </a:path>
              </a:pathLst>
            </a:custGeom>
            <a:solidFill>
              <a:srgbClr val="A2DB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289303" y="3375662"/>
              <a:ext cx="1644650" cy="795655"/>
            </a:xfrm>
            <a:custGeom>
              <a:avLst/>
              <a:gdLst/>
              <a:ahLst/>
              <a:cxnLst/>
              <a:rect l="l" t="t" r="r" b="b"/>
              <a:pathLst>
                <a:path w="1644650" h="795654">
                  <a:moveTo>
                    <a:pt x="0" y="132587"/>
                  </a:moveTo>
                  <a:lnTo>
                    <a:pt x="6759" y="90679"/>
                  </a:lnTo>
                  <a:lnTo>
                    <a:pt x="25581" y="54282"/>
                  </a:lnTo>
                  <a:lnTo>
                    <a:pt x="54282" y="25581"/>
                  </a:lnTo>
                  <a:lnTo>
                    <a:pt x="90679" y="6759"/>
                  </a:lnTo>
                  <a:lnTo>
                    <a:pt x="132588" y="0"/>
                  </a:lnTo>
                  <a:lnTo>
                    <a:pt x="1511808" y="0"/>
                  </a:lnTo>
                  <a:lnTo>
                    <a:pt x="1553716" y="6759"/>
                  </a:lnTo>
                  <a:lnTo>
                    <a:pt x="1590113" y="25581"/>
                  </a:lnTo>
                  <a:lnTo>
                    <a:pt x="1618814" y="54282"/>
                  </a:lnTo>
                  <a:lnTo>
                    <a:pt x="1637636" y="90679"/>
                  </a:lnTo>
                  <a:lnTo>
                    <a:pt x="1644395" y="132587"/>
                  </a:lnTo>
                  <a:lnTo>
                    <a:pt x="1644395" y="662927"/>
                  </a:lnTo>
                  <a:lnTo>
                    <a:pt x="1637636" y="704837"/>
                  </a:lnTo>
                  <a:lnTo>
                    <a:pt x="1618814" y="741237"/>
                  </a:lnTo>
                  <a:lnTo>
                    <a:pt x="1590113" y="769942"/>
                  </a:lnTo>
                  <a:lnTo>
                    <a:pt x="1553716" y="788767"/>
                  </a:lnTo>
                  <a:lnTo>
                    <a:pt x="1511808" y="795528"/>
                  </a:lnTo>
                  <a:lnTo>
                    <a:pt x="132588" y="795528"/>
                  </a:lnTo>
                  <a:lnTo>
                    <a:pt x="90679" y="788767"/>
                  </a:lnTo>
                  <a:lnTo>
                    <a:pt x="54282" y="769942"/>
                  </a:lnTo>
                  <a:lnTo>
                    <a:pt x="25581" y="741237"/>
                  </a:lnTo>
                  <a:lnTo>
                    <a:pt x="6759" y="704837"/>
                  </a:lnTo>
                  <a:lnTo>
                    <a:pt x="0" y="662927"/>
                  </a:lnTo>
                  <a:lnTo>
                    <a:pt x="0" y="132587"/>
                  </a:lnTo>
                  <a:close/>
                </a:path>
              </a:pathLst>
            </a:custGeom>
            <a:ln w="12700">
              <a:solidFill>
                <a:srgbClr val="6C4F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2" name="object 52"/>
          <p:cNvSpPr txBox="1"/>
          <p:nvPr/>
        </p:nvSpPr>
        <p:spPr>
          <a:xfrm>
            <a:off x="1447675" y="3387850"/>
            <a:ext cx="132905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16839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Arial"/>
                <a:cs typeface="Arial"/>
              </a:rPr>
              <a:t>Generic </a:t>
            </a:r>
            <a:r>
              <a:rPr sz="2400" dirty="0">
                <a:latin typeface="Arial"/>
                <a:cs typeface="Arial"/>
              </a:rPr>
              <a:t>by</a:t>
            </a:r>
            <a:r>
              <a:rPr sz="2400" spc="-3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design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53" name="object 53"/>
          <p:cNvGrpSpPr/>
          <p:nvPr/>
        </p:nvGrpSpPr>
        <p:grpSpPr>
          <a:xfrm>
            <a:off x="1334769" y="3687691"/>
            <a:ext cx="2642870" cy="1990089"/>
            <a:chOff x="1334769" y="3687691"/>
            <a:chExt cx="2642870" cy="1990089"/>
          </a:xfrm>
        </p:grpSpPr>
        <p:sp>
          <p:nvSpPr>
            <p:cNvPr id="54" name="object 54"/>
            <p:cNvSpPr/>
            <p:nvPr/>
          </p:nvSpPr>
          <p:spPr>
            <a:xfrm>
              <a:off x="2933700" y="3773423"/>
              <a:ext cx="901065" cy="0"/>
            </a:xfrm>
            <a:custGeom>
              <a:avLst/>
              <a:gdLst/>
              <a:ahLst/>
              <a:cxnLst/>
              <a:rect l="l" t="t" r="r" b="b"/>
              <a:pathLst>
                <a:path w="901064">
                  <a:moveTo>
                    <a:pt x="0" y="0"/>
                  </a:moveTo>
                  <a:lnTo>
                    <a:pt x="900671" y="0"/>
                  </a:lnTo>
                </a:path>
              </a:pathLst>
            </a:custGeom>
            <a:ln w="57150">
              <a:solidFill>
                <a:srgbClr val="9DC3E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3805786" y="3687691"/>
              <a:ext cx="172085" cy="171450"/>
            </a:xfrm>
            <a:custGeom>
              <a:avLst/>
              <a:gdLst/>
              <a:ahLst/>
              <a:cxnLst/>
              <a:rect l="l" t="t" r="r" b="b"/>
              <a:pathLst>
                <a:path w="172085" h="171450">
                  <a:moveTo>
                    <a:pt x="12" y="0"/>
                  </a:moveTo>
                  <a:lnTo>
                    <a:pt x="0" y="171449"/>
                  </a:lnTo>
                  <a:lnTo>
                    <a:pt x="171462" y="8573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DC3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2119883" y="4171187"/>
              <a:ext cx="0" cy="560070"/>
            </a:xfrm>
            <a:custGeom>
              <a:avLst/>
              <a:gdLst/>
              <a:ahLst/>
              <a:cxnLst/>
              <a:rect l="l" t="t" r="r" b="b"/>
              <a:pathLst>
                <a:path h="560070">
                  <a:moveTo>
                    <a:pt x="0" y="0"/>
                  </a:moveTo>
                  <a:lnTo>
                    <a:pt x="0" y="559841"/>
                  </a:lnTo>
                </a:path>
              </a:pathLst>
            </a:custGeom>
            <a:ln w="57150">
              <a:solidFill>
                <a:srgbClr val="9DC3E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2034167" y="4702446"/>
              <a:ext cx="171450" cy="172085"/>
            </a:xfrm>
            <a:custGeom>
              <a:avLst/>
              <a:gdLst/>
              <a:ahLst/>
              <a:cxnLst/>
              <a:rect l="l" t="t" r="r" b="b"/>
              <a:pathLst>
                <a:path w="171450" h="172085">
                  <a:moveTo>
                    <a:pt x="171450" y="12"/>
                  </a:moveTo>
                  <a:lnTo>
                    <a:pt x="0" y="0"/>
                  </a:lnTo>
                  <a:lnTo>
                    <a:pt x="85712" y="171462"/>
                  </a:lnTo>
                  <a:lnTo>
                    <a:pt x="171450" y="12"/>
                  </a:lnTo>
                  <a:close/>
                </a:path>
              </a:pathLst>
            </a:custGeom>
            <a:solidFill>
              <a:srgbClr val="9DC3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341119" y="4875279"/>
              <a:ext cx="1644650" cy="795655"/>
            </a:xfrm>
            <a:custGeom>
              <a:avLst/>
              <a:gdLst/>
              <a:ahLst/>
              <a:cxnLst/>
              <a:rect l="l" t="t" r="r" b="b"/>
              <a:pathLst>
                <a:path w="1644650" h="795654">
                  <a:moveTo>
                    <a:pt x="1511808" y="0"/>
                  </a:moveTo>
                  <a:lnTo>
                    <a:pt x="132588" y="0"/>
                  </a:lnTo>
                  <a:lnTo>
                    <a:pt x="90679" y="6759"/>
                  </a:lnTo>
                  <a:lnTo>
                    <a:pt x="54282" y="25581"/>
                  </a:lnTo>
                  <a:lnTo>
                    <a:pt x="25581" y="54282"/>
                  </a:lnTo>
                  <a:lnTo>
                    <a:pt x="6759" y="90679"/>
                  </a:lnTo>
                  <a:lnTo>
                    <a:pt x="0" y="132587"/>
                  </a:lnTo>
                  <a:lnTo>
                    <a:pt x="0" y="662927"/>
                  </a:lnTo>
                  <a:lnTo>
                    <a:pt x="6759" y="704837"/>
                  </a:lnTo>
                  <a:lnTo>
                    <a:pt x="25581" y="741237"/>
                  </a:lnTo>
                  <a:lnTo>
                    <a:pt x="54282" y="769942"/>
                  </a:lnTo>
                  <a:lnTo>
                    <a:pt x="90679" y="788767"/>
                  </a:lnTo>
                  <a:lnTo>
                    <a:pt x="132588" y="795527"/>
                  </a:lnTo>
                  <a:lnTo>
                    <a:pt x="1511808" y="795527"/>
                  </a:lnTo>
                  <a:lnTo>
                    <a:pt x="1553716" y="788767"/>
                  </a:lnTo>
                  <a:lnTo>
                    <a:pt x="1590113" y="769942"/>
                  </a:lnTo>
                  <a:lnTo>
                    <a:pt x="1618814" y="741237"/>
                  </a:lnTo>
                  <a:lnTo>
                    <a:pt x="1637636" y="704837"/>
                  </a:lnTo>
                  <a:lnTo>
                    <a:pt x="1644395" y="662927"/>
                  </a:lnTo>
                  <a:lnTo>
                    <a:pt x="1644395" y="132587"/>
                  </a:lnTo>
                  <a:lnTo>
                    <a:pt x="1637636" y="90679"/>
                  </a:lnTo>
                  <a:lnTo>
                    <a:pt x="1618814" y="54282"/>
                  </a:lnTo>
                  <a:lnTo>
                    <a:pt x="1590113" y="25581"/>
                  </a:lnTo>
                  <a:lnTo>
                    <a:pt x="1553716" y="6759"/>
                  </a:lnTo>
                  <a:lnTo>
                    <a:pt x="1511808" y="0"/>
                  </a:lnTo>
                  <a:close/>
                </a:path>
              </a:pathLst>
            </a:custGeom>
            <a:solidFill>
              <a:srgbClr val="A2DB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341119" y="4875279"/>
              <a:ext cx="1644650" cy="795655"/>
            </a:xfrm>
            <a:custGeom>
              <a:avLst/>
              <a:gdLst/>
              <a:ahLst/>
              <a:cxnLst/>
              <a:rect l="l" t="t" r="r" b="b"/>
              <a:pathLst>
                <a:path w="1644650" h="795654">
                  <a:moveTo>
                    <a:pt x="0" y="132587"/>
                  </a:moveTo>
                  <a:lnTo>
                    <a:pt x="6759" y="90679"/>
                  </a:lnTo>
                  <a:lnTo>
                    <a:pt x="25581" y="54282"/>
                  </a:lnTo>
                  <a:lnTo>
                    <a:pt x="54282" y="25581"/>
                  </a:lnTo>
                  <a:lnTo>
                    <a:pt x="90679" y="6759"/>
                  </a:lnTo>
                  <a:lnTo>
                    <a:pt x="132588" y="0"/>
                  </a:lnTo>
                  <a:lnTo>
                    <a:pt x="1511808" y="0"/>
                  </a:lnTo>
                  <a:lnTo>
                    <a:pt x="1553716" y="6759"/>
                  </a:lnTo>
                  <a:lnTo>
                    <a:pt x="1590113" y="25581"/>
                  </a:lnTo>
                  <a:lnTo>
                    <a:pt x="1618814" y="54282"/>
                  </a:lnTo>
                  <a:lnTo>
                    <a:pt x="1637636" y="90679"/>
                  </a:lnTo>
                  <a:lnTo>
                    <a:pt x="1644395" y="132587"/>
                  </a:lnTo>
                  <a:lnTo>
                    <a:pt x="1644395" y="662927"/>
                  </a:lnTo>
                  <a:lnTo>
                    <a:pt x="1637636" y="704837"/>
                  </a:lnTo>
                  <a:lnTo>
                    <a:pt x="1618814" y="741237"/>
                  </a:lnTo>
                  <a:lnTo>
                    <a:pt x="1590113" y="769942"/>
                  </a:lnTo>
                  <a:lnTo>
                    <a:pt x="1553716" y="788767"/>
                  </a:lnTo>
                  <a:lnTo>
                    <a:pt x="1511808" y="795527"/>
                  </a:lnTo>
                  <a:lnTo>
                    <a:pt x="132588" y="795527"/>
                  </a:lnTo>
                  <a:lnTo>
                    <a:pt x="90679" y="788767"/>
                  </a:lnTo>
                  <a:lnTo>
                    <a:pt x="54282" y="769942"/>
                  </a:lnTo>
                  <a:lnTo>
                    <a:pt x="25581" y="741237"/>
                  </a:lnTo>
                  <a:lnTo>
                    <a:pt x="6759" y="704837"/>
                  </a:lnTo>
                  <a:lnTo>
                    <a:pt x="0" y="662927"/>
                  </a:lnTo>
                  <a:lnTo>
                    <a:pt x="0" y="132587"/>
                  </a:lnTo>
                  <a:close/>
                </a:path>
              </a:pathLst>
            </a:custGeom>
            <a:ln w="12700">
              <a:solidFill>
                <a:srgbClr val="6C4F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0" name="object 60"/>
          <p:cNvSpPr txBox="1"/>
          <p:nvPr/>
        </p:nvSpPr>
        <p:spPr>
          <a:xfrm>
            <a:off x="1607030" y="4886542"/>
            <a:ext cx="111125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398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Arial"/>
                <a:cs typeface="Arial"/>
              </a:rPr>
              <a:t>Cross- Industry</a:t>
            </a:r>
            <a:endParaRPr sz="2400">
              <a:latin typeface="Arial"/>
              <a:cs typeface="Arial"/>
            </a:endParaRPr>
          </a:p>
        </p:txBody>
      </p:sp>
      <p:pic>
        <p:nvPicPr>
          <p:cNvPr id="61" name="object 6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420380" y="1716024"/>
            <a:ext cx="1591055" cy="658367"/>
          </a:xfrm>
          <a:prstGeom prst="rect">
            <a:avLst/>
          </a:prstGeom>
        </p:spPr>
      </p:pic>
      <p:sp>
        <p:nvSpPr>
          <p:cNvPr id="62" name="object 62"/>
          <p:cNvSpPr txBox="1"/>
          <p:nvPr/>
        </p:nvSpPr>
        <p:spPr>
          <a:xfrm>
            <a:off x="1143525" y="6605916"/>
            <a:ext cx="4307840" cy="17399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000" spc="70" dirty="0">
                <a:solidFill>
                  <a:srgbClr val="7E7E7E"/>
                </a:solidFill>
                <a:latin typeface="Gill Sans MT"/>
                <a:cs typeface="Gill Sans MT"/>
              </a:rPr>
              <a:t>Sustainable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75" dirty="0">
                <a:solidFill>
                  <a:srgbClr val="7E7E7E"/>
                </a:solidFill>
                <a:latin typeface="Gill Sans MT"/>
                <a:cs typeface="Gill Sans MT"/>
              </a:rPr>
              <a:t>and</a:t>
            </a:r>
            <a:r>
              <a:rPr sz="1000" spc="-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Digital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Trade</a:t>
            </a:r>
            <a:r>
              <a:rPr sz="1000" spc="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45" dirty="0">
                <a:solidFill>
                  <a:srgbClr val="7E7E7E"/>
                </a:solidFill>
                <a:latin typeface="Gill Sans MT"/>
                <a:cs typeface="Gill Sans MT"/>
              </a:rPr>
              <a:t>Facilitation</a:t>
            </a:r>
            <a:r>
              <a:rPr sz="1000" spc="-2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Week</a:t>
            </a:r>
            <a:r>
              <a:rPr sz="1000" spc="30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7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85" dirty="0">
                <a:solidFill>
                  <a:srgbClr val="7E7E7E"/>
                </a:solidFill>
                <a:latin typeface="Gill Sans MT"/>
                <a:cs typeface="Gill Sans MT"/>
              </a:rPr>
              <a:t>8-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12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110" dirty="0">
                <a:solidFill>
                  <a:srgbClr val="7E7E7E"/>
                </a:solidFill>
                <a:latin typeface="Gill Sans MT"/>
                <a:cs typeface="Gill Sans MT"/>
              </a:rPr>
              <a:t>July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2024</a:t>
            </a:r>
            <a:r>
              <a:rPr sz="1000" spc="26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6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Geneva</a:t>
            </a:r>
            <a:endParaRPr sz="10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88060" cy="6858000"/>
            <a:chOff x="0" y="0"/>
            <a:chExt cx="98806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05255" cy="124053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2208" y="0"/>
              <a:ext cx="85343" cy="68579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344" y="6569964"/>
              <a:ext cx="737615" cy="225551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143525" y="126783"/>
            <a:ext cx="10716260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3200" spc="-6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core</a:t>
            </a:r>
            <a:r>
              <a:rPr sz="3200" spc="-6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data</a:t>
            </a:r>
            <a:r>
              <a:rPr sz="3200" spc="-7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sz="3200" spc="-6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possible</a:t>
            </a:r>
            <a:r>
              <a:rPr sz="3200" spc="-6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sectoral</a:t>
            </a:r>
            <a:r>
              <a:rPr sz="3200" spc="-6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extensions</a:t>
            </a:r>
            <a:r>
              <a:rPr sz="3200" spc="-4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enable</a:t>
            </a:r>
            <a:r>
              <a:rPr sz="3200" spc="-6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scalability</a:t>
            </a:r>
            <a:endParaRPr sz="3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310386" y="2470150"/>
            <a:ext cx="1879600" cy="3569970"/>
            <a:chOff x="1310386" y="2470150"/>
            <a:chExt cx="1879600" cy="3569970"/>
          </a:xfrm>
        </p:grpSpPr>
        <p:sp>
          <p:nvSpPr>
            <p:cNvPr id="8" name="object 8"/>
            <p:cNvSpPr/>
            <p:nvPr/>
          </p:nvSpPr>
          <p:spPr>
            <a:xfrm>
              <a:off x="1316736" y="2476500"/>
              <a:ext cx="1866900" cy="3557270"/>
            </a:xfrm>
            <a:custGeom>
              <a:avLst/>
              <a:gdLst/>
              <a:ahLst/>
              <a:cxnLst/>
              <a:rect l="l" t="t" r="r" b="b"/>
              <a:pathLst>
                <a:path w="1866900" h="3557270">
                  <a:moveTo>
                    <a:pt x="1866900" y="0"/>
                  </a:moveTo>
                  <a:lnTo>
                    <a:pt x="0" y="0"/>
                  </a:lnTo>
                  <a:lnTo>
                    <a:pt x="0" y="3557016"/>
                  </a:lnTo>
                  <a:lnTo>
                    <a:pt x="1866900" y="3557016"/>
                  </a:lnTo>
                  <a:lnTo>
                    <a:pt x="1866900" y="0"/>
                  </a:lnTo>
                  <a:close/>
                </a:path>
              </a:pathLst>
            </a:custGeom>
            <a:solidFill>
              <a:srgbClr val="8DA9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316736" y="2476500"/>
              <a:ext cx="1866900" cy="3557270"/>
            </a:xfrm>
            <a:custGeom>
              <a:avLst/>
              <a:gdLst/>
              <a:ahLst/>
              <a:cxnLst/>
              <a:rect l="l" t="t" r="r" b="b"/>
              <a:pathLst>
                <a:path w="1866900" h="3557270">
                  <a:moveTo>
                    <a:pt x="0" y="0"/>
                  </a:moveTo>
                  <a:lnTo>
                    <a:pt x="1866900" y="0"/>
                  </a:lnTo>
                  <a:lnTo>
                    <a:pt x="1866900" y="3557016"/>
                  </a:lnTo>
                  <a:lnTo>
                    <a:pt x="0" y="3557016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462786" y="2610357"/>
            <a:ext cx="1574800" cy="812800"/>
          </a:xfrm>
          <a:prstGeom prst="rect">
            <a:avLst/>
          </a:prstGeom>
          <a:solidFill>
            <a:srgbClr val="000000"/>
          </a:solidFill>
          <a:ln w="3175">
            <a:solidFill>
              <a:srgbClr val="000000"/>
            </a:solidFill>
          </a:ln>
        </p:spPr>
        <p:txBody>
          <a:bodyPr vert="horz" wrap="square" lIns="0" tIns="895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705"/>
              </a:spcBef>
            </a:pPr>
            <a:endParaRPr sz="1400">
              <a:latin typeface="Times New Roman"/>
              <a:cs typeface="Times New Roman"/>
            </a:endParaRPr>
          </a:p>
          <a:p>
            <a:pPr marL="28321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Product</a:t>
            </a:r>
            <a:r>
              <a:rPr sz="1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Arial"/>
                <a:cs typeface="Arial"/>
              </a:rPr>
              <a:t>data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62786" y="3846321"/>
            <a:ext cx="1574800" cy="812800"/>
          </a:xfrm>
          <a:prstGeom prst="rect">
            <a:avLst/>
          </a:prstGeom>
          <a:solidFill>
            <a:srgbClr val="000000"/>
          </a:solidFill>
          <a:ln w="3175">
            <a:solidFill>
              <a:srgbClr val="000000"/>
            </a:solidFill>
          </a:ln>
        </p:spPr>
        <p:txBody>
          <a:bodyPr vert="horz" wrap="square" lIns="0" tIns="187325" rIns="0" bIns="0" rtlCol="0">
            <a:spAutoFit/>
          </a:bodyPr>
          <a:lstStyle/>
          <a:p>
            <a:pPr marL="424815" marR="320040" indent="-97790">
              <a:lnSpc>
                <a:spcPct val="100000"/>
              </a:lnSpc>
              <a:spcBef>
                <a:spcPts val="1475"/>
              </a:spcBef>
            </a:pPr>
            <a:r>
              <a:rPr sz="1400" spc="-10" dirty="0">
                <a:solidFill>
                  <a:srgbClr val="FFFFFF"/>
                </a:solidFill>
                <a:latin typeface="Arial"/>
                <a:cs typeface="Arial"/>
              </a:rPr>
              <a:t>Component Materials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62786" y="5082285"/>
            <a:ext cx="1574800" cy="812800"/>
          </a:xfrm>
          <a:prstGeom prst="rect">
            <a:avLst/>
          </a:prstGeom>
          <a:solidFill>
            <a:srgbClr val="000000"/>
          </a:solidFill>
          <a:ln w="3175">
            <a:solidFill>
              <a:srgbClr val="000000"/>
            </a:solidFill>
          </a:ln>
        </p:spPr>
        <p:txBody>
          <a:bodyPr vert="horz" wrap="square" lIns="0" tIns="107314" rIns="0" bIns="0" rtlCol="0">
            <a:spAutoFit/>
          </a:bodyPr>
          <a:lstStyle/>
          <a:p>
            <a:pPr marL="217804" marR="211454" indent="3810" algn="ctr">
              <a:lnSpc>
                <a:spcPct val="100000"/>
              </a:lnSpc>
              <a:spcBef>
                <a:spcPts val="844"/>
              </a:spcBef>
            </a:pPr>
            <a:r>
              <a:rPr sz="1400" spc="-10" dirty="0">
                <a:solidFill>
                  <a:srgbClr val="FFFFFF"/>
                </a:solidFill>
                <a:latin typeface="Arial"/>
                <a:cs typeface="Arial"/>
              </a:rPr>
              <a:t>Sustainability Characteristcs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5"/>
              </a:spcBef>
            </a:pPr>
            <a:r>
              <a:rPr sz="1050" dirty="0">
                <a:solidFill>
                  <a:srgbClr val="FFFFFF"/>
                </a:solidFill>
                <a:latin typeface="Arial"/>
                <a:cs typeface="Arial"/>
              </a:rPr>
              <a:t>(metrics,</a:t>
            </a:r>
            <a:r>
              <a:rPr sz="105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FFFFFF"/>
                </a:solidFill>
                <a:latin typeface="Arial"/>
                <a:cs typeface="Arial"/>
              </a:rPr>
              <a:t>criteria,</a:t>
            </a:r>
            <a:r>
              <a:rPr sz="105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50" spc="-20" dirty="0">
                <a:solidFill>
                  <a:srgbClr val="FFFFFF"/>
                </a:solidFill>
                <a:latin typeface="Arial"/>
                <a:cs typeface="Arial"/>
              </a:rPr>
              <a:t>etc.)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19589" y="1438982"/>
            <a:ext cx="2119630" cy="9410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latin typeface="Arial"/>
                <a:cs typeface="Arial"/>
              </a:rPr>
              <a:t>UN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Transparency </a:t>
            </a:r>
            <a:r>
              <a:rPr sz="2000" b="1" dirty="0">
                <a:latin typeface="Arial"/>
                <a:cs typeface="Arial"/>
              </a:rPr>
              <a:t>Protocol</a:t>
            </a:r>
            <a:r>
              <a:rPr sz="2000" b="1" spc="-50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(UNTP) </a:t>
            </a:r>
            <a:r>
              <a:rPr sz="2000" b="1" dirty="0">
                <a:latin typeface="Arial"/>
                <a:cs typeface="Arial"/>
              </a:rPr>
              <a:t>Core</a:t>
            </a:r>
            <a:r>
              <a:rPr sz="2000" b="1" spc="-50" dirty="0">
                <a:latin typeface="Arial"/>
                <a:cs typeface="Arial"/>
              </a:rPr>
              <a:t> </a:t>
            </a:r>
            <a:r>
              <a:rPr sz="2000" b="1" spc="-20" dirty="0">
                <a:latin typeface="Arial"/>
                <a:cs typeface="Arial"/>
              </a:rPr>
              <a:t>Data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4524502" y="2470150"/>
            <a:ext cx="2672080" cy="3569970"/>
            <a:chOff x="4524502" y="2470150"/>
            <a:chExt cx="2672080" cy="3569970"/>
          </a:xfrm>
        </p:grpSpPr>
        <p:sp>
          <p:nvSpPr>
            <p:cNvPr id="15" name="object 15"/>
            <p:cNvSpPr/>
            <p:nvPr/>
          </p:nvSpPr>
          <p:spPr>
            <a:xfrm>
              <a:off x="4530852" y="2476500"/>
              <a:ext cx="2659380" cy="3557270"/>
            </a:xfrm>
            <a:custGeom>
              <a:avLst/>
              <a:gdLst/>
              <a:ahLst/>
              <a:cxnLst/>
              <a:rect l="l" t="t" r="r" b="b"/>
              <a:pathLst>
                <a:path w="2659379" h="3557270">
                  <a:moveTo>
                    <a:pt x="2659379" y="0"/>
                  </a:moveTo>
                  <a:lnTo>
                    <a:pt x="0" y="0"/>
                  </a:lnTo>
                  <a:lnTo>
                    <a:pt x="0" y="3557016"/>
                  </a:lnTo>
                  <a:lnTo>
                    <a:pt x="2659379" y="3557016"/>
                  </a:lnTo>
                  <a:lnTo>
                    <a:pt x="2659379" y="0"/>
                  </a:lnTo>
                  <a:close/>
                </a:path>
              </a:pathLst>
            </a:custGeom>
            <a:solidFill>
              <a:srgbClr val="8DA9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530852" y="2476500"/>
              <a:ext cx="2659380" cy="3557270"/>
            </a:xfrm>
            <a:custGeom>
              <a:avLst/>
              <a:gdLst/>
              <a:ahLst/>
              <a:cxnLst/>
              <a:rect l="l" t="t" r="r" b="b"/>
              <a:pathLst>
                <a:path w="2659379" h="3557270">
                  <a:moveTo>
                    <a:pt x="0" y="0"/>
                  </a:moveTo>
                  <a:lnTo>
                    <a:pt x="2659379" y="0"/>
                  </a:lnTo>
                  <a:lnTo>
                    <a:pt x="2659379" y="3557016"/>
                  </a:lnTo>
                  <a:lnTo>
                    <a:pt x="0" y="3557016"/>
                  </a:lnTo>
                  <a:lnTo>
                    <a:pt x="0" y="0"/>
                  </a:lnTo>
                  <a:close/>
                </a:path>
              </a:pathLst>
            </a:custGeom>
            <a:ln w="12699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4771390" y="3846321"/>
            <a:ext cx="2190750" cy="812800"/>
          </a:xfrm>
          <a:prstGeom prst="rect">
            <a:avLst/>
          </a:prstGeom>
          <a:solidFill>
            <a:srgbClr val="000000"/>
          </a:solidFill>
          <a:ln w="3175">
            <a:solidFill>
              <a:srgbClr val="000000"/>
            </a:solidFill>
          </a:ln>
        </p:spPr>
        <p:txBody>
          <a:bodyPr vert="horz" wrap="square" lIns="0" tIns="187325" rIns="0" bIns="0" rtlCol="0">
            <a:spAutoFit/>
          </a:bodyPr>
          <a:lstStyle/>
          <a:p>
            <a:pPr marL="569595" marR="245745" indent="-317500">
              <a:lnSpc>
                <a:spcPct val="100000"/>
              </a:lnSpc>
              <a:spcBef>
                <a:spcPts val="1475"/>
              </a:spcBef>
            </a:pP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e.g.</a:t>
            </a:r>
            <a:r>
              <a:rPr sz="1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Arial"/>
                <a:cs typeface="Arial"/>
              </a:rPr>
              <a:t>Textile</a:t>
            </a:r>
            <a:r>
              <a:rPr sz="1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Arial"/>
                <a:cs typeface="Arial"/>
              </a:rPr>
              <a:t>Exchange Classification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771390" y="2701798"/>
            <a:ext cx="2190750" cy="812800"/>
          </a:xfrm>
          <a:prstGeom prst="rect">
            <a:avLst/>
          </a:prstGeom>
          <a:solidFill>
            <a:srgbClr val="000000"/>
          </a:solidFill>
          <a:ln w="3175">
            <a:solidFill>
              <a:srgbClr val="000000"/>
            </a:solidFill>
          </a:ln>
        </p:spPr>
        <p:txBody>
          <a:bodyPr vert="horz" wrap="square" lIns="0" tIns="186690" rIns="0" bIns="0" rtlCol="0">
            <a:spAutoFit/>
          </a:bodyPr>
          <a:lstStyle/>
          <a:p>
            <a:pPr marL="175895" marR="167640" indent="418465">
              <a:lnSpc>
                <a:spcPct val="100000"/>
              </a:lnSpc>
              <a:spcBef>
                <a:spcPts val="1470"/>
              </a:spcBef>
            </a:pP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e.g.</a:t>
            </a:r>
            <a:r>
              <a:rPr sz="1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Arial"/>
                <a:cs typeface="Arial"/>
              </a:rPr>
              <a:t>Sectoral </a:t>
            </a: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Product</a:t>
            </a:r>
            <a:r>
              <a:rPr sz="1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Arial"/>
                <a:cs typeface="Arial"/>
              </a:rPr>
              <a:t>Characteristics</a:t>
            </a:r>
            <a:endParaRPr sz="14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676902" y="5082285"/>
            <a:ext cx="2285365" cy="812800"/>
          </a:xfrm>
          <a:prstGeom prst="rect">
            <a:avLst/>
          </a:prstGeom>
          <a:solidFill>
            <a:srgbClr val="000000"/>
          </a:solidFill>
          <a:ln w="3175">
            <a:solidFill>
              <a:srgbClr val="000000"/>
            </a:solidFill>
          </a:ln>
        </p:spPr>
        <p:txBody>
          <a:bodyPr vert="horz" wrap="square" lIns="0" tIns="80645" rIns="0" bIns="0" rtlCol="0">
            <a:spAutoFit/>
          </a:bodyPr>
          <a:lstStyle/>
          <a:p>
            <a:pPr marL="553085" marR="369570" indent="-178435">
              <a:lnSpc>
                <a:spcPct val="100000"/>
              </a:lnSpc>
              <a:spcBef>
                <a:spcPts val="635"/>
              </a:spcBef>
            </a:pP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e.g.</a:t>
            </a:r>
            <a:r>
              <a:rPr sz="1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Sector</a:t>
            </a:r>
            <a:r>
              <a:rPr sz="1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Arial"/>
                <a:cs typeface="Arial"/>
              </a:rPr>
              <a:t>Specific Sustainability Characteristics</a:t>
            </a:r>
            <a:endParaRPr sz="14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622247" y="1438982"/>
            <a:ext cx="2455545" cy="9112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30835" marR="74930" indent="-247015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latin typeface="Arial"/>
                <a:cs typeface="Arial"/>
              </a:rPr>
              <a:t>Sectoral</a:t>
            </a:r>
            <a:r>
              <a:rPr sz="2000" b="1" spc="-7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Extension Classifications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latin typeface="Arial"/>
                <a:cs typeface="Arial"/>
              </a:rPr>
              <a:t>(e.g.</a:t>
            </a:r>
            <a:r>
              <a:rPr sz="1800" spc="-90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Textiles</a:t>
            </a:r>
            <a:r>
              <a:rPr sz="1800" spc="-4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Exchange)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3184145" y="3236722"/>
            <a:ext cx="8503920" cy="1852295"/>
            <a:chOff x="3184145" y="3236722"/>
            <a:chExt cx="8503920" cy="1852295"/>
          </a:xfrm>
        </p:grpSpPr>
        <p:pic>
          <p:nvPicPr>
            <p:cNvPr id="22" name="object 2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84145" y="3701504"/>
              <a:ext cx="1429510" cy="1387245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8723375" y="3243072"/>
              <a:ext cx="2958465" cy="1285240"/>
            </a:xfrm>
            <a:custGeom>
              <a:avLst/>
              <a:gdLst/>
              <a:ahLst/>
              <a:cxnLst/>
              <a:rect l="l" t="t" r="r" b="b"/>
              <a:pathLst>
                <a:path w="2958465" h="1285239">
                  <a:moveTo>
                    <a:pt x="2958083" y="0"/>
                  </a:moveTo>
                  <a:lnTo>
                    <a:pt x="0" y="0"/>
                  </a:lnTo>
                  <a:lnTo>
                    <a:pt x="0" y="1284732"/>
                  </a:lnTo>
                  <a:lnTo>
                    <a:pt x="2958083" y="1284732"/>
                  </a:lnTo>
                  <a:lnTo>
                    <a:pt x="2958083" y="0"/>
                  </a:lnTo>
                  <a:close/>
                </a:path>
              </a:pathLst>
            </a:custGeom>
            <a:solidFill>
              <a:srgbClr val="8DA9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8723375" y="3243072"/>
              <a:ext cx="2958465" cy="1285240"/>
            </a:xfrm>
            <a:custGeom>
              <a:avLst/>
              <a:gdLst/>
              <a:ahLst/>
              <a:cxnLst/>
              <a:rect l="l" t="t" r="r" b="b"/>
              <a:pathLst>
                <a:path w="2958465" h="1285239">
                  <a:moveTo>
                    <a:pt x="0" y="0"/>
                  </a:moveTo>
                  <a:lnTo>
                    <a:pt x="2958083" y="0"/>
                  </a:lnTo>
                  <a:lnTo>
                    <a:pt x="2958083" y="1284732"/>
                  </a:lnTo>
                  <a:lnTo>
                    <a:pt x="0" y="1284732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8930639" y="3474720"/>
              <a:ext cx="2618740" cy="929640"/>
            </a:xfrm>
            <a:custGeom>
              <a:avLst/>
              <a:gdLst/>
              <a:ahLst/>
              <a:cxnLst/>
              <a:rect l="l" t="t" r="r" b="b"/>
              <a:pathLst>
                <a:path w="2618740" h="929639">
                  <a:moveTo>
                    <a:pt x="2618231" y="0"/>
                  </a:moveTo>
                  <a:lnTo>
                    <a:pt x="0" y="0"/>
                  </a:lnTo>
                  <a:lnTo>
                    <a:pt x="0" y="929639"/>
                  </a:lnTo>
                  <a:lnTo>
                    <a:pt x="2618231" y="929639"/>
                  </a:lnTo>
                  <a:lnTo>
                    <a:pt x="26182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8930639" y="3474720"/>
              <a:ext cx="2618740" cy="929640"/>
            </a:xfrm>
            <a:custGeom>
              <a:avLst/>
              <a:gdLst/>
              <a:ahLst/>
              <a:cxnLst/>
              <a:rect l="l" t="t" r="r" b="b"/>
              <a:pathLst>
                <a:path w="2618740" h="929639">
                  <a:moveTo>
                    <a:pt x="0" y="0"/>
                  </a:moveTo>
                  <a:lnTo>
                    <a:pt x="2618231" y="0"/>
                  </a:lnTo>
                  <a:lnTo>
                    <a:pt x="2618231" y="929639"/>
                  </a:lnTo>
                  <a:lnTo>
                    <a:pt x="0" y="929639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9251884" y="3494078"/>
            <a:ext cx="2110105" cy="8801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836930">
              <a:lnSpc>
                <a:spcPct val="100000"/>
              </a:lnSpc>
              <a:spcBef>
                <a:spcPts val="105"/>
              </a:spcBef>
            </a:pPr>
            <a:r>
              <a:rPr sz="1400" spc="-20" dirty="0">
                <a:solidFill>
                  <a:srgbClr val="FFFFFF"/>
                </a:solidFill>
                <a:latin typeface="Arial"/>
                <a:cs typeface="Arial"/>
              </a:rPr>
              <a:t>e.g.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400" spc="-20" dirty="0">
                <a:solidFill>
                  <a:srgbClr val="FFFFFF"/>
                </a:solidFill>
                <a:latin typeface="Arial"/>
                <a:cs typeface="Arial"/>
              </a:rPr>
              <a:t>Yarn</a:t>
            </a:r>
            <a:r>
              <a:rPr sz="1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Arial"/>
                <a:cs typeface="Arial"/>
              </a:rPr>
              <a:t>Count,</a:t>
            </a:r>
            <a:endParaRPr sz="1400">
              <a:latin typeface="Arial"/>
              <a:cs typeface="Arial"/>
            </a:endParaRPr>
          </a:p>
          <a:p>
            <a:pPr marL="15240" marR="508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Sustainably</a:t>
            </a:r>
            <a:r>
              <a:rPr sz="1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FFFFFF"/>
                </a:solidFill>
                <a:latin typeface="Arial"/>
                <a:cs typeface="Arial"/>
              </a:rPr>
              <a:t>Sourced</a:t>
            </a:r>
            <a:r>
              <a:rPr sz="1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Arial"/>
                <a:cs typeface="Arial"/>
              </a:rPr>
              <a:t>Fibre </a:t>
            </a:r>
            <a:r>
              <a:rPr sz="1400" spc="-10" dirty="0">
                <a:solidFill>
                  <a:srgbClr val="FFFFFF"/>
                </a:solidFill>
                <a:latin typeface="Arial"/>
                <a:cs typeface="Arial"/>
              </a:rPr>
              <a:t>Colour</a:t>
            </a:r>
            <a:endParaRPr sz="14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362484" y="1463681"/>
            <a:ext cx="2004060" cy="636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485775">
              <a:lnSpc>
                <a:spcPct val="100000"/>
              </a:lnSpc>
              <a:spcBef>
                <a:spcPts val="105"/>
              </a:spcBef>
            </a:pPr>
            <a:r>
              <a:rPr sz="2000" b="1" spc="-10" dirty="0">
                <a:latin typeface="Arial"/>
                <a:cs typeface="Arial"/>
              </a:rPr>
              <a:t>Sectoral </a:t>
            </a:r>
            <a:r>
              <a:rPr sz="2000" b="1" dirty="0">
                <a:latin typeface="Arial"/>
                <a:cs typeface="Arial"/>
              </a:rPr>
              <a:t>Data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Extensions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6956303" y="3053320"/>
            <a:ext cx="2072639" cy="739775"/>
            <a:chOff x="6956303" y="3053320"/>
            <a:chExt cx="2072639" cy="739775"/>
          </a:xfrm>
        </p:grpSpPr>
        <p:sp>
          <p:nvSpPr>
            <p:cNvPr id="30" name="object 30"/>
            <p:cNvSpPr/>
            <p:nvPr/>
          </p:nvSpPr>
          <p:spPr>
            <a:xfrm>
              <a:off x="7051651" y="3110076"/>
              <a:ext cx="1958339" cy="664210"/>
            </a:xfrm>
            <a:custGeom>
              <a:avLst/>
              <a:gdLst/>
              <a:ahLst/>
              <a:cxnLst/>
              <a:rect l="l" t="t" r="r" b="b"/>
              <a:pathLst>
                <a:path w="1958340" h="664210">
                  <a:moveTo>
                    <a:pt x="1957908" y="663778"/>
                  </a:moveTo>
                  <a:lnTo>
                    <a:pt x="1893780" y="662923"/>
                  </a:lnTo>
                  <a:lnTo>
                    <a:pt x="1829875" y="660407"/>
                  </a:lnTo>
                  <a:lnTo>
                    <a:pt x="1766415" y="656302"/>
                  </a:lnTo>
                  <a:lnTo>
                    <a:pt x="1703624" y="650680"/>
                  </a:lnTo>
                  <a:lnTo>
                    <a:pt x="1641725" y="643613"/>
                  </a:lnTo>
                  <a:lnTo>
                    <a:pt x="1580939" y="635174"/>
                  </a:lnTo>
                  <a:lnTo>
                    <a:pt x="1521491" y="625435"/>
                  </a:lnTo>
                  <a:lnTo>
                    <a:pt x="1463602" y="614468"/>
                  </a:lnTo>
                  <a:lnTo>
                    <a:pt x="1407495" y="602346"/>
                  </a:lnTo>
                  <a:lnTo>
                    <a:pt x="1353393" y="589140"/>
                  </a:lnTo>
                  <a:lnTo>
                    <a:pt x="1301520" y="574922"/>
                  </a:lnTo>
                  <a:lnTo>
                    <a:pt x="1252097" y="559766"/>
                  </a:lnTo>
                  <a:lnTo>
                    <a:pt x="1205348" y="543743"/>
                  </a:lnTo>
                  <a:lnTo>
                    <a:pt x="1161495" y="526926"/>
                  </a:lnTo>
                  <a:lnTo>
                    <a:pt x="1120762" y="509387"/>
                  </a:lnTo>
                  <a:lnTo>
                    <a:pt x="1083370" y="491197"/>
                  </a:lnTo>
                  <a:lnTo>
                    <a:pt x="1049543" y="472430"/>
                  </a:lnTo>
                  <a:lnTo>
                    <a:pt x="993474" y="433451"/>
                  </a:lnTo>
                  <a:lnTo>
                    <a:pt x="954337" y="393027"/>
                  </a:lnTo>
                  <a:lnTo>
                    <a:pt x="933914" y="351738"/>
                  </a:lnTo>
                  <a:lnTo>
                    <a:pt x="931278" y="330949"/>
                  </a:lnTo>
                  <a:lnTo>
                    <a:pt x="928518" y="309676"/>
                  </a:lnTo>
                  <a:lnTo>
                    <a:pt x="907157" y="267440"/>
                  </a:lnTo>
                  <a:lnTo>
                    <a:pt x="866266" y="226132"/>
                  </a:lnTo>
                  <a:lnTo>
                    <a:pt x="807753" y="186372"/>
                  </a:lnTo>
                  <a:lnTo>
                    <a:pt x="772486" y="167266"/>
                  </a:lnTo>
                  <a:lnTo>
                    <a:pt x="733529" y="148779"/>
                  </a:lnTo>
                  <a:lnTo>
                    <a:pt x="691123" y="130989"/>
                  </a:lnTo>
                  <a:lnTo>
                    <a:pt x="645504" y="113972"/>
                  </a:lnTo>
                  <a:lnTo>
                    <a:pt x="596912" y="97807"/>
                  </a:lnTo>
                  <a:lnTo>
                    <a:pt x="545587" y="82571"/>
                  </a:lnTo>
                  <a:lnTo>
                    <a:pt x="491765" y="68340"/>
                  </a:lnTo>
                  <a:lnTo>
                    <a:pt x="435687" y="55193"/>
                  </a:lnTo>
                  <a:lnTo>
                    <a:pt x="377591" y="43207"/>
                  </a:lnTo>
                  <a:lnTo>
                    <a:pt x="317715" y="32458"/>
                  </a:lnTo>
                  <a:lnTo>
                    <a:pt x="256298" y="23026"/>
                  </a:lnTo>
                  <a:lnTo>
                    <a:pt x="193580" y="14986"/>
                  </a:lnTo>
                  <a:lnTo>
                    <a:pt x="129798" y="8417"/>
                  </a:lnTo>
                  <a:lnTo>
                    <a:pt x="65192" y="3396"/>
                  </a:lnTo>
                  <a:lnTo>
                    <a:pt x="0" y="0"/>
                  </a:lnTo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6956303" y="3053320"/>
              <a:ext cx="115570" cy="114300"/>
            </a:xfrm>
            <a:custGeom>
              <a:avLst/>
              <a:gdLst/>
              <a:ahLst/>
              <a:cxnLst/>
              <a:rect l="l" t="t" r="r" b="b"/>
              <a:pathLst>
                <a:path w="115570" h="114300">
                  <a:moveTo>
                    <a:pt x="115404" y="0"/>
                  </a:moveTo>
                  <a:lnTo>
                    <a:pt x="0" y="54876"/>
                  </a:lnTo>
                  <a:lnTo>
                    <a:pt x="113144" y="114274"/>
                  </a:lnTo>
                  <a:lnTo>
                    <a:pt x="1154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 txBox="1"/>
          <p:nvPr/>
        </p:nvSpPr>
        <p:spPr>
          <a:xfrm>
            <a:off x="10007399" y="2281439"/>
            <a:ext cx="1369060" cy="546735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375285">
              <a:lnSpc>
                <a:spcPct val="100000"/>
              </a:lnSpc>
              <a:spcBef>
                <a:spcPts val="365"/>
              </a:spcBef>
            </a:pPr>
            <a:r>
              <a:rPr sz="1600" dirty="0">
                <a:latin typeface="Arial"/>
                <a:cs typeface="Arial"/>
              </a:rPr>
              <a:t>Core</a:t>
            </a:r>
            <a:r>
              <a:rPr sz="1600" spc="-25" dirty="0">
                <a:latin typeface="Arial"/>
                <a:cs typeface="Arial"/>
              </a:rPr>
              <a:t> </a:t>
            </a:r>
            <a:r>
              <a:rPr sz="1600" spc="-20" dirty="0">
                <a:latin typeface="Arial"/>
                <a:cs typeface="Arial"/>
              </a:rPr>
              <a:t>data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35"/>
              </a:spcBef>
            </a:pPr>
            <a:r>
              <a:rPr sz="1400" b="1" i="1" dirty="0">
                <a:latin typeface="Arial"/>
                <a:cs typeface="Arial"/>
              </a:rPr>
              <a:t>“When</a:t>
            </a:r>
            <a:r>
              <a:rPr sz="1400" b="1" i="1" spc="-45" dirty="0">
                <a:latin typeface="Arial"/>
                <a:cs typeface="Arial"/>
              </a:rPr>
              <a:t> </a:t>
            </a:r>
            <a:r>
              <a:rPr sz="1400" b="1" i="1" spc="-10" dirty="0">
                <a:latin typeface="Arial"/>
                <a:cs typeface="Arial"/>
              </a:rPr>
              <a:t>generic”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33" name="object 3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991345" y="3925570"/>
            <a:ext cx="186435" cy="183387"/>
          </a:xfrm>
          <a:prstGeom prst="rect">
            <a:avLst/>
          </a:prstGeom>
        </p:spPr>
      </p:pic>
      <p:sp>
        <p:nvSpPr>
          <p:cNvPr id="34" name="object 34"/>
          <p:cNvSpPr txBox="1"/>
          <p:nvPr/>
        </p:nvSpPr>
        <p:spPr>
          <a:xfrm>
            <a:off x="3496304" y="4562598"/>
            <a:ext cx="71183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20" dirty="0">
                <a:latin typeface="Arial"/>
                <a:cs typeface="Arial"/>
              </a:rPr>
              <a:t>Plug-</a:t>
            </a:r>
            <a:r>
              <a:rPr sz="1600" b="1" spc="-25" dirty="0">
                <a:latin typeface="Arial"/>
                <a:cs typeface="Arial"/>
              </a:rPr>
              <a:t>In</a:t>
            </a:r>
            <a:endParaRPr sz="16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434078" y="3678455"/>
            <a:ext cx="82550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latin typeface="Arial"/>
                <a:cs typeface="Arial"/>
              </a:rPr>
              <a:t>Sectoral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7328661" y="3003550"/>
            <a:ext cx="1851025" cy="1318895"/>
            <a:chOff x="7328661" y="3003550"/>
            <a:chExt cx="1851025" cy="1318895"/>
          </a:xfrm>
        </p:grpSpPr>
        <p:sp>
          <p:nvSpPr>
            <p:cNvPr id="37" name="object 37"/>
            <p:cNvSpPr/>
            <p:nvPr/>
          </p:nvSpPr>
          <p:spPr>
            <a:xfrm>
              <a:off x="7335011" y="3009900"/>
              <a:ext cx="326390" cy="289560"/>
            </a:xfrm>
            <a:custGeom>
              <a:avLst/>
              <a:gdLst/>
              <a:ahLst/>
              <a:cxnLst/>
              <a:rect l="l" t="t" r="r" b="b"/>
              <a:pathLst>
                <a:path w="326390" h="289560">
                  <a:moveTo>
                    <a:pt x="163068" y="0"/>
                  </a:moveTo>
                  <a:lnTo>
                    <a:pt x="111527" y="7381"/>
                  </a:lnTo>
                  <a:lnTo>
                    <a:pt x="66764" y="27934"/>
                  </a:lnTo>
                  <a:lnTo>
                    <a:pt x="31463" y="59275"/>
                  </a:lnTo>
                  <a:lnTo>
                    <a:pt x="8313" y="99018"/>
                  </a:lnTo>
                  <a:lnTo>
                    <a:pt x="0" y="144779"/>
                  </a:lnTo>
                  <a:lnTo>
                    <a:pt x="8313" y="190541"/>
                  </a:lnTo>
                  <a:lnTo>
                    <a:pt x="31463" y="230284"/>
                  </a:lnTo>
                  <a:lnTo>
                    <a:pt x="66764" y="261625"/>
                  </a:lnTo>
                  <a:lnTo>
                    <a:pt x="111527" y="282178"/>
                  </a:lnTo>
                  <a:lnTo>
                    <a:pt x="163068" y="289559"/>
                  </a:lnTo>
                  <a:lnTo>
                    <a:pt x="214608" y="282178"/>
                  </a:lnTo>
                  <a:lnTo>
                    <a:pt x="259371" y="261625"/>
                  </a:lnTo>
                  <a:lnTo>
                    <a:pt x="294672" y="230284"/>
                  </a:lnTo>
                  <a:lnTo>
                    <a:pt x="317822" y="190541"/>
                  </a:lnTo>
                  <a:lnTo>
                    <a:pt x="326136" y="144779"/>
                  </a:lnTo>
                  <a:lnTo>
                    <a:pt x="317822" y="99018"/>
                  </a:lnTo>
                  <a:lnTo>
                    <a:pt x="294672" y="59275"/>
                  </a:lnTo>
                  <a:lnTo>
                    <a:pt x="259371" y="27934"/>
                  </a:lnTo>
                  <a:lnTo>
                    <a:pt x="214608" y="7381"/>
                  </a:lnTo>
                  <a:lnTo>
                    <a:pt x="163068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7335011" y="3009900"/>
              <a:ext cx="326390" cy="289560"/>
            </a:xfrm>
            <a:custGeom>
              <a:avLst/>
              <a:gdLst/>
              <a:ahLst/>
              <a:cxnLst/>
              <a:rect l="l" t="t" r="r" b="b"/>
              <a:pathLst>
                <a:path w="326390" h="289560">
                  <a:moveTo>
                    <a:pt x="0" y="144779"/>
                  </a:moveTo>
                  <a:lnTo>
                    <a:pt x="8313" y="99018"/>
                  </a:lnTo>
                  <a:lnTo>
                    <a:pt x="31463" y="59275"/>
                  </a:lnTo>
                  <a:lnTo>
                    <a:pt x="66764" y="27934"/>
                  </a:lnTo>
                  <a:lnTo>
                    <a:pt x="111527" y="7381"/>
                  </a:lnTo>
                  <a:lnTo>
                    <a:pt x="163068" y="0"/>
                  </a:lnTo>
                  <a:lnTo>
                    <a:pt x="214608" y="7381"/>
                  </a:lnTo>
                  <a:lnTo>
                    <a:pt x="259371" y="27934"/>
                  </a:lnTo>
                  <a:lnTo>
                    <a:pt x="294672" y="59275"/>
                  </a:lnTo>
                  <a:lnTo>
                    <a:pt x="317822" y="99018"/>
                  </a:lnTo>
                  <a:lnTo>
                    <a:pt x="326136" y="144779"/>
                  </a:lnTo>
                  <a:lnTo>
                    <a:pt x="317822" y="190541"/>
                  </a:lnTo>
                  <a:lnTo>
                    <a:pt x="294672" y="230284"/>
                  </a:lnTo>
                  <a:lnTo>
                    <a:pt x="259371" y="261625"/>
                  </a:lnTo>
                  <a:lnTo>
                    <a:pt x="214608" y="282178"/>
                  </a:lnTo>
                  <a:lnTo>
                    <a:pt x="163068" y="289559"/>
                  </a:lnTo>
                  <a:lnTo>
                    <a:pt x="111527" y="282178"/>
                  </a:lnTo>
                  <a:lnTo>
                    <a:pt x="66764" y="261625"/>
                  </a:lnTo>
                  <a:lnTo>
                    <a:pt x="31463" y="230284"/>
                  </a:lnTo>
                  <a:lnTo>
                    <a:pt x="8313" y="190541"/>
                  </a:lnTo>
                  <a:lnTo>
                    <a:pt x="0" y="144779"/>
                  </a:lnTo>
                  <a:close/>
                </a:path>
              </a:pathLst>
            </a:custGeom>
            <a:ln w="12699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" name="object 3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998966" y="4138930"/>
              <a:ext cx="180340" cy="183387"/>
            </a:xfrm>
            <a:prstGeom prst="rect">
              <a:avLst/>
            </a:prstGeom>
          </p:spPr>
        </p:pic>
      </p:grpSp>
      <p:sp>
        <p:nvSpPr>
          <p:cNvPr id="40" name="object 40"/>
          <p:cNvSpPr txBox="1"/>
          <p:nvPr/>
        </p:nvSpPr>
        <p:spPr>
          <a:xfrm>
            <a:off x="7210273" y="2438212"/>
            <a:ext cx="1841500" cy="539750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90170">
              <a:lnSpc>
                <a:spcPct val="100000"/>
              </a:lnSpc>
              <a:spcBef>
                <a:spcPts val="440"/>
              </a:spcBef>
            </a:pPr>
            <a:r>
              <a:rPr sz="1400" dirty="0">
                <a:latin typeface="Arial"/>
                <a:cs typeface="Arial"/>
              </a:rPr>
              <a:t>product</a:t>
            </a:r>
            <a:r>
              <a:rPr sz="1400" spc="-50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characteristic: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sz="1400" b="1" i="1" dirty="0">
                <a:latin typeface="Arial"/>
                <a:cs typeface="Arial"/>
              </a:rPr>
              <a:t>“Yarn</a:t>
            </a:r>
            <a:r>
              <a:rPr sz="1400" b="1" i="1" spc="-85" dirty="0">
                <a:latin typeface="Arial"/>
                <a:cs typeface="Arial"/>
              </a:rPr>
              <a:t> </a:t>
            </a:r>
            <a:r>
              <a:rPr sz="1400" b="1" i="1" spc="-10" dirty="0">
                <a:latin typeface="Arial"/>
                <a:cs typeface="Arial"/>
              </a:rPr>
              <a:t>Count”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7174992" y="3675634"/>
            <a:ext cx="2028825" cy="1840230"/>
            <a:chOff x="7174992" y="3675634"/>
            <a:chExt cx="2028825" cy="1840230"/>
          </a:xfrm>
        </p:grpSpPr>
        <p:pic>
          <p:nvPicPr>
            <p:cNvPr id="42" name="object 4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003538" y="3675634"/>
              <a:ext cx="200151" cy="195579"/>
            </a:xfrm>
            <a:prstGeom prst="rect">
              <a:avLst/>
            </a:prstGeom>
          </p:spPr>
        </p:pic>
        <p:sp>
          <p:nvSpPr>
            <p:cNvPr id="43" name="object 43"/>
            <p:cNvSpPr/>
            <p:nvPr/>
          </p:nvSpPr>
          <p:spPr>
            <a:xfrm>
              <a:off x="7194042" y="3981450"/>
              <a:ext cx="1816735" cy="1445260"/>
            </a:xfrm>
            <a:custGeom>
              <a:avLst/>
              <a:gdLst/>
              <a:ahLst/>
              <a:cxnLst/>
              <a:rect l="l" t="t" r="r" b="b"/>
              <a:pathLst>
                <a:path w="1816734" h="1445260">
                  <a:moveTo>
                    <a:pt x="1816607" y="0"/>
                  </a:moveTo>
                  <a:lnTo>
                    <a:pt x="1759388" y="4593"/>
                  </a:lnTo>
                  <a:lnTo>
                    <a:pt x="1702401" y="9343"/>
                  </a:lnTo>
                  <a:lnTo>
                    <a:pt x="1645879" y="14405"/>
                  </a:lnTo>
                  <a:lnTo>
                    <a:pt x="1590055" y="19936"/>
                  </a:lnTo>
                  <a:lnTo>
                    <a:pt x="1535160" y="26093"/>
                  </a:lnTo>
                  <a:lnTo>
                    <a:pt x="1481428" y="33030"/>
                  </a:lnTo>
                  <a:lnTo>
                    <a:pt x="1429091" y="40906"/>
                  </a:lnTo>
                  <a:lnTo>
                    <a:pt x="1378383" y="49876"/>
                  </a:lnTo>
                  <a:lnTo>
                    <a:pt x="1329534" y="60096"/>
                  </a:lnTo>
                  <a:lnTo>
                    <a:pt x="1282778" y="71723"/>
                  </a:lnTo>
                  <a:lnTo>
                    <a:pt x="1238348" y="84913"/>
                  </a:lnTo>
                  <a:lnTo>
                    <a:pt x="1196476" y="99823"/>
                  </a:lnTo>
                  <a:lnTo>
                    <a:pt x="1157394" y="116609"/>
                  </a:lnTo>
                  <a:lnTo>
                    <a:pt x="1121336" y="135427"/>
                  </a:lnTo>
                  <a:lnTo>
                    <a:pt x="1088534" y="156434"/>
                  </a:lnTo>
                  <a:lnTo>
                    <a:pt x="1033626" y="205639"/>
                  </a:lnTo>
                  <a:lnTo>
                    <a:pt x="998508" y="261627"/>
                  </a:lnTo>
                  <a:lnTo>
                    <a:pt x="989351" y="326670"/>
                  </a:lnTo>
                  <a:lnTo>
                    <a:pt x="992301" y="363536"/>
                  </a:lnTo>
                  <a:lnTo>
                    <a:pt x="999358" y="402830"/>
                  </a:lnTo>
                  <a:lnTo>
                    <a:pt x="1009835" y="444202"/>
                  </a:lnTo>
                  <a:lnTo>
                    <a:pt x="1023048" y="487303"/>
                  </a:lnTo>
                  <a:lnTo>
                    <a:pt x="1038310" y="531782"/>
                  </a:lnTo>
                  <a:lnTo>
                    <a:pt x="1054938" y="577290"/>
                  </a:lnTo>
                  <a:lnTo>
                    <a:pt x="1072246" y="623475"/>
                  </a:lnTo>
                  <a:lnTo>
                    <a:pt x="1089549" y="669988"/>
                  </a:lnTo>
                  <a:lnTo>
                    <a:pt x="1106160" y="716478"/>
                  </a:lnTo>
                  <a:lnTo>
                    <a:pt x="1121396" y="762595"/>
                  </a:lnTo>
                  <a:lnTo>
                    <a:pt x="1134571" y="807990"/>
                  </a:lnTo>
                  <a:lnTo>
                    <a:pt x="1145000" y="852312"/>
                  </a:lnTo>
                  <a:lnTo>
                    <a:pt x="1151997" y="895210"/>
                  </a:lnTo>
                  <a:lnTo>
                    <a:pt x="1154878" y="936335"/>
                  </a:lnTo>
                  <a:lnTo>
                    <a:pt x="1152957" y="975336"/>
                  </a:lnTo>
                  <a:lnTo>
                    <a:pt x="1131967" y="1045567"/>
                  </a:lnTo>
                  <a:lnTo>
                    <a:pt x="1088890" y="1100709"/>
                  </a:lnTo>
                  <a:lnTo>
                    <a:pt x="1034678" y="1146442"/>
                  </a:lnTo>
                  <a:lnTo>
                    <a:pt x="969427" y="1187862"/>
                  </a:lnTo>
                  <a:lnTo>
                    <a:pt x="932991" y="1207083"/>
                  </a:lnTo>
                  <a:lnTo>
                    <a:pt x="894190" y="1225379"/>
                  </a:lnTo>
                  <a:lnTo>
                    <a:pt x="853154" y="1242802"/>
                  </a:lnTo>
                  <a:lnTo>
                    <a:pt x="810017" y="1259403"/>
                  </a:lnTo>
                  <a:lnTo>
                    <a:pt x="764908" y="1275234"/>
                  </a:lnTo>
                  <a:lnTo>
                    <a:pt x="717959" y="1290347"/>
                  </a:lnTo>
                  <a:lnTo>
                    <a:pt x="669302" y="1304791"/>
                  </a:lnTo>
                  <a:lnTo>
                    <a:pt x="619068" y="1318620"/>
                  </a:lnTo>
                  <a:lnTo>
                    <a:pt x="567389" y="1331883"/>
                  </a:lnTo>
                  <a:lnTo>
                    <a:pt x="514395" y="1344633"/>
                  </a:lnTo>
                  <a:lnTo>
                    <a:pt x="460219" y="1356921"/>
                  </a:lnTo>
                  <a:lnTo>
                    <a:pt x="404992" y="1368798"/>
                  </a:lnTo>
                  <a:lnTo>
                    <a:pt x="348844" y="1380316"/>
                  </a:lnTo>
                  <a:lnTo>
                    <a:pt x="291908" y="1391526"/>
                  </a:lnTo>
                  <a:lnTo>
                    <a:pt x="234315" y="1402479"/>
                  </a:lnTo>
                  <a:lnTo>
                    <a:pt x="176196" y="1413227"/>
                  </a:lnTo>
                  <a:lnTo>
                    <a:pt x="117683" y="1423820"/>
                  </a:lnTo>
                  <a:lnTo>
                    <a:pt x="58907" y="1434312"/>
                  </a:lnTo>
                  <a:lnTo>
                    <a:pt x="0" y="1444752"/>
                  </a:lnTo>
                </a:path>
              </a:pathLst>
            </a:custGeom>
            <a:ln w="381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7258812" y="5231892"/>
              <a:ext cx="262255" cy="277495"/>
            </a:xfrm>
            <a:custGeom>
              <a:avLst/>
              <a:gdLst/>
              <a:ahLst/>
              <a:cxnLst/>
              <a:rect l="l" t="t" r="r" b="b"/>
              <a:pathLst>
                <a:path w="262254" h="277495">
                  <a:moveTo>
                    <a:pt x="131064" y="0"/>
                  </a:moveTo>
                  <a:lnTo>
                    <a:pt x="89635" y="7070"/>
                  </a:lnTo>
                  <a:lnTo>
                    <a:pt x="53656" y="26757"/>
                  </a:lnTo>
                  <a:lnTo>
                    <a:pt x="25286" y="56778"/>
                  </a:lnTo>
                  <a:lnTo>
                    <a:pt x="6681" y="94848"/>
                  </a:lnTo>
                  <a:lnTo>
                    <a:pt x="0" y="138683"/>
                  </a:lnTo>
                  <a:lnTo>
                    <a:pt x="6681" y="182519"/>
                  </a:lnTo>
                  <a:lnTo>
                    <a:pt x="25286" y="220589"/>
                  </a:lnTo>
                  <a:lnTo>
                    <a:pt x="53656" y="250610"/>
                  </a:lnTo>
                  <a:lnTo>
                    <a:pt x="89635" y="270297"/>
                  </a:lnTo>
                  <a:lnTo>
                    <a:pt x="131064" y="277367"/>
                  </a:lnTo>
                  <a:lnTo>
                    <a:pt x="172492" y="270297"/>
                  </a:lnTo>
                  <a:lnTo>
                    <a:pt x="208471" y="250610"/>
                  </a:lnTo>
                  <a:lnTo>
                    <a:pt x="236841" y="220589"/>
                  </a:lnTo>
                  <a:lnTo>
                    <a:pt x="255446" y="182519"/>
                  </a:lnTo>
                  <a:lnTo>
                    <a:pt x="262128" y="138683"/>
                  </a:lnTo>
                  <a:lnTo>
                    <a:pt x="255446" y="94848"/>
                  </a:lnTo>
                  <a:lnTo>
                    <a:pt x="236841" y="56778"/>
                  </a:lnTo>
                  <a:lnTo>
                    <a:pt x="208471" y="26757"/>
                  </a:lnTo>
                  <a:lnTo>
                    <a:pt x="172492" y="7070"/>
                  </a:lnTo>
                  <a:lnTo>
                    <a:pt x="131064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7258812" y="5231892"/>
              <a:ext cx="262255" cy="277495"/>
            </a:xfrm>
            <a:custGeom>
              <a:avLst/>
              <a:gdLst/>
              <a:ahLst/>
              <a:cxnLst/>
              <a:rect l="l" t="t" r="r" b="b"/>
              <a:pathLst>
                <a:path w="262254" h="277495">
                  <a:moveTo>
                    <a:pt x="0" y="138683"/>
                  </a:moveTo>
                  <a:lnTo>
                    <a:pt x="6681" y="94848"/>
                  </a:lnTo>
                  <a:lnTo>
                    <a:pt x="25286" y="56778"/>
                  </a:lnTo>
                  <a:lnTo>
                    <a:pt x="53656" y="26757"/>
                  </a:lnTo>
                  <a:lnTo>
                    <a:pt x="89635" y="7070"/>
                  </a:lnTo>
                  <a:lnTo>
                    <a:pt x="131064" y="0"/>
                  </a:lnTo>
                  <a:lnTo>
                    <a:pt x="172492" y="7070"/>
                  </a:lnTo>
                  <a:lnTo>
                    <a:pt x="208471" y="26757"/>
                  </a:lnTo>
                  <a:lnTo>
                    <a:pt x="236841" y="56778"/>
                  </a:lnTo>
                  <a:lnTo>
                    <a:pt x="255446" y="94848"/>
                  </a:lnTo>
                  <a:lnTo>
                    <a:pt x="262128" y="138683"/>
                  </a:lnTo>
                  <a:lnTo>
                    <a:pt x="255446" y="182519"/>
                  </a:lnTo>
                  <a:lnTo>
                    <a:pt x="236841" y="220589"/>
                  </a:lnTo>
                  <a:lnTo>
                    <a:pt x="208471" y="250610"/>
                  </a:lnTo>
                  <a:lnTo>
                    <a:pt x="172492" y="270297"/>
                  </a:lnTo>
                  <a:lnTo>
                    <a:pt x="131064" y="277367"/>
                  </a:lnTo>
                  <a:lnTo>
                    <a:pt x="89635" y="270297"/>
                  </a:lnTo>
                  <a:lnTo>
                    <a:pt x="53656" y="250610"/>
                  </a:lnTo>
                  <a:lnTo>
                    <a:pt x="25286" y="220589"/>
                  </a:lnTo>
                  <a:lnTo>
                    <a:pt x="6681" y="182519"/>
                  </a:lnTo>
                  <a:lnTo>
                    <a:pt x="0" y="138683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" name="object 46"/>
          <p:cNvSpPr txBox="1"/>
          <p:nvPr/>
        </p:nvSpPr>
        <p:spPr>
          <a:xfrm>
            <a:off x="7508030" y="5404490"/>
            <a:ext cx="210248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5415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/>
                <a:cs typeface="Arial"/>
              </a:rPr>
              <a:t>Sustainability</a:t>
            </a:r>
            <a:r>
              <a:rPr sz="1200" spc="-7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characteristic: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200" b="1" i="1" dirty="0">
                <a:latin typeface="Arial"/>
                <a:cs typeface="Arial"/>
              </a:rPr>
              <a:t>“Sustainably</a:t>
            </a:r>
            <a:r>
              <a:rPr sz="1200" b="1" i="1" spc="-45" dirty="0">
                <a:latin typeface="Arial"/>
                <a:cs typeface="Arial"/>
              </a:rPr>
              <a:t> </a:t>
            </a:r>
            <a:r>
              <a:rPr sz="1200" b="1" i="1" dirty="0">
                <a:latin typeface="Arial"/>
                <a:cs typeface="Arial"/>
              </a:rPr>
              <a:t>Sourced</a:t>
            </a:r>
            <a:r>
              <a:rPr sz="1200" b="1" i="1" spc="-55" dirty="0">
                <a:latin typeface="Arial"/>
                <a:cs typeface="Arial"/>
              </a:rPr>
              <a:t> </a:t>
            </a:r>
            <a:r>
              <a:rPr sz="1200" b="1" i="1" spc="-10" dirty="0">
                <a:latin typeface="Arial"/>
                <a:cs typeface="Arial"/>
              </a:rPr>
              <a:t>Fibre”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47" name="object 47"/>
          <p:cNvGrpSpPr/>
          <p:nvPr/>
        </p:nvGrpSpPr>
        <p:grpSpPr>
          <a:xfrm>
            <a:off x="3026658" y="1106426"/>
            <a:ext cx="8936990" cy="3949065"/>
            <a:chOff x="3026658" y="1106426"/>
            <a:chExt cx="8936990" cy="3949065"/>
          </a:xfrm>
        </p:grpSpPr>
        <p:sp>
          <p:nvSpPr>
            <p:cNvPr id="48" name="object 48"/>
            <p:cNvSpPr/>
            <p:nvPr/>
          </p:nvSpPr>
          <p:spPr>
            <a:xfrm>
              <a:off x="3045708" y="1125476"/>
              <a:ext cx="8898890" cy="3910965"/>
            </a:xfrm>
            <a:custGeom>
              <a:avLst/>
              <a:gdLst/>
              <a:ahLst/>
              <a:cxnLst/>
              <a:rect l="l" t="t" r="r" b="b"/>
              <a:pathLst>
                <a:path w="8898890" h="3910965">
                  <a:moveTo>
                    <a:pt x="5926480" y="3090312"/>
                  </a:moveTo>
                  <a:lnTo>
                    <a:pt x="5898751" y="3128875"/>
                  </a:lnTo>
                  <a:lnTo>
                    <a:pt x="5871289" y="3167349"/>
                  </a:lnTo>
                  <a:lnTo>
                    <a:pt x="5844360" y="3205648"/>
                  </a:lnTo>
                  <a:lnTo>
                    <a:pt x="5818230" y="3243684"/>
                  </a:lnTo>
                  <a:lnTo>
                    <a:pt x="5793168" y="3281369"/>
                  </a:lnTo>
                  <a:lnTo>
                    <a:pt x="5769438" y="3318615"/>
                  </a:lnTo>
                  <a:lnTo>
                    <a:pt x="5747308" y="3355334"/>
                  </a:lnTo>
                  <a:lnTo>
                    <a:pt x="5727045" y="3391439"/>
                  </a:lnTo>
                  <a:lnTo>
                    <a:pt x="5708914" y="3426842"/>
                  </a:lnTo>
                  <a:lnTo>
                    <a:pt x="5680119" y="3495190"/>
                  </a:lnTo>
                  <a:lnTo>
                    <a:pt x="5663055" y="3559676"/>
                  </a:lnTo>
                  <a:lnTo>
                    <a:pt x="5659589" y="3590251"/>
                  </a:lnTo>
                  <a:lnTo>
                    <a:pt x="5659855" y="3619598"/>
                  </a:lnTo>
                  <a:lnTo>
                    <a:pt x="5672653" y="3674254"/>
                  </a:lnTo>
                  <a:lnTo>
                    <a:pt x="5703582" y="3722942"/>
                  </a:lnTo>
                  <a:lnTo>
                    <a:pt x="5754774" y="3764960"/>
                  </a:lnTo>
                  <a:lnTo>
                    <a:pt x="5788635" y="3783248"/>
                  </a:lnTo>
                  <a:lnTo>
                    <a:pt x="5828362" y="3799605"/>
                  </a:lnTo>
                  <a:lnTo>
                    <a:pt x="5874222" y="3813944"/>
                  </a:lnTo>
                  <a:lnTo>
                    <a:pt x="5926480" y="3826176"/>
                  </a:lnTo>
                  <a:lnTo>
                    <a:pt x="5979343" y="3835775"/>
                  </a:lnTo>
                  <a:lnTo>
                    <a:pt x="6041686" y="3845274"/>
                  </a:lnTo>
                  <a:lnTo>
                    <a:pt x="6112798" y="3854558"/>
                  </a:lnTo>
                  <a:lnTo>
                    <a:pt x="6151418" y="3859085"/>
                  </a:lnTo>
                  <a:lnTo>
                    <a:pt x="6191964" y="3863515"/>
                  </a:lnTo>
                  <a:lnTo>
                    <a:pt x="6234345" y="3867834"/>
                  </a:lnTo>
                  <a:lnTo>
                    <a:pt x="6278472" y="3872029"/>
                  </a:lnTo>
                  <a:lnTo>
                    <a:pt x="6324256" y="3876085"/>
                  </a:lnTo>
                  <a:lnTo>
                    <a:pt x="6371609" y="3879988"/>
                  </a:lnTo>
                  <a:lnTo>
                    <a:pt x="6420441" y="3883723"/>
                  </a:lnTo>
                  <a:lnTo>
                    <a:pt x="6470663" y="3887276"/>
                  </a:lnTo>
                  <a:lnTo>
                    <a:pt x="6522185" y="3890634"/>
                  </a:lnTo>
                  <a:lnTo>
                    <a:pt x="6574919" y="3893782"/>
                  </a:lnTo>
                  <a:lnTo>
                    <a:pt x="6628776" y="3896705"/>
                  </a:lnTo>
                  <a:lnTo>
                    <a:pt x="6683667" y="3899389"/>
                  </a:lnTo>
                  <a:lnTo>
                    <a:pt x="6739502" y="3901821"/>
                  </a:lnTo>
                  <a:lnTo>
                    <a:pt x="6796192" y="3903986"/>
                  </a:lnTo>
                  <a:lnTo>
                    <a:pt x="6853648" y="3905870"/>
                  </a:lnTo>
                  <a:lnTo>
                    <a:pt x="6911782" y="3907458"/>
                  </a:lnTo>
                  <a:lnTo>
                    <a:pt x="6970503" y="3908736"/>
                  </a:lnTo>
                  <a:lnTo>
                    <a:pt x="7029724" y="3909690"/>
                  </a:lnTo>
                  <a:lnTo>
                    <a:pt x="7089354" y="3910307"/>
                  </a:lnTo>
                  <a:lnTo>
                    <a:pt x="7149305" y="3910570"/>
                  </a:lnTo>
                  <a:lnTo>
                    <a:pt x="7209487" y="3910468"/>
                  </a:lnTo>
                  <a:lnTo>
                    <a:pt x="7269812" y="3909984"/>
                  </a:lnTo>
                  <a:lnTo>
                    <a:pt x="7330190" y="3909105"/>
                  </a:lnTo>
                  <a:lnTo>
                    <a:pt x="7390533" y="3907817"/>
                  </a:lnTo>
                  <a:lnTo>
                    <a:pt x="7450750" y="3906105"/>
                  </a:lnTo>
                  <a:lnTo>
                    <a:pt x="7510754" y="3903956"/>
                  </a:lnTo>
                  <a:lnTo>
                    <a:pt x="7570455" y="3901354"/>
                  </a:lnTo>
                  <a:lnTo>
                    <a:pt x="7629763" y="3898287"/>
                  </a:lnTo>
                  <a:lnTo>
                    <a:pt x="7688590" y="3894738"/>
                  </a:lnTo>
                  <a:lnTo>
                    <a:pt x="7746847" y="3890696"/>
                  </a:lnTo>
                  <a:lnTo>
                    <a:pt x="7804444" y="3886144"/>
                  </a:lnTo>
                  <a:lnTo>
                    <a:pt x="7861292" y="3881069"/>
                  </a:lnTo>
                  <a:lnTo>
                    <a:pt x="7917303" y="3875456"/>
                  </a:lnTo>
                  <a:lnTo>
                    <a:pt x="7972387" y="3869292"/>
                  </a:lnTo>
                  <a:lnTo>
                    <a:pt x="8026455" y="3862562"/>
                  </a:lnTo>
                  <a:lnTo>
                    <a:pt x="8079418" y="3855253"/>
                  </a:lnTo>
                  <a:lnTo>
                    <a:pt x="8131187" y="3847348"/>
                  </a:lnTo>
                  <a:lnTo>
                    <a:pt x="8181673" y="3838835"/>
                  </a:lnTo>
                  <a:lnTo>
                    <a:pt x="8230786" y="3829700"/>
                  </a:lnTo>
                  <a:lnTo>
                    <a:pt x="8278438" y="3819927"/>
                  </a:lnTo>
                  <a:lnTo>
                    <a:pt x="8324539" y="3809504"/>
                  </a:lnTo>
                  <a:lnTo>
                    <a:pt x="8369001" y="3798414"/>
                  </a:lnTo>
                  <a:lnTo>
                    <a:pt x="8411734" y="3786645"/>
                  </a:lnTo>
                  <a:lnTo>
                    <a:pt x="8452648" y="3774183"/>
                  </a:lnTo>
                  <a:lnTo>
                    <a:pt x="8491656" y="3761012"/>
                  </a:lnTo>
                  <a:lnTo>
                    <a:pt x="8528668" y="3747118"/>
                  </a:lnTo>
                  <a:lnTo>
                    <a:pt x="8596347" y="3717108"/>
                  </a:lnTo>
                  <a:lnTo>
                    <a:pt x="8654972" y="3684037"/>
                  </a:lnTo>
                  <a:lnTo>
                    <a:pt x="8703830" y="3647791"/>
                  </a:lnTo>
                  <a:lnTo>
                    <a:pt x="8754652" y="3596136"/>
                  </a:lnTo>
                  <a:lnTo>
                    <a:pt x="8797091" y="3537063"/>
                  </a:lnTo>
                  <a:lnTo>
                    <a:pt x="8831549" y="3471163"/>
                  </a:lnTo>
                  <a:lnTo>
                    <a:pt x="8845910" y="3435837"/>
                  </a:lnTo>
                  <a:lnTo>
                    <a:pt x="8858427" y="3399027"/>
                  </a:lnTo>
                  <a:lnTo>
                    <a:pt x="8869150" y="3360805"/>
                  </a:lnTo>
                  <a:lnTo>
                    <a:pt x="8878128" y="3321246"/>
                  </a:lnTo>
                  <a:lnTo>
                    <a:pt x="8885412" y="3280423"/>
                  </a:lnTo>
                  <a:lnTo>
                    <a:pt x="8891052" y="3238411"/>
                  </a:lnTo>
                  <a:lnTo>
                    <a:pt x="8895099" y="3195283"/>
                  </a:lnTo>
                  <a:lnTo>
                    <a:pt x="8897602" y="3151113"/>
                  </a:lnTo>
                  <a:lnTo>
                    <a:pt x="8898613" y="3105976"/>
                  </a:lnTo>
                  <a:lnTo>
                    <a:pt x="8898180" y="3059944"/>
                  </a:lnTo>
                  <a:lnTo>
                    <a:pt x="8896354" y="3013092"/>
                  </a:lnTo>
                  <a:lnTo>
                    <a:pt x="8893186" y="2965494"/>
                  </a:lnTo>
                  <a:lnTo>
                    <a:pt x="8888726" y="2917224"/>
                  </a:lnTo>
                  <a:lnTo>
                    <a:pt x="8883023" y="2868355"/>
                  </a:lnTo>
                  <a:lnTo>
                    <a:pt x="8876129" y="2818961"/>
                  </a:lnTo>
                  <a:lnTo>
                    <a:pt x="8868093" y="2769117"/>
                  </a:lnTo>
                  <a:lnTo>
                    <a:pt x="8858965" y="2718896"/>
                  </a:lnTo>
                  <a:lnTo>
                    <a:pt x="8848797" y="2668372"/>
                  </a:lnTo>
                  <a:lnTo>
                    <a:pt x="8837637" y="2617619"/>
                  </a:lnTo>
                  <a:lnTo>
                    <a:pt x="8825536" y="2566710"/>
                  </a:lnTo>
                  <a:lnTo>
                    <a:pt x="8812545" y="2515720"/>
                  </a:lnTo>
                  <a:lnTo>
                    <a:pt x="8798714" y="2464723"/>
                  </a:lnTo>
                  <a:lnTo>
                    <a:pt x="8784092" y="2413792"/>
                  </a:lnTo>
                  <a:lnTo>
                    <a:pt x="8768730" y="2363002"/>
                  </a:lnTo>
                  <a:lnTo>
                    <a:pt x="8752678" y="2312425"/>
                  </a:lnTo>
                  <a:lnTo>
                    <a:pt x="8735987" y="2262137"/>
                  </a:lnTo>
                  <a:lnTo>
                    <a:pt x="8718707" y="2212211"/>
                  </a:lnTo>
                  <a:lnTo>
                    <a:pt x="8700887" y="2162720"/>
                  </a:lnTo>
                  <a:lnTo>
                    <a:pt x="8682579" y="2113740"/>
                  </a:lnTo>
                  <a:lnTo>
                    <a:pt x="8663832" y="2065343"/>
                  </a:lnTo>
                  <a:lnTo>
                    <a:pt x="8644696" y="2017603"/>
                  </a:lnTo>
                  <a:lnTo>
                    <a:pt x="8625222" y="1970595"/>
                  </a:lnTo>
                  <a:lnTo>
                    <a:pt x="8605461" y="1924392"/>
                  </a:lnTo>
                  <a:lnTo>
                    <a:pt x="8585461" y="1879068"/>
                  </a:lnTo>
                  <a:lnTo>
                    <a:pt x="8565273" y="1834697"/>
                  </a:lnTo>
                  <a:lnTo>
                    <a:pt x="8544949" y="1791353"/>
                  </a:lnTo>
                  <a:lnTo>
                    <a:pt x="8524537" y="1749110"/>
                  </a:lnTo>
                  <a:lnTo>
                    <a:pt x="8504088" y="1708041"/>
                  </a:lnTo>
                  <a:lnTo>
                    <a:pt x="8483652" y="1668221"/>
                  </a:lnTo>
                  <a:lnTo>
                    <a:pt x="8463280" y="1629723"/>
                  </a:lnTo>
                  <a:lnTo>
                    <a:pt x="8444814" y="1594862"/>
                  </a:lnTo>
                  <a:lnTo>
                    <a:pt x="8426771" y="1559868"/>
                  </a:lnTo>
                  <a:lnTo>
                    <a:pt x="8409089" y="1524763"/>
                  </a:lnTo>
                  <a:lnTo>
                    <a:pt x="8391705" y="1489570"/>
                  </a:lnTo>
                  <a:lnTo>
                    <a:pt x="8374557" y="1454312"/>
                  </a:lnTo>
                  <a:lnTo>
                    <a:pt x="8357582" y="1419012"/>
                  </a:lnTo>
                  <a:lnTo>
                    <a:pt x="8340718" y="1383692"/>
                  </a:lnTo>
                  <a:lnTo>
                    <a:pt x="8323902" y="1348375"/>
                  </a:lnTo>
                  <a:lnTo>
                    <a:pt x="8307071" y="1313084"/>
                  </a:lnTo>
                  <a:lnTo>
                    <a:pt x="8290165" y="1277842"/>
                  </a:lnTo>
                  <a:lnTo>
                    <a:pt x="8273119" y="1242671"/>
                  </a:lnTo>
                  <a:lnTo>
                    <a:pt x="8255871" y="1207594"/>
                  </a:lnTo>
                  <a:lnTo>
                    <a:pt x="8238360" y="1172634"/>
                  </a:lnTo>
                  <a:lnTo>
                    <a:pt x="8220522" y="1137813"/>
                  </a:lnTo>
                  <a:lnTo>
                    <a:pt x="8202295" y="1103155"/>
                  </a:lnTo>
                  <a:lnTo>
                    <a:pt x="8183616" y="1068682"/>
                  </a:lnTo>
                  <a:lnTo>
                    <a:pt x="8164424" y="1034417"/>
                  </a:lnTo>
                  <a:lnTo>
                    <a:pt x="8144656" y="1000383"/>
                  </a:lnTo>
                  <a:lnTo>
                    <a:pt x="8124249" y="966602"/>
                  </a:lnTo>
                  <a:lnTo>
                    <a:pt x="8103140" y="933096"/>
                  </a:lnTo>
                  <a:lnTo>
                    <a:pt x="8081268" y="899890"/>
                  </a:lnTo>
                  <a:lnTo>
                    <a:pt x="8058570" y="867005"/>
                  </a:lnTo>
                  <a:lnTo>
                    <a:pt x="8034983" y="834465"/>
                  </a:lnTo>
                  <a:lnTo>
                    <a:pt x="8010446" y="802292"/>
                  </a:lnTo>
                  <a:lnTo>
                    <a:pt x="7984894" y="770508"/>
                  </a:lnTo>
                  <a:lnTo>
                    <a:pt x="7958267" y="739137"/>
                  </a:lnTo>
                  <a:lnTo>
                    <a:pt x="7930501" y="708201"/>
                  </a:lnTo>
                  <a:lnTo>
                    <a:pt x="7901535" y="677724"/>
                  </a:lnTo>
                  <a:lnTo>
                    <a:pt x="7871305" y="647727"/>
                  </a:lnTo>
                  <a:lnTo>
                    <a:pt x="7839749" y="618233"/>
                  </a:lnTo>
                  <a:lnTo>
                    <a:pt x="7806805" y="589266"/>
                  </a:lnTo>
                  <a:lnTo>
                    <a:pt x="7772411" y="560848"/>
                  </a:lnTo>
                  <a:lnTo>
                    <a:pt x="7736503" y="533002"/>
                  </a:lnTo>
                  <a:lnTo>
                    <a:pt x="7699019" y="505750"/>
                  </a:lnTo>
                  <a:lnTo>
                    <a:pt x="7659898" y="479115"/>
                  </a:lnTo>
                  <a:lnTo>
                    <a:pt x="7619076" y="453121"/>
                  </a:lnTo>
                  <a:lnTo>
                    <a:pt x="7576491" y="427789"/>
                  </a:lnTo>
                  <a:lnTo>
                    <a:pt x="7532080" y="403143"/>
                  </a:lnTo>
                  <a:lnTo>
                    <a:pt x="7485782" y="379205"/>
                  </a:lnTo>
                  <a:lnTo>
                    <a:pt x="7437533" y="355997"/>
                  </a:lnTo>
                  <a:lnTo>
                    <a:pt x="7387272" y="333544"/>
                  </a:lnTo>
                  <a:lnTo>
                    <a:pt x="7334935" y="311867"/>
                  </a:lnTo>
                  <a:lnTo>
                    <a:pt x="7280460" y="290990"/>
                  </a:lnTo>
                  <a:lnTo>
                    <a:pt x="7223785" y="270934"/>
                  </a:lnTo>
                  <a:lnTo>
                    <a:pt x="7164848" y="251723"/>
                  </a:lnTo>
                  <a:lnTo>
                    <a:pt x="7103585" y="233379"/>
                  </a:lnTo>
                  <a:lnTo>
                    <a:pt x="7039935" y="215926"/>
                  </a:lnTo>
                  <a:lnTo>
                    <a:pt x="6973835" y="199385"/>
                  </a:lnTo>
                  <a:lnTo>
                    <a:pt x="6905222" y="183781"/>
                  </a:lnTo>
                  <a:lnTo>
                    <a:pt x="6834035" y="169134"/>
                  </a:lnTo>
                  <a:lnTo>
                    <a:pt x="6767254" y="156724"/>
                  </a:lnTo>
                  <a:lnTo>
                    <a:pt x="6696472" y="144781"/>
                  </a:lnTo>
                  <a:lnTo>
                    <a:pt x="6621843" y="133305"/>
                  </a:lnTo>
                  <a:lnTo>
                    <a:pt x="6583134" y="127742"/>
                  </a:lnTo>
                  <a:lnTo>
                    <a:pt x="6543521" y="122296"/>
                  </a:lnTo>
                  <a:lnTo>
                    <a:pt x="6503024" y="116968"/>
                  </a:lnTo>
                  <a:lnTo>
                    <a:pt x="6461661" y="111757"/>
                  </a:lnTo>
                  <a:lnTo>
                    <a:pt x="6419452" y="106664"/>
                  </a:lnTo>
                  <a:lnTo>
                    <a:pt x="6376417" y="101687"/>
                  </a:lnTo>
                  <a:lnTo>
                    <a:pt x="6332574" y="96829"/>
                  </a:lnTo>
                  <a:lnTo>
                    <a:pt x="6287943" y="92088"/>
                  </a:lnTo>
                  <a:lnTo>
                    <a:pt x="6242544" y="87465"/>
                  </a:lnTo>
                  <a:lnTo>
                    <a:pt x="6196395" y="82960"/>
                  </a:lnTo>
                  <a:lnTo>
                    <a:pt x="6149516" y="78572"/>
                  </a:lnTo>
                  <a:lnTo>
                    <a:pt x="6101926" y="74303"/>
                  </a:lnTo>
                  <a:lnTo>
                    <a:pt x="6053645" y="70152"/>
                  </a:lnTo>
                  <a:lnTo>
                    <a:pt x="6004691" y="66119"/>
                  </a:lnTo>
                  <a:lnTo>
                    <a:pt x="5955085" y="62205"/>
                  </a:lnTo>
                  <a:lnTo>
                    <a:pt x="5904845" y="58409"/>
                  </a:lnTo>
                  <a:lnTo>
                    <a:pt x="5853991" y="54732"/>
                  </a:lnTo>
                  <a:lnTo>
                    <a:pt x="5802541" y="51173"/>
                  </a:lnTo>
                  <a:lnTo>
                    <a:pt x="5750517" y="47733"/>
                  </a:lnTo>
                  <a:lnTo>
                    <a:pt x="5697936" y="44411"/>
                  </a:lnTo>
                  <a:lnTo>
                    <a:pt x="5644818" y="41209"/>
                  </a:lnTo>
                  <a:lnTo>
                    <a:pt x="5591182" y="38126"/>
                  </a:lnTo>
                  <a:lnTo>
                    <a:pt x="5537048" y="35161"/>
                  </a:lnTo>
                  <a:lnTo>
                    <a:pt x="5482434" y="32316"/>
                  </a:lnTo>
                  <a:lnTo>
                    <a:pt x="5427361" y="29591"/>
                  </a:lnTo>
                  <a:lnTo>
                    <a:pt x="5371848" y="26984"/>
                  </a:lnTo>
                  <a:lnTo>
                    <a:pt x="5315913" y="24497"/>
                  </a:lnTo>
                  <a:lnTo>
                    <a:pt x="5259577" y="22130"/>
                  </a:lnTo>
                  <a:lnTo>
                    <a:pt x="5202858" y="19883"/>
                  </a:lnTo>
                  <a:lnTo>
                    <a:pt x="5145776" y="17755"/>
                  </a:lnTo>
                  <a:lnTo>
                    <a:pt x="5088350" y="15747"/>
                  </a:lnTo>
                  <a:lnTo>
                    <a:pt x="5030599" y="13859"/>
                  </a:lnTo>
                  <a:lnTo>
                    <a:pt x="4972543" y="12091"/>
                  </a:lnTo>
                  <a:lnTo>
                    <a:pt x="4914201" y="10443"/>
                  </a:lnTo>
                  <a:lnTo>
                    <a:pt x="4855592" y="8916"/>
                  </a:lnTo>
                  <a:lnTo>
                    <a:pt x="4796736" y="7508"/>
                  </a:lnTo>
                  <a:lnTo>
                    <a:pt x="4737652" y="6222"/>
                  </a:lnTo>
                  <a:lnTo>
                    <a:pt x="4678359" y="5056"/>
                  </a:lnTo>
                  <a:lnTo>
                    <a:pt x="4618877" y="4010"/>
                  </a:lnTo>
                  <a:lnTo>
                    <a:pt x="4559224" y="3085"/>
                  </a:lnTo>
                  <a:lnTo>
                    <a:pt x="4499421" y="2281"/>
                  </a:lnTo>
                  <a:lnTo>
                    <a:pt x="4439486" y="1598"/>
                  </a:lnTo>
                  <a:lnTo>
                    <a:pt x="4379439" y="1036"/>
                  </a:lnTo>
                  <a:lnTo>
                    <a:pt x="4319299" y="595"/>
                  </a:lnTo>
                  <a:lnTo>
                    <a:pt x="4259086" y="275"/>
                  </a:lnTo>
                  <a:lnTo>
                    <a:pt x="4198818" y="77"/>
                  </a:lnTo>
                  <a:lnTo>
                    <a:pt x="4138516" y="0"/>
                  </a:lnTo>
                  <a:lnTo>
                    <a:pt x="4078197" y="44"/>
                  </a:lnTo>
                  <a:lnTo>
                    <a:pt x="4017883" y="210"/>
                  </a:lnTo>
                  <a:lnTo>
                    <a:pt x="3957591" y="497"/>
                  </a:lnTo>
                  <a:lnTo>
                    <a:pt x="3897342" y="907"/>
                  </a:lnTo>
                  <a:lnTo>
                    <a:pt x="3837154" y="1438"/>
                  </a:lnTo>
                  <a:lnTo>
                    <a:pt x="3777047" y="2091"/>
                  </a:lnTo>
                  <a:lnTo>
                    <a:pt x="3717040" y="2867"/>
                  </a:lnTo>
                  <a:lnTo>
                    <a:pt x="3657153" y="3764"/>
                  </a:lnTo>
                  <a:lnTo>
                    <a:pt x="3597404" y="4784"/>
                  </a:lnTo>
                  <a:lnTo>
                    <a:pt x="3537814" y="5926"/>
                  </a:lnTo>
                  <a:lnTo>
                    <a:pt x="3478401" y="7190"/>
                  </a:lnTo>
                  <a:lnTo>
                    <a:pt x="3419185" y="8577"/>
                  </a:lnTo>
                  <a:lnTo>
                    <a:pt x="3360185" y="10087"/>
                  </a:lnTo>
                  <a:lnTo>
                    <a:pt x="3301421" y="11719"/>
                  </a:lnTo>
                  <a:lnTo>
                    <a:pt x="3242911" y="13475"/>
                  </a:lnTo>
                  <a:lnTo>
                    <a:pt x="3184675" y="15353"/>
                  </a:lnTo>
                  <a:lnTo>
                    <a:pt x="3126732" y="17354"/>
                  </a:lnTo>
                  <a:lnTo>
                    <a:pt x="3069102" y="19478"/>
                  </a:lnTo>
                  <a:lnTo>
                    <a:pt x="3011804" y="21725"/>
                  </a:lnTo>
                  <a:lnTo>
                    <a:pt x="2954857" y="24096"/>
                  </a:lnTo>
                  <a:lnTo>
                    <a:pt x="2898281" y="26590"/>
                  </a:lnTo>
                  <a:lnTo>
                    <a:pt x="2842094" y="29208"/>
                  </a:lnTo>
                  <a:lnTo>
                    <a:pt x="2786317" y="31949"/>
                  </a:lnTo>
                  <a:lnTo>
                    <a:pt x="2730968" y="34814"/>
                  </a:lnTo>
                  <a:lnTo>
                    <a:pt x="2676067" y="37802"/>
                  </a:lnTo>
                  <a:lnTo>
                    <a:pt x="2621633" y="40915"/>
                  </a:lnTo>
                  <a:lnTo>
                    <a:pt x="2567685" y="44151"/>
                  </a:lnTo>
                  <a:lnTo>
                    <a:pt x="2514243" y="47512"/>
                  </a:lnTo>
                  <a:lnTo>
                    <a:pt x="2461326" y="50996"/>
                  </a:lnTo>
                  <a:lnTo>
                    <a:pt x="2408954" y="54605"/>
                  </a:lnTo>
                  <a:lnTo>
                    <a:pt x="2357145" y="58338"/>
                  </a:lnTo>
                  <a:lnTo>
                    <a:pt x="2305919" y="62196"/>
                  </a:lnTo>
                  <a:lnTo>
                    <a:pt x="2255295" y="66178"/>
                  </a:lnTo>
                  <a:lnTo>
                    <a:pt x="2205293" y="70285"/>
                  </a:lnTo>
                  <a:lnTo>
                    <a:pt x="2155931" y="74517"/>
                  </a:lnTo>
                  <a:lnTo>
                    <a:pt x="2107230" y="78873"/>
                  </a:lnTo>
                  <a:lnTo>
                    <a:pt x="2059209" y="83354"/>
                  </a:lnTo>
                  <a:lnTo>
                    <a:pt x="2011886" y="87960"/>
                  </a:lnTo>
                  <a:lnTo>
                    <a:pt x="1965281" y="92692"/>
                  </a:lnTo>
                  <a:lnTo>
                    <a:pt x="1919414" y="97548"/>
                  </a:lnTo>
                  <a:lnTo>
                    <a:pt x="1874303" y="102530"/>
                  </a:lnTo>
                  <a:lnTo>
                    <a:pt x="1829969" y="107637"/>
                  </a:lnTo>
                  <a:lnTo>
                    <a:pt x="1786429" y="112870"/>
                  </a:lnTo>
                  <a:lnTo>
                    <a:pt x="1743705" y="118228"/>
                  </a:lnTo>
                  <a:lnTo>
                    <a:pt x="1701814" y="123712"/>
                  </a:lnTo>
                  <a:lnTo>
                    <a:pt x="1660777" y="129322"/>
                  </a:lnTo>
                  <a:lnTo>
                    <a:pt x="1620612" y="135058"/>
                  </a:lnTo>
                  <a:lnTo>
                    <a:pt x="1581339" y="140919"/>
                  </a:lnTo>
                  <a:lnTo>
                    <a:pt x="1542978" y="146907"/>
                  </a:lnTo>
                  <a:lnTo>
                    <a:pt x="1469065" y="159261"/>
                  </a:lnTo>
                  <a:lnTo>
                    <a:pt x="1399029" y="172120"/>
                  </a:lnTo>
                  <a:lnTo>
                    <a:pt x="1333025" y="185485"/>
                  </a:lnTo>
                  <a:lnTo>
                    <a:pt x="1271205" y="199357"/>
                  </a:lnTo>
                  <a:lnTo>
                    <a:pt x="1213726" y="213737"/>
                  </a:lnTo>
                  <a:lnTo>
                    <a:pt x="1156081" y="230333"/>
                  </a:lnTo>
                  <a:lnTo>
                    <a:pt x="1102092" y="248559"/>
                  </a:lnTo>
                  <a:lnTo>
                    <a:pt x="1051649" y="268350"/>
                  </a:lnTo>
                  <a:lnTo>
                    <a:pt x="1004643" y="289642"/>
                  </a:lnTo>
                  <a:lnTo>
                    <a:pt x="960963" y="312370"/>
                  </a:lnTo>
                  <a:lnTo>
                    <a:pt x="920501" y="336469"/>
                  </a:lnTo>
                  <a:lnTo>
                    <a:pt x="883148" y="361874"/>
                  </a:lnTo>
                  <a:lnTo>
                    <a:pt x="848793" y="388521"/>
                  </a:lnTo>
                  <a:lnTo>
                    <a:pt x="817328" y="416345"/>
                  </a:lnTo>
                  <a:lnTo>
                    <a:pt x="788643" y="445282"/>
                  </a:lnTo>
                  <a:lnTo>
                    <a:pt x="762628" y="475266"/>
                  </a:lnTo>
                  <a:lnTo>
                    <a:pt x="739175" y="506233"/>
                  </a:lnTo>
                  <a:lnTo>
                    <a:pt x="718174" y="538119"/>
                  </a:lnTo>
                  <a:lnTo>
                    <a:pt x="683088" y="604385"/>
                  </a:lnTo>
                  <a:lnTo>
                    <a:pt x="656497" y="673548"/>
                  </a:lnTo>
                  <a:lnTo>
                    <a:pt x="637524" y="745090"/>
                  </a:lnTo>
                  <a:lnTo>
                    <a:pt x="625295" y="818493"/>
                  </a:lnTo>
                  <a:lnTo>
                    <a:pt x="618935" y="893240"/>
                  </a:lnTo>
                  <a:lnTo>
                    <a:pt x="617567" y="968813"/>
                  </a:lnTo>
                  <a:lnTo>
                    <a:pt x="618482" y="1006747"/>
                  </a:lnTo>
                  <a:lnTo>
                    <a:pt x="622962" y="1082588"/>
                  </a:lnTo>
                  <a:lnTo>
                    <a:pt x="630246" y="1157961"/>
                  </a:lnTo>
                  <a:lnTo>
                    <a:pt x="639460" y="1232348"/>
                  </a:lnTo>
                  <a:lnTo>
                    <a:pt x="649728" y="1305232"/>
                  </a:lnTo>
                  <a:lnTo>
                    <a:pt x="660174" y="1376094"/>
                  </a:lnTo>
                  <a:lnTo>
                    <a:pt x="665191" y="1410606"/>
                  </a:lnTo>
                  <a:lnTo>
                    <a:pt x="674264" y="1477466"/>
                  </a:lnTo>
                  <a:lnTo>
                    <a:pt x="681327" y="1541011"/>
                  </a:lnTo>
                  <a:lnTo>
                    <a:pt x="685505" y="1600724"/>
                  </a:lnTo>
                  <a:lnTo>
                    <a:pt x="686239" y="1628981"/>
                  </a:lnTo>
                  <a:lnTo>
                    <a:pt x="685923" y="1656086"/>
                  </a:lnTo>
                  <a:lnTo>
                    <a:pt x="681705" y="1706580"/>
                  </a:lnTo>
                  <a:lnTo>
                    <a:pt x="671976" y="1751688"/>
                  </a:lnTo>
                  <a:lnTo>
                    <a:pt x="655860" y="1790893"/>
                  </a:lnTo>
                  <a:lnTo>
                    <a:pt x="607079" y="1853311"/>
                  </a:lnTo>
                  <a:lnTo>
                    <a:pt x="564863" y="1889146"/>
                  </a:lnTo>
                  <a:lnTo>
                    <a:pt x="519323" y="1916529"/>
                  </a:lnTo>
                  <a:lnTo>
                    <a:pt x="471292" y="1936367"/>
                  </a:lnTo>
                  <a:lnTo>
                    <a:pt x="421605" y="1949565"/>
                  </a:lnTo>
                  <a:lnTo>
                    <a:pt x="371096" y="1957028"/>
                  </a:lnTo>
                  <a:lnTo>
                    <a:pt x="320601" y="1959663"/>
                  </a:lnTo>
                  <a:lnTo>
                    <a:pt x="270954" y="1958373"/>
                  </a:lnTo>
                  <a:lnTo>
                    <a:pt x="222990" y="1954066"/>
                  </a:lnTo>
                  <a:lnTo>
                    <a:pt x="177543" y="1947646"/>
                  </a:lnTo>
                  <a:lnTo>
                    <a:pt x="135447" y="1940019"/>
                  </a:lnTo>
                  <a:lnTo>
                    <a:pt x="97538" y="1932090"/>
                  </a:lnTo>
                  <a:lnTo>
                    <a:pt x="64650" y="1924765"/>
                  </a:lnTo>
                  <a:lnTo>
                    <a:pt x="37617" y="1918950"/>
                  </a:lnTo>
                  <a:lnTo>
                    <a:pt x="17275" y="1915549"/>
                  </a:lnTo>
                  <a:lnTo>
                    <a:pt x="4457" y="1915468"/>
                  </a:lnTo>
                  <a:lnTo>
                    <a:pt x="0" y="1919614"/>
                  </a:lnTo>
                </a:path>
              </a:pathLst>
            </a:custGeom>
            <a:ln w="38099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3343655" y="2915412"/>
              <a:ext cx="277495" cy="257810"/>
            </a:xfrm>
            <a:custGeom>
              <a:avLst/>
              <a:gdLst/>
              <a:ahLst/>
              <a:cxnLst/>
              <a:rect l="l" t="t" r="r" b="b"/>
              <a:pathLst>
                <a:path w="277495" h="257810">
                  <a:moveTo>
                    <a:pt x="138684" y="0"/>
                  </a:moveTo>
                  <a:lnTo>
                    <a:pt x="94848" y="6565"/>
                  </a:lnTo>
                  <a:lnTo>
                    <a:pt x="56778" y="24847"/>
                  </a:lnTo>
                  <a:lnTo>
                    <a:pt x="26757" y="52724"/>
                  </a:lnTo>
                  <a:lnTo>
                    <a:pt x="7070" y="88075"/>
                  </a:lnTo>
                  <a:lnTo>
                    <a:pt x="0" y="128777"/>
                  </a:lnTo>
                  <a:lnTo>
                    <a:pt x="7070" y="169480"/>
                  </a:lnTo>
                  <a:lnTo>
                    <a:pt x="26757" y="204831"/>
                  </a:lnTo>
                  <a:lnTo>
                    <a:pt x="56778" y="232708"/>
                  </a:lnTo>
                  <a:lnTo>
                    <a:pt x="94848" y="250990"/>
                  </a:lnTo>
                  <a:lnTo>
                    <a:pt x="138684" y="257555"/>
                  </a:lnTo>
                  <a:lnTo>
                    <a:pt x="182519" y="250990"/>
                  </a:lnTo>
                  <a:lnTo>
                    <a:pt x="220589" y="232708"/>
                  </a:lnTo>
                  <a:lnTo>
                    <a:pt x="250610" y="204831"/>
                  </a:lnTo>
                  <a:lnTo>
                    <a:pt x="270297" y="169480"/>
                  </a:lnTo>
                  <a:lnTo>
                    <a:pt x="277368" y="128777"/>
                  </a:lnTo>
                  <a:lnTo>
                    <a:pt x="270297" y="88075"/>
                  </a:lnTo>
                  <a:lnTo>
                    <a:pt x="250610" y="52724"/>
                  </a:lnTo>
                  <a:lnTo>
                    <a:pt x="220589" y="24847"/>
                  </a:lnTo>
                  <a:lnTo>
                    <a:pt x="182519" y="6565"/>
                  </a:lnTo>
                  <a:lnTo>
                    <a:pt x="138684" y="0"/>
                  </a:lnTo>
                  <a:close/>
                </a:path>
              </a:pathLst>
            </a:custGeom>
            <a:solidFill>
              <a:srgbClr val="A2DB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3343655" y="2915412"/>
              <a:ext cx="277495" cy="257810"/>
            </a:xfrm>
            <a:custGeom>
              <a:avLst/>
              <a:gdLst/>
              <a:ahLst/>
              <a:cxnLst/>
              <a:rect l="l" t="t" r="r" b="b"/>
              <a:pathLst>
                <a:path w="277495" h="257810">
                  <a:moveTo>
                    <a:pt x="0" y="128777"/>
                  </a:moveTo>
                  <a:lnTo>
                    <a:pt x="7070" y="88075"/>
                  </a:lnTo>
                  <a:lnTo>
                    <a:pt x="26757" y="52724"/>
                  </a:lnTo>
                  <a:lnTo>
                    <a:pt x="56778" y="24847"/>
                  </a:lnTo>
                  <a:lnTo>
                    <a:pt x="94848" y="6565"/>
                  </a:lnTo>
                  <a:lnTo>
                    <a:pt x="138684" y="0"/>
                  </a:lnTo>
                  <a:lnTo>
                    <a:pt x="182519" y="6565"/>
                  </a:lnTo>
                  <a:lnTo>
                    <a:pt x="220589" y="24847"/>
                  </a:lnTo>
                  <a:lnTo>
                    <a:pt x="250610" y="52724"/>
                  </a:lnTo>
                  <a:lnTo>
                    <a:pt x="270297" y="88075"/>
                  </a:lnTo>
                  <a:lnTo>
                    <a:pt x="277368" y="128777"/>
                  </a:lnTo>
                  <a:lnTo>
                    <a:pt x="270297" y="169480"/>
                  </a:lnTo>
                  <a:lnTo>
                    <a:pt x="250610" y="204831"/>
                  </a:lnTo>
                  <a:lnTo>
                    <a:pt x="220589" y="232708"/>
                  </a:lnTo>
                  <a:lnTo>
                    <a:pt x="182519" y="250990"/>
                  </a:lnTo>
                  <a:lnTo>
                    <a:pt x="138684" y="257555"/>
                  </a:lnTo>
                  <a:lnTo>
                    <a:pt x="94848" y="250990"/>
                  </a:lnTo>
                  <a:lnTo>
                    <a:pt x="56778" y="232708"/>
                  </a:lnTo>
                  <a:lnTo>
                    <a:pt x="26757" y="204831"/>
                  </a:lnTo>
                  <a:lnTo>
                    <a:pt x="7070" y="169480"/>
                  </a:lnTo>
                  <a:lnTo>
                    <a:pt x="0" y="128777"/>
                  </a:lnTo>
                  <a:close/>
                </a:path>
              </a:pathLst>
            </a:custGeom>
            <a:ln w="12700">
              <a:solidFill>
                <a:srgbClr val="16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1" name="object 51"/>
          <p:cNvSpPr txBox="1"/>
          <p:nvPr/>
        </p:nvSpPr>
        <p:spPr>
          <a:xfrm>
            <a:off x="1143525" y="6605916"/>
            <a:ext cx="4307840" cy="17399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000" spc="70" dirty="0">
                <a:solidFill>
                  <a:srgbClr val="7E7E7E"/>
                </a:solidFill>
                <a:latin typeface="Gill Sans MT"/>
                <a:cs typeface="Gill Sans MT"/>
              </a:rPr>
              <a:t>Sustainable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75" dirty="0">
                <a:solidFill>
                  <a:srgbClr val="7E7E7E"/>
                </a:solidFill>
                <a:latin typeface="Gill Sans MT"/>
                <a:cs typeface="Gill Sans MT"/>
              </a:rPr>
              <a:t>and</a:t>
            </a:r>
            <a:r>
              <a:rPr sz="1000" spc="-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Digital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Trade</a:t>
            </a:r>
            <a:r>
              <a:rPr sz="1000" spc="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45" dirty="0">
                <a:solidFill>
                  <a:srgbClr val="7E7E7E"/>
                </a:solidFill>
                <a:latin typeface="Gill Sans MT"/>
                <a:cs typeface="Gill Sans MT"/>
              </a:rPr>
              <a:t>Facilitation</a:t>
            </a:r>
            <a:r>
              <a:rPr sz="1000" spc="-2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Week</a:t>
            </a:r>
            <a:r>
              <a:rPr sz="1000" spc="30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7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85" dirty="0">
                <a:solidFill>
                  <a:srgbClr val="7E7E7E"/>
                </a:solidFill>
                <a:latin typeface="Gill Sans MT"/>
                <a:cs typeface="Gill Sans MT"/>
              </a:rPr>
              <a:t>8-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12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110" dirty="0">
                <a:solidFill>
                  <a:srgbClr val="7E7E7E"/>
                </a:solidFill>
                <a:latin typeface="Gill Sans MT"/>
                <a:cs typeface="Gill Sans MT"/>
              </a:rPr>
              <a:t>July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2024</a:t>
            </a:r>
            <a:r>
              <a:rPr sz="1000" spc="26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6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Geneva</a:t>
            </a:r>
            <a:endParaRPr sz="10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6300020-85A5-773F-95F3-8472423846CF}"/>
              </a:ext>
            </a:extLst>
          </p:cNvPr>
          <p:cNvSpPr txBox="1"/>
          <p:nvPr/>
        </p:nvSpPr>
        <p:spPr>
          <a:xfrm>
            <a:off x="173831" y="-148590"/>
            <a:ext cx="1138713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ja-JP" altLang="en-US" sz="2800" b="0" i="0" u="none" strike="noStrike" baseline="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一般財団法人日欧産業協力センターレポート（２）　　</a:t>
            </a:r>
            <a:r>
              <a:rPr lang="en-US" altLang="ja-JP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r>
              <a:rPr lang="ja-JP" altLang="en-US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lang="ja-JP" altLang="en-US" sz="2800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0B957E2-53FA-793E-12B6-F38113ED99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11" y="805517"/>
            <a:ext cx="10715158" cy="5858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402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6300020-85A5-773F-95F3-8472423846CF}"/>
              </a:ext>
            </a:extLst>
          </p:cNvPr>
          <p:cNvSpPr txBox="1"/>
          <p:nvPr/>
        </p:nvSpPr>
        <p:spPr>
          <a:xfrm>
            <a:off x="173831" y="-148590"/>
            <a:ext cx="1138713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ja-JP" altLang="en-US" sz="2800" b="0" i="0" u="none" strike="noStrike" baseline="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一般財団法人日欧産業協力センターレポート（３）　　</a:t>
            </a:r>
            <a:r>
              <a:rPr lang="en-US" altLang="ja-JP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r>
              <a:rPr lang="ja-JP" altLang="en-US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lang="ja-JP" altLang="en-US" sz="2800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2948634-8859-2C0F-D471-8CAE57A357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445" y="942677"/>
            <a:ext cx="11084924" cy="5709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347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6300020-85A5-773F-95F3-8472423846CF}"/>
              </a:ext>
            </a:extLst>
          </p:cNvPr>
          <p:cNvSpPr txBox="1"/>
          <p:nvPr/>
        </p:nvSpPr>
        <p:spPr>
          <a:xfrm>
            <a:off x="173831" y="-148590"/>
            <a:ext cx="1138713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ja-JP" altLang="en-US" sz="2800" b="0" i="0" u="none" strike="noStrike" baseline="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一般財団法人日欧産業協力センターレポート（４）　　</a:t>
            </a:r>
            <a:r>
              <a:rPr lang="en-US" altLang="ja-JP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r>
              <a:rPr lang="ja-JP" altLang="en-US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lang="ja-JP" altLang="en-US" sz="2800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099E092-A6FB-1F75-3D97-FB89AF0722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086" y="921160"/>
            <a:ext cx="10509827" cy="582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327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6300020-85A5-773F-95F3-8472423846CF}"/>
              </a:ext>
            </a:extLst>
          </p:cNvPr>
          <p:cNvSpPr txBox="1"/>
          <p:nvPr/>
        </p:nvSpPr>
        <p:spPr>
          <a:xfrm>
            <a:off x="173831" y="-148590"/>
            <a:ext cx="1138713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ja-JP" altLang="en-US" sz="2800" b="0" i="0" u="none" strike="noStrike" baseline="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一般財団法人日欧産業協力センターレポート（５）　　</a:t>
            </a:r>
            <a:r>
              <a:rPr lang="en-US" altLang="ja-JP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r>
              <a:rPr lang="ja-JP" altLang="en-US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28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lang="ja-JP" altLang="en-US" sz="28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7176DA7-A37E-E952-F845-E6A0C8095D45}"/>
              </a:ext>
            </a:extLst>
          </p:cNvPr>
          <p:cNvSpPr txBox="1"/>
          <p:nvPr/>
        </p:nvSpPr>
        <p:spPr>
          <a:xfrm>
            <a:off x="400050" y="960120"/>
            <a:ext cx="1138713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CIRPASS</a:t>
            </a:r>
          </a:p>
          <a:p>
            <a:r>
              <a:rPr lang="en-US" altLang="ja-JP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</a:p>
          <a:p>
            <a:r>
              <a:rPr lang="en-US" altLang="ja-JP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2022</a:t>
            </a:r>
            <a:r>
              <a:rPr lang="ja-JP" altLang="en-US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月、新エコデザイン規則案の要件に沿った</a:t>
            </a:r>
            <a:r>
              <a:rPr lang="en-US" altLang="ja-JP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DPP</a:t>
            </a:r>
            <a:r>
              <a:rPr lang="ja-JP" altLang="en-US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のパイロットと展開を推進するための協働イニシアチブとして、</a:t>
            </a:r>
            <a:r>
              <a:rPr lang="en-US" altLang="ja-JP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CIRPASS</a:t>
            </a:r>
            <a:r>
              <a:rPr lang="ja-JP" altLang="en-US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Collaborative Initiative for a Standards-based Digital Product Passport for Stakeholder-Specific Sharing </a:t>
            </a:r>
            <a:r>
              <a:rPr lang="en-US" altLang="ja-JP" sz="1800" b="0" i="0" u="none" strike="noStrike" baseline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of Product Data for a Circular Economy</a:t>
            </a:r>
            <a:r>
              <a:rPr lang="ja-JP" altLang="en-US" sz="1800" b="0" i="0" u="none" strike="noStrike" baseline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r>
              <a:rPr lang="ja-JP" altLang="en-US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</a:t>
            </a:r>
            <a:r>
              <a:rPr lang="en-US" altLang="ja-JP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18</a:t>
            </a:r>
            <a:r>
              <a:rPr lang="ja-JP" altLang="en-US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ヶ月間のプロジェクトとして発足した。</a:t>
            </a:r>
            <a:endParaRPr lang="en-US" altLang="ja-JP" sz="1800" b="0" i="0" u="none" strike="noStrike" baseline="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1800" b="0" i="0" u="none" strike="noStrike" baseline="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同プロジェクトには、バッテリー</a:t>
            </a:r>
            <a:r>
              <a:rPr lang="ja-JP" altLang="en-US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ja-JP" altLang="en-US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エレクトロニクス、繊維製品の</a:t>
            </a:r>
            <a:r>
              <a:rPr lang="en-US" altLang="ja-JP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分野に焦点を置き、</a:t>
            </a:r>
            <a:r>
              <a:rPr lang="en-US" altLang="ja-JP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DPP</a:t>
            </a:r>
            <a:r>
              <a:rPr lang="ja-JP" altLang="en-US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の明確なコンセプトの創出、セクター横断的な製品データモデルと、サーキュラーエコノミーに対する利点が実証された</a:t>
            </a:r>
            <a:r>
              <a:rPr lang="en-US" altLang="ja-JP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DPP</a:t>
            </a:r>
            <a:r>
              <a:rPr lang="ja-JP" altLang="en-US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システムの定義、</a:t>
            </a:r>
            <a:r>
              <a:rPr lang="en-US" altLang="ja-JP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DPP</a:t>
            </a:r>
            <a:r>
              <a:rPr lang="ja-JP" altLang="en-US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システムの展開に向けたロードマップの作成を行うこととなっており、</a:t>
            </a:r>
            <a:r>
              <a:rPr lang="en-US" altLang="ja-JP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2022</a:t>
            </a:r>
            <a:r>
              <a:rPr lang="ja-JP" altLang="en-US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年末ごろから関係者による具体的な議論が始まっている。</a:t>
            </a:r>
            <a:endParaRPr lang="en-US" altLang="ja-JP" sz="1800" b="0" i="0" u="none" strike="noStrike" baseline="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800" b="0" i="0" u="none" strike="noStrike" baseline="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例えば、</a:t>
            </a:r>
            <a:r>
              <a:rPr lang="en-US" altLang="ja-JP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r>
              <a:rPr lang="ja-JP" altLang="en-US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月には上述の「バッテリーパス」と共同でワークショップを開催している。</a:t>
            </a:r>
            <a:r>
              <a:rPr lang="en-US" altLang="ja-JP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DPP</a:t>
            </a:r>
            <a:r>
              <a:rPr lang="ja-JP" altLang="en-US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実装のために必要な関連用語の定義や</a:t>
            </a:r>
            <a:r>
              <a:rPr lang="en-US" altLang="ja-JP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DPP</a:t>
            </a:r>
            <a:r>
              <a:rPr lang="ja-JP" altLang="en-US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の議論をする上で必要な単位レベル（シリーズ・モデル・製品・コンポーネント）についての共通理解、サーキュラーエコノミーを加速するために必要な主なデータの内容等についての議論を行なっている。</a:t>
            </a:r>
            <a:endParaRPr lang="en-US" altLang="ja-JP" sz="1800" b="0" i="0" u="none" strike="noStrike" baseline="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1800" b="0" i="0" u="none" strike="noStrike" baseline="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今後、バッテリーについてすでに先行する他の団体の取組と連携しつつ、バッテリー以外も含む</a:t>
            </a:r>
            <a:r>
              <a:rPr lang="en-US" altLang="ja-JP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DPP</a:t>
            </a:r>
            <a:r>
              <a:rPr lang="ja-JP" altLang="en-US" sz="1800" b="0" i="0" u="none" strike="noStrike" baseline="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の実装のための産業界側での議論をリードしていくことが予想される。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6078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39765" y="1942053"/>
            <a:ext cx="6070600" cy="10005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715" algn="ctr">
              <a:lnSpc>
                <a:spcPts val="3650"/>
              </a:lnSpc>
              <a:spcBef>
                <a:spcPts val="105"/>
              </a:spcBef>
            </a:pPr>
            <a:r>
              <a:rPr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Traceability</a:t>
            </a:r>
            <a:r>
              <a:rPr spc="-6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Digital</a:t>
            </a:r>
          </a:p>
          <a:p>
            <a:pPr marR="5080" algn="ctr">
              <a:lnSpc>
                <a:spcPts val="3650"/>
              </a:lnSpc>
            </a:pP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Product</a:t>
            </a:r>
            <a:r>
              <a:rPr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Passports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30850" y="3468287"/>
            <a:ext cx="6279515" cy="28187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286000">
              <a:lnSpc>
                <a:spcPct val="124600"/>
              </a:lnSpc>
              <a:spcBef>
                <a:spcPts val="100"/>
              </a:spcBef>
            </a:pPr>
            <a:r>
              <a:rPr sz="2400" dirty="0">
                <a:solidFill>
                  <a:srgbClr val="109FDB"/>
                </a:solidFill>
                <a:latin typeface="Arial"/>
                <a:cs typeface="Arial"/>
              </a:rPr>
              <a:t>UNECE</a:t>
            </a:r>
            <a:r>
              <a:rPr sz="2400" spc="-70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109FDB"/>
                </a:solidFill>
                <a:latin typeface="Arial"/>
                <a:cs typeface="Arial"/>
              </a:rPr>
              <a:t>Recommendation</a:t>
            </a:r>
            <a:r>
              <a:rPr sz="2400" spc="-60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109FDB"/>
                </a:solidFill>
                <a:latin typeface="Arial"/>
                <a:cs typeface="Arial"/>
              </a:rPr>
              <a:t>49 </a:t>
            </a:r>
            <a:r>
              <a:rPr sz="2400" dirty="0">
                <a:solidFill>
                  <a:srgbClr val="109FDB"/>
                </a:solidFill>
                <a:latin typeface="Arial"/>
                <a:cs typeface="Arial"/>
              </a:rPr>
              <a:t>United</a:t>
            </a:r>
            <a:r>
              <a:rPr sz="2400" spc="-85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09FDB"/>
                </a:solidFill>
                <a:latin typeface="Arial"/>
                <a:cs typeface="Arial"/>
              </a:rPr>
              <a:t>Nations</a:t>
            </a:r>
            <a:r>
              <a:rPr sz="2400" spc="-105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109FDB"/>
                </a:solidFill>
                <a:latin typeface="Arial"/>
                <a:cs typeface="Arial"/>
              </a:rPr>
              <a:t>Transparency</a:t>
            </a:r>
            <a:r>
              <a:rPr sz="2400" spc="-80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109FDB"/>
                </a:solidFill>
                <a:latin typeface="Arial"/>
                <a:cs typeface="Arial"/>
              </a:rPr>
              <a:t>Protocol</a:t>
            </a:r>
            <a:r>
              <a:rPr sz="2400" spc="-90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109FDB"/>
                </a:solidFill>
                <a:latin typeface="Arial"/>
                <a:cs typeface="Arial"/>
              </a:rPr>
              <a:t>(UNTP)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880"/>
              </a:spcBef>
            </a:pPr>
            <a:endParaRPr sz="2400">
              <a:latin typeface="Arial"/>
              <a:cs typeface="Arial"/>
            </a:endParaRPr>
          </a:p>
          <a:p>
            <a:pPr marL="2725420" marR="5080" indent="2247900" algn="r">
              <a:lnSpc>
                <a:spcPct val="117800"/>
              </a:lnSpc>
            </a:pPr>
            <a:r>
              <a:rPr sz="1800" dirty="0">
                <a:solidFill>
                  <a:srgbClr val="109FDB"/>
                </a:solidFill>
                <a:latin typeface="Arial"/>
                <a:cs typeface="Arial"/>
              </a:rPr>
              <a:t>Steve</a:t>
            </a:r>
            <a:r>
              <a:rPr sz="1800" spc="-30" dirty="0">
                <a:solidFill>
                  <a:srgbClr val="109FDB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109FDB"/>
                </a:solidFill>
                <a:latin typeface="Arial"/>
                <a:cs typeface="Arial"/>
              </a:rPr>
              <a:t>Capell </a:t>
            </a:r>
            <a:r>
              <a:rPr sz="1800" dirty="0">
                <a:latin typeface="Arial"/>
                <a:cs typeface="Arial"/>
              </a:rPr>
              <a:t>UNTP</a:t>
            </a:r>
            <a:r>
              <a:rPr sz="1800" spc="-8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Project</a:t>
            </a:r>
            <a:r>
              <a:rPr sz="1800" spc="-20" dirty="0">
                <a:latin typeface="Arial"/>
                <a:cs typeface="Arial"/>
              </a:rPr>
              <a:t> lead </a:t>
            </a:r>
            <a:r>
              <a:rPr sz="1800" u="sng" spc="-1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Arial"/>
                <a:cs typeface="Arial"/>
                <a:hlinkClick r:id="rId2"/>
              </a:rPr>
              <a:t>https://uncefact.github.io/spec-</a:t>
            </a:r>
            <a:r>
              <a:rPr sz="1800" u="sng" spc="-2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Arial"/>
                <a:cs typeface="Arial"/>
                <a:hlinkClick r:id="rId2"/>
              </a:rPr>
              <a:t>untp</a:t>
            </a:r>
            <a:endParaRPr sz="1800">
              <a:latin typeface="Arial"/>
              <a:cs typeface="Arial"/>
            </a:endParaRPr>
          </a:p>
          <a:p>
            <a:pPr marR="6350" algn="r">
              <a:lnSpc>
                <a:spcPct val="100000"/>
              </a:lnSpc>
              <a:spcBef>
                <a:spcPts val="385"/>
              </a:spcBef>
            </a:pPr>
            <a:r>
              <a:rPr sz="1800" dirty="0">
                <a:latin typeface="Arial"/>
                <a:cs typeface="Arial"/>
              </a:rPr>
              <a:t>Date: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08-07-</a:t>
            </a:r>
            <a:r>
              <a:rPr sz="1800" spc="-20" dirty="0">
                <a:latin typeface="Arial"/>
                <a:cs typeface="Arial"/>
              </a:rPr>
              <a:t>2024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7024116" y="0"/>
            <a:ext cx="5168265" cy="6858000"/>
            <a:chOff x="7024116" y="0"/>
            <a:chExt cx="5168265" cy="685800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024116" y="0"/>
              <a:ext cx="5167883" cy="68580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38516" y="123444"/>
              <a:ext cx="1141475" cy="34899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88060" cy="6858000"/>
            <a:chOff x="0" y="0"/>
            <a:chExt cx="98806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05255" cy="124053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2208" y="0"/>
              <a:ext cx="85343" cy="68579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344" y="6569964"/>
              <a:ext cx="737615" cy="225551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838200" y="682940"/>
            <a:ext cx="1051560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66800">
              <a:lnSpc>
                <a:spcPct val="100000"/>
              </a:lnSpc>
              <a:spcBef>
                <a:spcPts val="100"/>
              </a:spcBef>
            </a:pPr>
            <a:r>
              <a:rPr b="1" dirty="0"/>
              <a:t>Greenwashing</a:t>
            </a:r>
            <a:r>
              <a:rPr b="1" spc="-95" dirty="0"/>
              <a:t> </a:t>
            </a:r>
            <a:r>
              <a:rPr b="1" dirty="0"/>
              <a:t>is</a:t>
            </a:r>
            <a:r>
              <a:rPr b="1" spc="-45" dirty="0"/>
              <a:t> </a:t>
            </a:r>
            <a:r>
              <a:rPr b="1" spc="-10" dirty="0"/>
              <a:t>ubiquitous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711963" y="1635309"/>
            <a:ext cx="552005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53.3%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of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examined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environmental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claims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in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the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EU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were </a:t>
            </a:r>
            <a:r>
              <a:rPr sz="1800" dirty="0">
                <a:latin typeface="Calibri"/>
                <a:cs typeface="Calibri"/>
              </a:rPr>
              <a:t>found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to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be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vague,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misleading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or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unfounded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and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40%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were </a:t>
            </a:r>
            <a:r>
              <a:rPr sz="1800" spc="-10" dirty="0">
                <a:latin typeface="Calibri"/>
                <a:cs typeface="Calibri"/>
              </a:rPr>
              <a:t>unsubstantiated.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183379" y="1552955"/>
            <a:ext cx="1148080" cy="914400"/>
          </a:xfrm>
          <a:custGeom>
            <a:avLst/>
            <a:gdLst/>
            <a:ahLst/>
            <a:cxnLst/>
            <a:rect l="l" t="t" r="r" b="b"/>
            <a:pathLst>
              <a:path w="1148079" h="914400">
                <a:moveTo>
                  <a:pt x="573786" y="0"/>
                </a:moveTo>
                <a:lnTo>
                  <a:pt x="521560" y="1868"/>
                </a:lnTo>
                <a:lnTo>
                  <a:pt x="470647" y="7366"/>
                </a:lnTo>
                <a:lnTo>
                  <a:pt x="421251" y="16331"/>
                </a:lnTo>
                <a:lnTo>
                  <a:pt x="373574" y="28603"/>
                </a:lnTo>
                <a:lnTo>
                  <a:pt x="327818" y="44021"/>
                </a:lnTo>
                <a:lnTo>
                  <a:pt x="284186" y="62421"/>
                </a:lnTo>
                <a:lnTo>
                  <a:pt x="242880" y="83644"/>
                </a:lnTo>
                <a:lnTo>
                  <a:pt x="204104" y="107528"/>
                </a:lnTo>
                <a:lnTo>
                  <a:pt x="168059" y="133911"/>
                </a:lnTo>
                <a:lnTo>
                  <a:pt x="134948" y="162633"/>
                </a:lnTo>
                <a:lnTo>
                  <a:pt x="104974" y="193530"/>
                </a:lnTo>
                <a:lnTo>
                  <a:pt x="78339" y="226443"/>
                </a:lnTo>
                <a:lnTo>
                  <a:pt x="55246" y="261210"/>
                </a:lnTo>
                <a:lnTo>
                  <a:pt x="35897" y="297669"/>
                </a:lnTo>
                <a:lnTo>
                  <a:pt x="20496" y="335659"/>
                </a:lnTo>
                <a:lnTo>
                  <a:pt x="9244" y="375018"/>
                </a:lnTo>
                <a:lnTo>
                  <a:pt x="2344" y="415585"/>
                </a:lnTo>
                <a:lnTo>
                  <a:pt x="0" y="457200"/>
                </a:lnTo>
                <a:lnTo>
                  <a:pt x="2344" y="498814"/>
                </a:lnTo>
                <a:lnTo>
                  <a:pt x="9244" y="539381"/>
                </a:lnTo>
                <a:lnTo>
                  <a:pt x="20496" y="578740"/>
                </a:lnTo>
                <a:lnTo>
                  <a:pt x="35897" y="616730"/>
                </a:lnTo>
                <a:lnTo>
                  <a:pt x="55246" y="653189"/>
                </a:lnTo>
                <a:lnTo>
                  <a:pt x="78339" y="687956"/>
                </a:lnTo>
                <a:lnTo>
                  <a:pt x="104974" y="720869"/>
                </a:lnTo>
                <a:lnTo>
                  <a:pt x="134948" y="751766"/>
                </a:lnTo>
                <a:lnTo>
                  <a:pt x="168059" y="780488"/>
                </a:lnTo>
                <a:lnTo>
                  <a:pt x="204104" y="806871"/>
                </a:lnTo>
                <a:lnTo>
                  <a:pt x="242880" y="830755"/>
                </a:lnTo>
                <a:lnTo>
                  <a:pt x="284186" y="851978"/>
                </a:lnTo>
                <a:lnTo>
                  <a:pt x="327818" y="870378"/>
                </a:lnTo>
                <a:lnTo>
                  <a:pt x="373574" y="885796"/>
                </a:lnTo>
                <a:lnTo>
                  <a:pt x="421251" y="898068"/>
                </a:lnTo>
                <a:lnTo>
                  <a:pt x="470647" y="907033"/>
                </a:lnTo>
                <a:lnTo>
                  <a:pt x="521560" y="912531"/>
                </a:lnTo>
                <a:lnTo>
                  <a:pt x="573786" y="914400"/>
                </a:lnTo>
                <a:lnTo>
                  <a:pt x="626011" y="912531"/>
                </a:lnTo>
                <a:lnTo>
                  <a:pt x="676924" y="907033"/>
                </a:lnTo>
                <a:lnTo>
                  <a:pt x="726320" y="898068"/>
                </a:lnTo>
                <a:lnTo>
                  <a:pt x="773997" y="885796"/>
                </a:lnTo>
                <a:lnTo>
                  <a:pt x="819753" y="870378"/>
                </a:lnTo>
                <a:lnTo>
                  <a:pt x="863385" y="851978"/>
                </a:lnTo>
                <a:lnTo>
                  <a:pt x="904691" y="830755"/>
                </a:lnTo>
                <a:lnTo>
                  <a:pt x="943467" y="806871"/>
                </a:lnTo>
                <a:lnTo>
                  <a:pt x="979512" y="780488"/>
                </a:lnTo>
                <a:lnTo>
                  <a:pt x="1012623" y="751766"/>
                </a:lnTo>
                <a:lnTo>
                  <a:pt x="1042597" y="720869"/>
                </a:lnTo>
                <a:lnTo>
                  <a:pt x="1069232" y="687956"/>
                </a:lnTo>
                <a:lnTo>
                  <a:pt x="1092325" y="653189"/>
                </a:lnTo>
                <a:lnTo>
                  <a:pt x="1111674" y="616730"/>
                </a:lnTo>
                <a:lnTo>
                  <a:pt x="1127075" y="578740"/>
                </a:lnTo>
                <a:lnTo>
                  <a:pt x="1138327" y="539381"/>
                </a:lnTo>
                <a:lnTo>
                  <a:pt x="1145227" y="498814"/>
                </a:lnTo>
                <a:lnTo>
                  <a:pt x="1147572" y="457200"/>
                </a:lnTo>
                <a:lnTo>
                  <a:pt x="1145227" y="415585"/>
                </a:lnTo>
                <a:lnTo>
                  <a:pt x="1138327" y="375018"/>
                </a:lnTo>
                <a:lnTo>
                  <a:pt x="1127075" y="335659"/>
                </a:lnTo>
                <a:lnTo>
                  <a:pt x="1111674" y="297669"/>
                </a:lnTo>
                <a:lnTo>
                  <a:pt x="1092325" y="261210"/>
                </a:lnTo>
                <a:lnTo>
                  <a:pt x="1069232" y="226443"/>
                </a:lnTo>
                <a:lnTo>
                  <a:pt x="1042597" y="193530"/>
                </a:lnTo>
                <a:lnTo>
                  <a:pt x="1012623" y="162633"/>
                </a:lnTo>
                <a:lnTo>
                  <a:pt x="979512" y="133911"/>
                </a:lnTo>
                <a:lnTo>
                  <a:pt x="943467" y="107528"/>
                </a:lnTo>
                <a:lnTo>
                  <a:pt x="904691" y="83644"/>
                </a:lnTo>
                <a:lnTo>
                  <a:pt x="863385" y="62421"/>
                </a:lnTo>
                <a:lnTo>
                  <a:pt x="819753" y="44021"/>
                </a:lnTo>
                <a:lnTo>
                  <a:pt x="773997" y="28603"/>
                </a:lnTo>
                <a:lnTo>
                  <a:pt x="726320" y="16331"/>
                </a:lnTo>
                <a:lnTo>
                  <a:pt x="676924" y="7366"/>
                </a:lnTo>
                <a:lnTo>
                  <a:pt x="626011" y="1868"/>
                </a:lnTo>
                <a:lnTo>
                  <a:pt x="573786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298765" y="1760981"/>
            <a:ext cx="918844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FFFFFF"/>
                </a:solidFill>
                <a:latin typeface="Calibri"/>
                <a:cs typeface="Calibri"/>
              </a:rPr>
              <a:t>53.3%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692907" y="1732788"/>
            <a:ext cx="862583" cy="623315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604516" y="2805683"/>
            <a:ext cx="1130807" cy="623315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1390704" y="1804331"/>
            <a:ext cx="88963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latin typeface="Calibri"/>
                <a:cs typeface="Calibri"/>
              </a:rPr>
              <a:t>EU</a:t>
            </a:r>
            <a:r>
              <a:rPr sz="2000" b="1" spc="-20" dirty="0">
                <a:latin typeface="Calibri"/>
                <a:cs typeface="Calibri"/>
              </a:rPr>
              <a:t> 2020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424045" y="2821599"/>
            <a:ext cx="915669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latin typeface="Calibri"/>
                <a:cs typeface="Calibri"/>
              </a:rPr>
              <a:t>AU</a:t>
            </a:r>
            <a:r>
              <a:rPr sz="2000" b="1" spc="-50" dirty="0">
                <a:latin typeface="Calibri"/>
                <a:cs typeface="Calibri"/>
              </a:rPr>
              <a:t> </a:t>
            </a:r>
            <a:r>
              <a:rPr sz="2000" b="1" spc="-20" dirty="0">
                <a:latin typeface="Calibri"/>
                <a:cs typeface="Calibri"/>
              </a:rPr>
              <a:t>2023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183379" y="2598420"/>
            <a:ext cx="1148080" cy="914400"/>
          </a:xfrm>
          <a:custGeom>
            <a:avLst/>
            <a:gdLst/>
            <a:ahLst/>
            <a:cxnLst/>
            <a:rect l="l" t="t" r="r" b="b"/>
            <a:pathLst>
              <a:path w="1148079" h="914400">
                <a:moveTo>
                  <a:pt x="573786" y="0"/>
                </a:moveTo>
                <a:lnTo>
                  <a:pt x="521560" y="1868"/>
                </a:lnTo>
                <a:lnTo>
                  <a:pt x="470647" y="7366"/>
                </a:lnTo>
                <a:lnTo>
                  <a:pt x="421251" y="16331"/>
                </a:lnTo>
                <a:lnTo>
                  <a:pt x="373574" y="28603"/>
                </a:lnTo>
                <a:lnTo>
                  <a:pt x="327818" y="44021"/>
                </a:lnTo>
                <a:lnTo>
                  <a:pt x="284186" y="62421"/>
                </a:lnTo>
                <a:lnTo>
                  <a:pt x="242880" y="83644"/>
                </a:lnTo>
                <a:lnTo>
                  <a:pt x="204104" y="107528"/>
                </a:lnTo>
                <a:lnTo>
                  <a:pt x="168059" y="133911"/>
                </a:lnTo>
                <a:lnTo>
                  <a:pt x="134948" y="162633"/>
                </a:lnTo>
                <a:lnTo>
                  <a:pt x="104974" y="193530"/>
                </a:lnTo>
                <a:lnTo>
                  <a:pt x="78339" y="226443"/>
                </a:lnTo>
                <a:lnTo>
                  <a:pt x="55246" y="261210"/>
                </a:lnTo>
                <a:lnTo>
                  <a:pt x="35897" y="297669"/>
                </a:lnTo>
                <a:lnTo>
                  <a:pt x="20496" y="335659"/>
                </a:lnTo>
                <a:lnTo>
                  <a:pt x="9244" y="375018"/>
                </a:lnTo>
                <a:lnTo>
                  <a:pt x="2344" y="415585"/>
                </a:lnTo>
                <a:lnTo>
                  <a:pt x="0" y="457200"/>
                </a:lnTo>
                <a:lnTo>
                  <a:pt x="2344" y="498814"/>
                </a:lnTo>
                <a:lnTo>
                  <a:pt x="9244" y="539381"/>
                </a:lnTo>
                <a:lnTo>
                  <a:pt x="20496" y="578740"/>
                </a:lnTo>
                <a:lnTo>
                  <a:pt x="35897" y="616730"/>
                </a:lnTo>
                <a:lnTo>
                  <a:pt x="55246" y="653189"/>
                </a:lnTo>
                <a:lnTo>
                  <a:pt x="78339" y="687956"/>
                </a:lnTo>
                <a:lnTo>
                  <a:pt x="104974" y="720869"/>
                </a:lnTo>
                <a:lnTo>
                  <a:pt x="134948" y="751766"/>
                </a:lnTo>
                <a:lnTo>
                  <a:pt x="168059" y="780488"/>
                </a:lnTo>
                <a:lnTo>
                  <a:pt x="204104" y="806871"/>
                </a:lnTo>
                <a:lnTo>
                  <a:pt x="242880" y="830755"/>
                </a:lnTo>
                <a:lnTo>
                  <a:pt x="284186" y="851978"/>
                </a:lnTo>
                <a:lnTo>
                  <a:pt x="327818" y="870378"/>
                </a:lnTo>
                <a:lnTo>
                  <a:pt x="373574" y="885796"/>
                </a:lnTo>
                <a:lnTo>
                  <a:pt x="421251" y="898068"/>
                </a:lnTo>
                <a:lnTo>
                  <a:pt x="470647" y="907033"/>
                </a:lnTo>
                <a:lnTo>
                  <a:pt x="521560" y="912531"/>
                </a:lnTo>
                <a:lnTo>
                  <a:pt x="573786" y="914400"/>
                </a:lnTo>
                <a:lnTo>
                  <a:pt x="626011" y="912531"/>
                </a:lnTo>
                <a:lnTo>
                  <a:pt x="676924" y="907033"/>
                </a:lnTo>
                <a:lnTo>
                  <a:pt x="726320" y="898068"/>
                </a:lnTo>
                <a:lnTo>
                  <a:pt x="773997" y="885796"/>
                </a:lnTo>
                <a:lnTo>
                  <a:pt x="819753" y="870378"/>
                </a:lnTo>
                <a:lnTo>
                  <a:pt x="863385" y="851978"/>
                </a:lnTo>
                <a:lnTo>
                  <a:pt x="904691" y="830755"/>
                </a:lnTo>
                <a:lnTo>
                  <a:pt x="943467" y="806871"/>
                </a:lnTo>
                <a:lnTo>
                  <a:pt x="979512" y="780488"/>
                </a:lnTo>
                <a:lnTo>
                  <a:pt x="1012623" y="751766"/>
                </a:lnTo>
                <a:lnTo>
                  <a:pt x="1042597" y="720869"/>
                </a:lnTo>
                <a:lnTo>
                  <a:pt x="1069232" y="687956"/>
                </a:lnTo>
                <a:lnTo>
                  <a:pt x="1092325" y="653189"/>
                </a:lnTo>
                <a:lnTo>
                  <a:pt x="1111674" y="616730"/>
                </a:lnTo>
                <a:lnTo>
                  <a:pt x="1127075" y="578740"/>
                </a:lnTo>
                <a:lnTo>
                  <a:pt x="1138327" y="539381"/>
                </a:lnTo>
                <a:lnTo>
                  <a:pt x="1145227" y="498814"/>
                </a:lnTo>
                <a:lnTo>
                  <a:pt x="1147572" y="457200"/>
                </a:lnTo>
                <a:lnTo>
                  <a:pt x="1145227" y="415585"/>
                </a:lnTo>
                <a:lnTo>
                  <a:pt x="1138327" y="375018"/>
                </a:lnTo>
                <a:lnTo>
                  <a:pt x="1127075" y="335659"/>
                </a:lnTo>
                <a:lnTo>
                  <a:pt x="1111674" y="297669"/>
                </a:lnTo>
                <a:lnTo>
                  <a:pt x="1092325" y="261210"/>
                </a:lnTo>
                <a:lnTo>
                  <a:pt x="1069232" y="226443"/>
                </a:lnTo>
                <a:lnTo>
                  <a:pt x="1042597" y="193530"/>
                </a:lnTo>
                <a:lnTo>
                  <a:pt x="1012623" y="162633"/>
                </a:lnTo>
                <a:lnTo>
                  <a:pt x="979512" y="133911"/>
                </a:lnTo>
                <a:lnTo>
                  <a:pt x="943467" y="107528"/>
                </a:lnTo>
                <a:lnTo>
                  <a:pt x="904691" y="83644"/>
                </a:lnTo>
                <a:lnTo>
                  <a:pt x="863385" y="62421"/>
                </a:lnTo>
                <a:lnTo>
                  <a:pt x="819753" y="44021"/>
                </a:lnTo>
                <a:lnTo>
                  <a:pt x="773997" y="28603"/>
                </a:lnTo>
                <a:lnTo>
                  <a:pt x="726320" y="16331"/>
                </a:lnTo>
                <a:lnTo>
                  <a:pt x="676924" y="7366"/>
                </a:lnTo>
                <a:lnTo>
                  <a:pt x="626011" y="1868"/>
                </a:lnTo>
                <a:lnTo>
                  <a:pt x="573786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4434401" y="2806933"/>
            <a:ext cx="64452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25" dirty="0">
                <a:solidFill>
                  <a:srgbClr val="FFFFFF"/>
                </a:solidFill>
                <a:latin typeface="Calibri"/>
                <a:cs typeface="Calibri"/>
              </a:rPr>
              <a:t>57%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696777" y="2607502"/>
            <a:ext cx="534670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373737"/>
                </a:solidFill>
                <a:latin typeface="Calibri"/>
                <a:cs typeface="Calibri"/>
              </a:rPr>
              <a:t>Of</a:t>
            </a:r>
            <a:r>
              <a:rPr sz="1800" spc="-40" dirty="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73737"/>
                </a:solidFill>
                <a:latin typeface="Calibri"/>
                <a:cs typeface="Calibri"/>
              </a:rPr>
              <a:t>the</a:t>
            </a:r>
            <a:r>
              <a:rPr sz="1800" spc="-30" dirty="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73737"/>
                </a:solidFill>
                <a:latin typeface="Calibri"/>
                <a:cs typeface="Calibri"/>
              </a:rPr>
              <a:t>247</a:t>
            </a:r>
            <a:r>
              <a:rPr sz="1800" spc="-40" dirty="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73737"/>
                </a:solidFill>
                <a:latin typeface="Calibri"/>
                <a:cs typeface="Calibri"/>
              </a:rPr>
              <a:t>businesses</a:t>
            </a:r>
            <a:r>
              <a:rPr sz="1800" spc="-45" dirty="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73737"/>
                </a:solidFill>
                <a:latin typeface="Calibri"/>
                <a:cs typeface="Calibri"/>
              </a:rPr>
              <a:t>reviewed</a:t>
            </a:r>
            <a:r>
              <a:rPr sz="1800" spc="-30" dirty="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73737"/>
                </a:solidFill>
                <a:latin typeface="Calibri"/>
                <a:cs typeface="Calibri"/>
              </a:rPr>
              <a:t>during</a:t>
            </a:r>
            <a:r>
              <a:rPr sz="1800" spc="-25" dirty="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73737"/>
                </a:solidFill>
                <a:latin typeface="Calibri"/>
                <a:cs typeface="Calibri"/>
              </a:rPr>
              <a:t>the</a:t>
            </a:r>
            <a:r>
              <a:rPr sz="1800" spc="-25" dirty="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73737"/>
                </a:solidFill>
                <a:latin typeface="Calibri"/>
                <a:cs typeface="Calibri"/>
              </a:rPr>
              <a:t>sweep,</a:t>
            </a:r>
            <a:r>
              <a:rPr sz="1800" spc="-45" dirty="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73737"/>
                </a:solidFill>
                <a:latin typeface="Calibri"/>
                <a:cs typeface="Calibri"/>
              </a:rPr>
              <a:t>57</a:t>
            </a:r>
            <a:r>
              <a:rPr sz="1800" spc="-30" dirty="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sz="1800" spc="-25" dirty="0">
                <a:solidFill>
                  <a:srgbClr val="373737"/>
                </a:solidFill>
                <a:latin typeface="Calibri"/>
                <a:cs typeface="Calibri"/>
              </a:rPr>
              <a:t>per </a:t>
            </a:r>
            <a:r>
              <a:rPr sz="1800" dirty="0">
                <a:solidFill>
                  <a:srgbClr val="373737"/>
                </a:solidFill>
                <a:latin typeface="Calibri"/>
                <a:cs typeface="Calibri"/>
              </a:rPr>
              <a:t>cent</a:t>
            </a:r>
            <a:r>
              <a:rPr sz="1800" spc="-55" dirty="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73737"/>
                </a:solidFill>
                <a:latin typeface="Calibri"/>
                <a:cs typeface="Calibri"/>
              </a:rPr>
              <a:t>were</a:t>
            </a:r>
            <a:r>
              <a:rPr sz="1800" spc="-55" dirty="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73737"/>
                </a:solidFill>
                <a:latin typeface="Calibri"/>
                <a:cs typeface="Calibri"/>
              </a:rPr>
              <a:t>identified</a:t>
            </a:r>
            <a:r>
              <a:rPr sz="1800" spc="-40" dirty="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73737"/>
                </a:solidFill>
                <a:latin typeface="Calibri"/>
                <a:cs typeface="Calibri"/>
              </a:rPr>
              <a:t>as</a:t>
            </a:r>
            <a:r>
              <a:rPr sz="1800" spc="-70" dirty="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73737"/>
                </a:solidFill>
                <a:latin typeface="Calibri"/>
                <a:cs typeface="Calibri"/>
              </a:rPr>
              <a:t>having</a:t>
            </a:r>
            <a:r>
              <a:rPr sz="1800" spc="-55" dirty="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73737"/>
                </a:solidFill>
                <a:latin typeface="Calibri"/>
                <a:cs typeface="Calibri"/>
              </a:rPr>
              <a:t>made</a:t>
            </a:r>
            <a:r>
              <a:rPr sz="1800" spc="-60" dirty="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73737"/>
                </a:solidFill>
                <a:latin typeface="Calibri"/>
                <a:cs typeface="Calibri"/>
              </a:rPr>
              <a:t>concerning</a:t>
            </a:r>
            <a:r>
              <a:rPr sz="1800" spc="-25" dirty="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73737"/>
                </a:solidFill>
                <a:latin typeface="Calibri"/>
                <a:cs typeface="Calibri"/>
              </a:rPr>
              <a:t>claims </a:t>
            </a:r>
            <a:r>
              <a:rPr sz="1800" dirty="0">
                <a:solidFill>
                  <a:srgbClr val="373737"/>
                </a:solidFill>
                <a:latin typeface="Calibri"/>
                <a:cs typeface="Calibri"/>
              </a:rPr>
              <a:t>about</a:t>
            </a:r>
            <a:r>
              <a:rPr sz="1800" spc="-35" dirty="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73737"/>
                </a:solidFill>
                <a:latin typeface="Calibri"/>
                <a:cs typeface="Calibri"/>
              </a:rPr>
              <a:t>their</a:t>
            </a:r>
            <a:r>
              <a:rPr sz="1800" spc="-35" dirty="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73737"/>
                </a:solidFill>
                <a:latin typeface="Calibri"/>
                <a:cs typeface="Calibri"/>
              </a:rPr>
              <a:t>environmental</a:t>
            </a:r>
            <a:r>
              <a:rPr sz="1800" spc="-45" dirty="0">
                <a:solidFill>
                  <a:srgbClr val="373737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73737"/>
                </a:solidFill>
                <a:latin typeface="Calibri"/>
                <a:cs typeface="Calibri"/>
              </a:rPr>
              <a:t>credentials.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96777" y="3713926"/>
            <a:ext cx="545274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404040"/>
                </a:solidFill>
                <a:latin typeface="Calibri"/>
                <a:cs typeface="Calibri"/>
              </a:rPr>
              <a:t>The</a:t>
            </a:r>
            <a:r>
              <a:rPr sz="1800" spc="-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04040"/>
                </a:solidFill>
                <a:latin typeface="Calibri"/>
                <a:cs typeface="Calibri"/>
              </a:rPr>
              <a:t>number</a:t>
            </a:r>
            <a:r>
              <a:rPr sz="1800" spc="-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04040"/>
                </a:solidFill>
                <a:latin typeface="Calibri"/>
                <a:cs typeface="Calibri"/>
              </a:rPr>
              <a:t>of</a:t>
            </a:r>
            <a:r>
              <a:rPr sz="1800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04040"/>
                </a:solidFill>
                <a:latin typeface="Calibri"/>
                <a:cs typeface="Calibri"/>
              </a:rPr>
              <a:t>instances</a:t>
            </a:r>
            <a:r>
              <a:rPr sz="1800" spc="-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04040"/>
                </a:solidFill>
                <a:latin typeface="Calibri"/>
                <a:cs typeface="Calibri"/>
              </a:rPr>
              <a:t>of</a:t>
            </a:r>
            <a:r>
              <a:rPr sz="1800" spc="-1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04040"/>
                </a:solidFill>
                <a:latin typeface="Calibri"/>
                <a:cs typeface="Calibri"/>
              </a:rPr>
              <a:t>greenwashing</a:t>
            </a:r>
            <a:r>
              <a:rPr sz="1800" spc="-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04040"/>
                </a:solidFill>
                <a:latin typeface="Calibri"/>
                <a:cs typeface="Calibri"/>
              </a:rPr>
              <a:t>by</a:t>
            </a:r>
            <a:r>
              <a:rPr sz="1800" spc="-2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04040"/>
                </a:solidFill>
                <a:latin typeface="Calibri"/>
                <a:cs typeface="Calibri"/>
              </a:rPr>
              <a:t>banks</a:t>
            </a:r>
            <a:r>
              <a:rPr sz="1800" spc="-4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spc="-25" dirty="0">
                <a:solidFill>
                  <a:srgbClr val="404040"/>
                </a:solidFill>
                <a:latin typeface="Calibri"/>
                <a:cs typeface="Calibri"/>
              </a:rPr>
              <a:t>and </a:t>
            </a:r>
            <a:r>
              <a:rPr sz="1800" dirty="0">
                <a:solidFill>
                  <a:srgbClr val="404040"/>
                </a:solidFill>
                <a:latin typeface="Calibri"/>
                <a:cs typeface="Calibri"/>
              </a:rPr>
              <a:t>financial</a:t>
            </a:r>
            <a:r>
              <a:rPr sz="1800" spc="-4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04040"/>
                </a:solidFill>
                <a:latin typeface="Calibri"/>
                <a:cs typeface="Calibri"/>
              </a:rPr>
              <a:t>services</a:t>
            </a:r>
            <a:r>
              <a:rPr sz="1800" spc="-5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04040"/>
                </a:solidFill>
                <a:latin typeface="Calibri"/>
                <a:cs typeface="Calibri"/>
              </a:rPr>
              <a:t>companies</a:t>
            </a:r>
            <a:r>
              <a:rPr sz="1800" spc="-4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04040"/>
                </a:solidFill>
                <a:latin typeface="Calibri"/>
                <a:cs typeface="Calibri"/>
              </a:rPr>
              <a:t>around</a:t>
            </a:r>
            <a:r>
              <a:rPr sz="1800" spc="-5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04040"/>
                </a:solidFill>
                <a:latin typeface="Calibri"/>
                <a:cs typeface="Calibri"/>
              </a:rPr>
              <a:t>the</a:t>
            </a:r>
            <a:r>
              <a:rPr sz="1800" spc="-4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04040"/>
                </a:solidFill>
                <a:latin typeface="Calibri"/>
                <a:cs typeface="Calibri"/>
              </a:rPr>
              <a:t>world</a:t>
            </a:r>
            <a:r>
              <a:rPr sz="1800" spc="-5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04040"/>
                </a:solidFill>
                <a:latin typeface="Calibri"/>
                <a:cs typeface="Calibri"/>
              </a:rPr>
              <a:t>rose</a:t>
            </a:r>
            <a:r>
              <a:rPr sz="1800" spc="-6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04040"/>
                </a:solidFill>
                <a:latin typeface="Calibri"/>
                <a:cs typeface="Calibri"/>
              </a:rPr>
              <a:t>70%</a:t>
            </a:r>
            <a:r>
              <a:rPr sz="1800" spc="-5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spc="-25" dirty="0">
                <a:solidFill>
                  <a:srgbClr val="404040"/>
                </a:solidFill>
                <a:latin typeface="Calibri"/>
                <a:cs typeface="Calibri"/>
              </a:rPr>
              <a:t>in </a:t>
            </a:r>
            <a:r>
              <a:rPr sz="1800" dirty="0">
                <a:solidFill>
                  <a:srgbClr val="404040"/>
                </a:solidFill>
                <a:latin typeface="Calibri"/>
                <a:cs typeface="Calibri"/>
              </a:rPr>
              <a:t>the</a:t>
            </a:r>
            <a:r>
              <a:rPr sz="1800" spc="-3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04040"/>
                </a:solidFill>
                <a:latin typeface="Calibri"/>
                <a:cs typeface="Calibri"/>
              </a:rPr>
              <a:t>past</a:t>
            </a:r>
            <a:r>
              <a:rPr sz="1800" spc="-4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04040"/>
                </a:solidFill>
                <a:latin typeface="Calibri"/>
                <a:cs typeface="Calibri"/>
              </a:rPr>
              <a:t>12</a:t>
            </a:r>
            <a:r>
              <a:rPr sz="1800" spc="-4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04040"/>
                </a:solidFill>
                <a:latin typeface="Calibri"/>
                <a:cs typeface="Calibri"/>
              </a:rPr>
              <a:t>months</a:t>
            </a:r>
            <a:r>
              <a:rPr sz="1800" spc="-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04040"/>
                </a:solidFill>
                <a:latin typeface="Calibri"/>
                <a:cs typeface="Calibri"/>
              </a:rPr>
              <a:t>from</a:t>
            </a:r>
            <a:r>
              <a:rPr sz="1800" spc="-4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04040"/>
                </a:solidFill>
                <a:latin typeface="Calibri"/>
                <a:cs typeface="Calibri"/>
              </a:rPr>
              <a:t>the</a:t>
            </a:r>
            <a:r>
              <a:rPr sz="1800" spc="-3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04040"/>
                </a:solidFill>
                <a:latin typeface="Calibri"/>
                <a:cs typeface="Calibri"/>
              </a:rPr>
              <a:t>previous</a:t>
            </a:r>
            <a:r>
              <a:rPr sz="1800" spc="-25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404040"/>
                </a:solidFill>
                <a:latin typeface="Calibri"/>
                <a:cs typeface="Calibri"/>
              </a:rPr>
              <a:t>12</a:t>
            </a:r>
            <a:r>
              <a:rPr sz="1800" spc="-4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404040"/>
                </a:solidFill>
                <a:latin typeface="Calibri"/>
                <a:cs typeface="Calibri"/>
              </a:rPr>
              <a:t>months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183379" y="3695700"/>
            <a:ext cx="1148080" cy="914400"/>
          </a:xfrm>
          <a:custGeom>
            <a:avLst/>
            <a:gdLst/>
            <a:ahLst/>
            <a:cxnLst/>
            <a:rect l="l" t="t" r="r" b="b"/>
            <a:pathLst>
              <a:path w="1148079" h="914400">
                <a:moveTo>
                  <a:pt x="573786" y="0"/>
                </a:moveTo>
                <a:lnTo>
                  <a:pt x="521560" y="1868"/>
                </a:lnTo>
                <a:lnTo>
                  <a:pt x="470647" y="7366"/>
                </a:lnTo>
                <a:lnTo>
                  <a:pt x="421251" y="16331"/>
                </a:lnTo>
                <a:lnTo>
                  <a:pt x="373574" y="28603"/>
                </a:lnTo>
                <a:lnTo>
                  <a:pt x="327818" y="44021"/>
                </a:lnTo>
                <a:lnTo>
                  <a:pt x="284186" y="62421"/>
                </a:lnTo>
                <a:lnTo>
                  <a:pt x="242880" y="83644"/>
                </a:lnTo>
                <a:lnTo>
                  <a:pt x="204104" y="107528"/>
                </a:lnTo>
                <a:lnTo>
                  <a:pt x="168059" y="133911"/>
                </a:lnTo>
                <a:lnTo>
                  <a:pt x="134948" y="162633"/>
                </a:lnTo>
                <a:lnTo>
                  <a:pt x="104974" y="193530"/>
                </a:lnTo>
                <a:lnTo>
                  <a:pt x="78339" y="226443"/>
                </a:lnTo>
                <a:lnTo>
                  <a:pt x="55246" y="261210"/>
                </a:lnTo>
                <a:lnTo>
                  <a:pt x="35897" y="297669"/>
                </a:lnTo>
                <a:lnTo>
                  <a:pt x="20496" y="335659"/>
                </a:lnTo>
                <a:lnTo>
                  <a:pt x="9244" y="375018"/>
                </a:lnTo>
                <a:lnTo>
                  <a:pt x="2344" y="415585"/>
                </a:lnTo>
                <a:lnTo>
                  <a:pt x="0" y="457200"/>
                </a:lnTo>
                <a:lnTo>
                  <a:pt x="2344" y="498814"/>
                </a:lnTo>
                <a:lnTo>
                  <a:pt x="9244" y="539381"/>
                </a:lnTo>
                <a:lnTo>
                  <a:pt x="20496" y="578740"/>
                </a:lnTo>
                <a:lnTo>
                  <a:pt x="35897" y="616730"/>
                </a:lnTo>
                <a:lnTo>
                  <a:pt x="55246" y="653189"/>
                </a:lnTo>
                <a:lnTo>
                  <a:pt x="78339" y="687956"/>
                </a:lnTo>
                <a:lnTo>
                  <a:pt x="104974" y="720869"/>
                </a:lnTo>
                <a:lnTo>
                  <a:pt x="134948" y="751766"/>
                </a:lnTo>
                <a:lnTo>
                  <a:pt x="168059" y="780488"/>
                </a:lnTo>
                <a:lnTo>
                  <a:pt x="204104" y="806871"/>
                </a:lnTo>
                <a:lnTo>
                  <a:pt x="242880" y="830755"/>
                </a:lnTo>
                <a:lnTo>
                  <a:pt x="284186" y="851978"/>
                </a:lnTo>
                <a:lnTo>
                  <a:pt x="327818" y="870378"/>
                </a:lnTo>
                <a:lnTo>
                  <a:pt x="373574" y="885796"/>
                </a:lnTo>
                <a:lnTo>
                  <a:pt x="421251" y="898068"/>
                </a:lnTo>
                <a:lnTo>
                  <a:pt x="470647" y="907033"/>
                </a:lnTo>
                <a:lnTo>
                  <a:pt x="521560" y="912531"/>
                </a:lnTo>
                <a:lnTo>
                  <a:pt x="573786" y="914400"/>
                </a:lnTo>
                <a:lnTo>
                  <a:pt x="626011" y="912531"/>
                </a:lnTo>
                <a:lnTo>
                  <a:pt x="676924" y="907033"/>
                </a:lnTo>
                <a:lnTo>
                  <a:pt x="726320" y="898068"/>
                </a:lnTo>
                <a:lnTo>
                  <a:pt x="773997" y="885796"/>
                </a:lnTo>
                <a:lnTo>
                  <a:pt x="819753" y="870378"/>
                </a:lnTo>
                <a:lnTo>
                  <a:pt x="863385" y="851978"/>
                </a:lnTo>
                <a:lnTo>
                  <a:pt x="904691" y="830755"/>
                </a:lnTo>
                <a:lnTo>
                  <a:pt x="943467" y="806871"/>
                </a:lnTo>
                <a:lnTo>
                  <a:pt x="979512" y="780488"/>
                </a:lnTo>
                <a:lnTo>
                  <a:pt x="1012623" y="751766"/>
                </a:lnTo>
                <a:lnTo>
                  <a:pt x="1042597" y="720869"/>
                </a:lnTo>
                <a:lnTo>
                  <a:pt x="1069232" y="687956"/>
                </a:lnTo>
                <a:lnTo>
                  <a:pt x="1092325" y="653189"/>
                </a:lnTo>
                <a:lnTo>
                  <a:pt x="1111674" y="616730"/>
                </a:lnTo>
                <a:lnTo>
                  <a:pt x="1127075" y="578740"/>
                </a:lnTo>
                <a:lnTo>
                  <a:pt x="1138327" y="539381"/>
                </a:lnTo>
                <a:lnTo>
                  <a:pt x="1145227" y="498814"/>
                </a:lnTo>
                <a:lnTo>
                  <a:pt x="1147572" y="457200"/>
                </a:lnTo>
                <a:lnTo>
                  <a:pt x="1145227" y="415585"/>
                </a:lnTo>
                <a:lnTo>
                  <a:pt x="1138327" y="375018"/>
                </a:lnTo>
                <a:lnTo>
                  <a:pt x="1127075" y="335659"/>
                </a:lnTo>
                <a:lnTo>
                  <a:pt x="1111674" y="297669"/>
                </a:lnTo>
                <a:lnTo>
                  <a:pt x="1092325" y="261210"/>
                </a:lnTo>
                <a:lnTo>
                  <a:pt x="1069232" y="226443"/>
                </a:lnTo>
                <a:lnTo>
                  <a:pt x="1042597" y="193530"/>
                </a:lnTo>
                <a:lnTo>
                  <a:pt x="1012623" y="162633"/>
                </a:lnTo>
                <a:lnTo>
                  <a:pt x="979512" y="133911"/>
                </a:lnTo>
                <a:lnTo>
                  <a:pt x="943467" y="107528"/>
                </a:lnTo>
                <a:lnTo>
                  <a:pt x="904691" y="83644"/>
                </a:lnTo>
                <a:lnTo>
                  <a:pt x="863385" y="62421"/>
                </a:lnTo>
                <a:lnTo>
                  <a:pt x="819753" y="44021"/>
                </a:lnTo>
                <a:lnTo>
                  <a:pt x="773997" y="28603"/>
                </a:lnTo>
                <a:lnTo>
                  <a:pt x="726320" y="16331"/>
                </a:lnTo>
                <a:lnTo>
                  <a:pt x="676924" y="7366"/>
                </a:lnTo>
                <a:lnTo>
                  <a:pt x="626011" y="1868"/>
                </a:lnTo>
                <a:lnTo>
                  <a:pt x="573786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4434402" y="3904448"/>
            <a:ext cx="64452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25" dirty="0">
                <a:solidFill>
                  <a:srgbClr val="FFFFFF"/>
                </a:solidFill>
                <a:latin typeface="Calibri"/>
                <a:cs typeface="Calibri"/>
              </a:rPr>
              <a:t>70%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55132" y="3969570"/>
            <a:ext cx="90487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latin typeface="Calibri"/>
                <a:cs typeface="Calibri"/>
              </a:rPr>
              <a:t>UK</a:t>
            </a:r>
            <a:r>
              <a:rPr sz="2000" b="1" spc="-35" dirty="0">
                <a:latin typeface="Calibri"/>
                <a:cs typeface="Calibri"/>
              </a:rPr>
              <a:t> </a:t>
            </a:r>
            <a:r>
              <a:rPr sz="2000" b="1" spc="-20" dirty="0">
                <a:latin typeface="Calibri"/>
                <a:cs typeface="Calibri"/>
              </a:rPr>
              <a:t>2023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21" name="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478023" y="3953255"/>
            <a:ext cx="1481327" cy="406907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5696777" y="4809615"/>
            <a:ext cx="546290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20" dirty="0">
                <a:solidFill>
                  <a:srgbClr val="343D46"/>
                </a:solidFill>
                <a:latin typeface="Calibri"/>
                <a:cs typeface="Calibri"/>
              </a:rPr>
              <a:t>“three-</a:t>
            </a:r>
            <a:r>
              <a:rPr sz="1800" dirty="0">
                <a:solidFill>
                  <a:srgbClr val="343D46"/>
                </a:solidFill>
                <a:latin typeface="Calibri"/>
                <a:cs typeface="Calibri"/>
              </a:rPr>
              <a:t>quarters</a:t>
            </a:r>
            <a:r>
              <a:rPr sz="1800" spc="-40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43D46"/>
                </a:solidFill>
                <a:latin typeface="Calibri"/>
                <a:cs typeface="Calibri"/>
              </a:rPr>
              <a:t>of</a:t>
            </a:r>
            <a:r>
              <a:rPr sz="1800" spc="-25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43D46"/>
                </a:solidFill>
                <a:latin typeface="Calibri"/>
                <a:cs typeface="Calibri"/>
              </a:rPr>
              <a:t>executives</a:t>
            </a:r>
            <a:r>
              <a:rPr sz="1800" spc="-55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43D46"/>
                </a:solidFill>
                <a:latin typeface="Calibri"/>
                <a:cs typeface="Calibri"/>
              </a:rPr>
              <a:t>said</a:t>
            </a:r>
            <a:r>
              <a:rPr sz="1800" spc="-40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43D46"/>
                </a:solidFill>
                <a:latin typeface="Calibri"/>
                <a:cs typeface="Calibri"/>
              </a:rPr>
              <a:t>most</a:t>
            </a:r>
            <a:r>
              <a:rPr sz="1800" spc="-45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43D46"/>
                </a:solidFill>
                <a:latin typeface="Calibri"/>
                <a:cs typeface="Calibri"/>
              </a:rPr>
              <a:t>organizations</a:t>
            </a:r>
            <a:r>
              <a:rPr sz="1800" spc="-30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spc="-25" dirty="0">
                <a:solidFill>
                  <a:srgbClr val="343D46"/>
                </a:solidFill>
                <a:latin typeface="Calibri"/>
                <a:cs typeface="Calibri"/>
              </a:rPr>
              <a:t>in </a:t>
            </a:r>
            <a:r>
              <a:rPr sz="1800" dirty="0">
                <a:solidFill>
                  <a:srgbClr val="343D46"/>
                </a:solidFill>
                <a:latin typeface="Calibri"/>
                <a:cs typeface="Calibri"/>
              </a:rPr>
              <a:t>their</a:t>
            </a:r>
            <a:r>
              <a:rPr sz="1800" spc="-40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43D46"/>
                </a:solidFill>
                <a:latin typeface="Calibri"/>
                <a:cs typeface="Calibri"/>
              </a:rPr>
              <a:t>industry</a:t>
            </a:r>
            <a:r>
              <a:rPr sz="1800" spc="-40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43D46"/>
                </a:solidFill>
                <a:latin typeface="Calibri"/>
                <a:cs typeface="Calibri"/>
              </a:rPr>
              <a:t>would</a:t>
            </a:r>
            <a:r>
              <a:rPr sz="1800" spc="-20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43D46"/>
                </a:solidFill>
                <a:latin typeface="Calibri"/>
                <a:cs typeface="Calibri"/>
              </a:rPr>
              <a:t>be</a:t>
            </a:r>
            <a:r>
              <a:rPr sz="1800" spc="-40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43D46"/>
                </a:solidFill>
                <a:latin typeface="Calibri"/>
                <a:cs typeface="Calibri"/>
              </a:rPr>
              <a:t>caught</a:t>
            </a:r>
            <a:r>
              <a:rPr sz="1800" spc="-30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43D46"/>
                </a:solidFill>
                <a:latin typeface="Calibri"/>
                <a:cs typeface="Calibri"/>
              </a:rPr>
              <a:t>greenwashing</a:t>
            </a:r>
            <a:r>
              <a:rPr sz="1800" spc="-40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43D46"/>
                </a:solidFill>
                <a:latin typeface="Calibri"/>
                <a:cs typeface="Calibri"/>
              </a:rPr>
              <a:t>if</a:t>
            </a:r>
            <a:r>
              <a:rPr sz="1800" spc="-25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43D46"/>
                </a:solidFill>
                <a:latin typeface="Calibri"/>
                <a:cs typeface="Calibri"/>
              </a:rPr>
              <a:t>they</a:t>
            </a:r>
            <a:r>
              <a:rPr sz="1800" spc="-45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spc="-20" dirty="0">
                <a:solidFill>
                  <a:srgbClr val="343D46"/>
                </a:solidFill>
                <a:latin typeface="Calibri"/>
                <a:cs typeface="Calibri"/>
              </a:rPr>
              <a:t>were </a:t>
            </a:r>
            <a:r>
              <a:rPr sz="1800" spc="-10" dirty="0">
                <a:solidFill>
                  <a:srgbClr val="343D46"/>
                </a:solidFill>
                <a:latin typeface="Calibri"/>
                <a:cs typeface="Calibri"/>
              </a:rPr>
              <a:t>investigated</a:t>
            </a:r>
            <a:r>
              <a:rPr sz="1800" spc="-50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spc="-30" dirty="0">
                <a:solidFill>
                  <a:srgbClr val="343D46"/>
                </a:solidFill>
                <a:latin typeface="Calibri"/>
                <a:cs typeface="Calibri"/>
              </a:rPr>
              <a:t>thoroughly.”</a:t>
            </a:r>
            <a:r>
              <a:rPr sz="1800" spc="-45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spc="-25" dirty="0">
                <a:solidFill>
                  <a:srgbClr val="343D46"/>
                </a:solidFill>
                <a:latin typeface="Calibri"/>
                <a:cs typeface="Calibri"/>
              </a:rPr>
              <a:t>Moreover,</a:t>
            </a:r>
            <a:r>
              <a:rPr sz="1800" spc="-45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43D46"/>
                </a:solidFill>
                <a:latin typeface="Calibri"/>
                <a:cs typeface="Calibri"/>
              </a:rPr>
              <a:t>almost</a:t>
            </a:r>
            <a:r>
              <a:rPr sz="1800" spc="-50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43D46"/>
                </a:solidFill>
                <a:latin typeface="Calibri"/>
                <a:cs typeface="Calibri"/>
              </a:rPr>
              <a:t>“60%</a:t>
            </a:r>
            <a:r>
              <a:rPr sz="1800" spc="-50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43D46"/>
                </a:solidFill>
                <a:latin typeface="Calibri"/>
                <a:cs typeface="Calibri"/>
              </a:rPr>
              <a:t>say</a:t>
            </a:r>
            <a:r>
              <a:rPr sz="1800" spc="-50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43D46"/>
                </a:solidFill>
                <a:latin typeface="Calibri"/>
                <a:cs typeface="Calibri"/>
              </a:rPr>
              <a:t>their </a:t>
            </a:r>
            <a:r>
              <a:rPr sz="1800" dirty="0">
                <a:solidFill>
                  <a:srgbClr val="343D46"/>
                </a:solidFill>
                <a:latin typeface="Calibri"/>
                <a:cs typeface="Calibri"/>
              </a:rPr>
              <a:t>own</a:t>
            </a:r>
            <a:r>
              <a:rPr sz="1800" spc="-35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43D46"/>
                </a:solidFill>
                <a:latin typeface="Calibri"/>
                <a:cs typeface="Calibri"/>
              </a:rPr>
              <a:t>organization</a:t>
            </a:r>
            <a:r>
              <a:rPr sz="1800" spc="-15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43D46"/>
                </a:solidFill>
                <a:latin typeface="Calibri"/>
                <a:cs typeface="Calibri"/>
              </a:rPr>
              <a:t>is</a:t>
            </a:r>
            <a:r>
              <a:rPr sz="1800" spc="-35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43D46"/>
                </a:solidFill>
                <a:latin typeface="Calibri"/>
                <a:cs typeface="Calibri"/>
              </a:rPr>
              <a:t>overstating</a:t>
            </a:r>
            <a:r>
              <a:rPr sz="1800" spc="-30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43D46"/>
                </a:solidFill>
                <a:latin typeface="Calibri"/>
                <a:cs typeface="Calibri"/>
              </a:rPr>
              <a:t>its</a:t>
            </a:r>
            <a:r>
              <a:rPr sz="1800" spc="-35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43D46"/>
                </a:solidFill>
                <a:latin typeface="Calibri"/>
                <a:cs typeface="Calibri"/>
              </a:rPr>
              <a:t>sustainability</a:t>
            </a:r>
            <a:r>
              <a:rPr sz="1800" spc="-25" dirty="0">
                <a:solidFill>
                  <a:srgbClr val="343D4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43D46"/>
                </a:solidFill>
                <a:latin typeface="Calibri"/>
                <a:cs typeface="Calibri"/>
              </a:rPr>
              <a:t>methods.”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4183379" y="4847844"/>
            <a:ext cx="1148080" cy="914400"/>
          </a:xfrm>
          <a:custGeom>
            <a:avLst/>
            <a:gdLst/>
            <a:ahLst/>
            <a:cxnLst/>
            <a:rect l="l" t="t" r="r" b="b"/>
            <a:pathLst>
              <a:path w="1148079" h="914400">
                <a:moveTo>
                  <a:pt x="573786" y="0"/>
                </a:moveTo>
                <a:lnTo>
                  <a:pt x="521560" y="1868"/>
                </a:lnTo>
                <a:lnTo>
                  <a:pt x="470647" y="7366"/>
                </a:lnTo>
                <a:lnTo>
                  <a:pt x="421251" y="16331"/>
                </a:lnTo>
                <a:lnTo>
                  <a:pt x="373574" y="28603"/>
                </a:lnTo>
                <a:lnTo>
                  <a:pt x="327818" y="44021"/>
                </a:lnTo>
                <a:lnTo>
                  <a:pt x="284186" y="62421"/>
                </a:lnTo>
                <a:lnTo>
                  <a:pt x="242880" y="83644"/>
                </a:lnTo>
                <a:lnTo>
                  <a:pt x="204104" y="107528"/>
                </a:lnTo>
                <a:lnTo>
                  <a:pt x="168059" y="133911"/>
                </a:lnTo>
                <a:lnTo>
                  <a:pt x="134948" y="162633"/>
                </a:lnTo>
                <a:lnTo>
                  <a:pt x="104974" y="193530"/>
                </a:lnTo>
                <a:lnTo>
                  <a:pt x="78339" y="226443"/>
                </a:lnTo>
                <a:lnTo>
                  <a:pt x="55246" y="261210"/>
                </a:lnTo>
                <a:lnTo>
                  <a:pt x="35897" y="297669"/>
                </a:lnTo>
                <a:lnTo>
                  <a:pt x="20496" y="335659"/>
                </a:lnTo>
                <a:lnTo>
                  <a:pt x="9244" y="375018"/>
                </a:lnTo>
                <a:lnTo>
                  <a:pt x="2344" y="415585"/>
                </a:lnTo>
                <a:lnTo>
                  <a:pt x="0" y="457199"/>
                </a:lnTo>
                <a:lnTo>
                  <a:pt x="2344" y="498814"/>
                </a:lnTo>
                <a:lnTo>
                  <a:pt x="9244" y="539381"/>
                </a:lnTo>
                <a:lnTo>
                  <a:pt x="20496" y="578740"/>
                </a:lnTo>
                <a:lnTo>
                  <a:pt x="35897" y="616730"/>
                </a:lnTo>
                <a:lnTo>
                  <a:pt x="55246" y="653189"/>
                </a:lnTo>
                <a:lnTo>
                  <a:pt x="78339" y="687956"/>
                </a:lnTo>
                <a:lnTo>
                  <a:pt x="104974" y="720869"/>
                </a:lnTo>
                <a:lnTo>
                  <a:pt x="134948" y="751766"/>
                </a:lnTo>
                <a:lnTo>
                  <a:pt x="168059" y="780488"/>
                </a:lnTo>
                <a:lnTo>
                  <a:pt x="204104" y="806871"/>
                </a:lnTo>
                <a:lnTo>
                  <a:pt x="242880" y="830755"/>
                </a:lnTo>
                <a:lnTo>
                  <a:pt x="284186" y="851978"/>
                </a:lnTo>
                <a:lnTo>
                  <a:pt x="327818" y="870378"/>
                </a:lnTo>
                <a:lnTo>
                  <a:pt x="373574" y="885796"/>
                </a:lnTo>
                <a:lnTo>
                  <a:pt x="421251" y="898068"/>
                </a:lnTo>
                <a:lnTo>
                  <a:pt x="470647" y="907033"/>
                </a:lnTo>
                <a:lnTo>
                  <a:pt x="521560" y="912531"/>
                </a:lnTo>
                <a:lnTo>
                  <a:pt x="573786" y="914399"/>
                </a:lnTo>
                <a:lnTo>
                  <a:pt x="626011" y="912531"/>
                </a:lnTo>
                <a:lnTo>
                  <a:pt x="676924" y="907033"/>
                </a:lnTo>
                <a:lnTo>
                  <a:pt x="726320" y="898068"/>
                </a:lnTo>
                <a:lnTo>
                  <a:pt x="773997" y="885796"/>
                </a:lnTo>
                <a:lnTo>
                  <a:pt x="819753" y="870378"/>
                </a:lnTo>
                <a:lnTo>
                  <a:pt x="863385" y="851978"/>
                </a:lnTo>
                <a:lnTo>
                  <a:pt x="904691" y="830755"/>
                </a:lnTo>
                <a:lnTo>
                  <a:pt x="943467" y="806871"/>
                </a:lnTo>
                <a:lnTo>
                  <a:pt x="979512" y="780488"/>
                </a:lnTo>
                <a:lnTo>
                  <a:pt x="1012623" y="751766"/>
                </a:lnTo>
                <a:lnTo>
                  <a:pt x="1042597" y="720869"/>
                </a:lnTo>
                <a:lnTo>
                  <a:pt x="1069232" y="687956"/>
                </a:lnTo>
                <a:lnTo>
                  <a:pt x="1092325" y="653189"/>
                </a:lnTo>
                <a:lnTo>
                  <a:pt x="1111674" y="616730"/>
                </a:lnTo>
                <a:lnTo>
                  <a:pt x="1127075" y="578740"/>
                </a:lnTo>
                <a:lnTo>
                  <a:pt x="1138327" y="539381"/>
                </a:lnTo>
                <a:lnTo>
                  <a:pt x="1145227" y="498814"/>
                </a:lnTo>
                <a:lnTo>
                  <a:pt x="1147572" y="457199"/>
                </a:lnTo>
                <a:lnTo>
                  <a:pt x="1145227" y="415585"/>
                </a:lnTo>
                <a:lnTo>
                  <a:pt x="1138327" y="375018"/>
                </a:lnTo>
                <a:lnTo>
                  <a:pt x="1127075" y="335659"/>
                </a:lnTo>
                <a:lnTo>
                  <a:pt x="1111674" y="297669"/>
                </a:lnTo>
                <a:lnTo>
                  <a:pt x="1092325" y="261210"/>
                </a:lnTo>
                <a:lnTo>
                  <a:pt x="1069232" y="226443"/>
                </a:lnTo>
                <a:lnTo>
                  <a:pt x="1042597" y="193530"/>
                </a:lnTo>
                <a:lnTo>
                  <a:pt x="1012623" y="162633"/>
                </a:lnTo>
                <a:lnTo>
                  <a:pt x="979512" y="133911"/>
                </a:lnTo>
                <a:lnTo>
                  <a:pt x="943467" y="107528"/>
                </a:lnTo>
                <a:lnTo>
                  <a:pt x="904691" y="83644"/>
                </a:lnTo>
                <a:lnTo>
                  <a:pt x="863385" y="62421"/>
                </a:lnTo>
                <a:lnTo>
                  <a:pt x="819753" y="44021"/>
                </a:lnTo>
                <a:lnTo>
                  <a:pt x="773997" y="28603"/>
                </a:lnTo>
                <a:lnTo>
                  <a:pt x="726320" y="16331"/>
                </a:lnTo>
                <a:lnTo>
                  <a:pt x="676924" y="7366"/>
                </a:lnTo>
                <a:lnTo>
                  <a:pt x="626011" y="1868"/>
                </a:lnTo>
                <a:lnTo>
                  <a:pt x="573786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4434400" y="5056377"/>
            <a:ext cx="64452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25" dirty="0">
                <a:solidFill>
                  <a:srgbClr val="FFFFFF"/>
                </a:solidFill>
                <a:latin typeface="Calibri"/>
                <a:cs typeface="Calibri"/>
              </a:rPr>
              <a:t>60%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25" name="object 2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855411" y="4924338"/>
            <a:ext cx="1021362" cy="556849"/>
          </a:xfrm>
          <a:prstGeom prst="rect">
            <a:avLst/>
          </a:prstGeom>
        </p:spPr>
      </p:pic>
      <p:sp>
        <p:nvSpPr>
          <p:cNvPr id="26" name="object 26"/>
          <p:cNvSpPr txBox="1"/>
          <p:nvPr/>
        </p:nvSpPr>
        <p:spPr>
          <a:xfrm>
            <a:off x="1494270" y="4969424"/>
            <a:ext cx="887094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latin typeface="Calibri"/>
                <a:cs typeface="Calibri"/>
              </a:rPr>
              <a:t>US</a:t>
            </a:r>
            <a:r>
              <a:rPr sz="2000" b="1" spc="-25" dirty="0">
                <a:latin typeface="Calibri"/>
                <a:cs typeface="Calibri"/>
              </a:rPr>
              <a:t> </a:t>
            </a:r>
            <a:r>
              <a:rPr sz="2000" b="1" spc="-20" dirty="0">
                <a:latin typeface="Calibri"/>
                <a:cs typeface="Calibri"/>
              </a:rPr>
              <a:t>2023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143525" y="6605916"/>
            <a:ext cx="4307840" cy="17399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000" spc="70" dirty="0">
                <a:solidFill>
                  <a:srgbClr val="7E7E7E"/>
                </a:solidFill>
                <a:latin typeface="Gill Sans MT"/>
                <a:cs typeface="Gill Sans MT"/>
              </a:rPr>
              <a:t>Sustainable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75" dirty="0">
                <a:solidFill>
                  <a:srgbClr val="7E7E7E"/>
                </a:solidFill>
                <a:latin typeface="Gill Sans MT"/>
                <a:cs typeface="Gill Sans MT"/>
              </a:rPr>
              <a:t>and</a:t>
            </a:r>
            <a:r>
              <a:rPr sz="1000" spc="-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Digital</a:t>
            </a:r>
            <a:r>
              <a:rPr sz="1000" spc="-1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Trade</a:t>
            </a:r>
            <a:r>
              <a:rPr sz="1000" spc="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45" dirty="0">
                <a:solidFill>
                  <a:srgbClr val="7E7E7E"/>
                </a:solidFill>
                <a:latin typeface="Gill Sans MT"/>
                <a:cs typeface="Gill Sans MT"/>
              </a:rPr>
              <a:t>Facilitation</a:t>
            </a:r>
            <a:r>
              <a:rPr sz="1000" spc="-2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Week</a:t>
            </a:r>
            <a:r>
              <a:rPr sz="1000" spc="305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7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85" dirty="0">
                <a:solidFill>
                  <a:srgbClr val="7E7E7E"/>
                </a:solidFill>
                <a:latin typeface="Gill Sans MT"/>
                <a:cs typeface="Gill Sans MT"/>
              </a:rPr>
              <a:t>8-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12</a:t>
            </a:r>
            <a:r>
              <a:rPr sz="100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110" dirty="0">
                <a:solidFill>
                  <a:srgbClr val="7E7E7E"/>
                </a:solidFill>
                <a:latin typeface="Gill Sans MT"/>
                <a:cs typeface="Gill Sans MT"/>
              </a:rPr>
              <a:t>July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spc="60" dirty="0">
                <a:solidFill>
                  <a:srgbClr val="7E7E7E"/>
                </a:solidFill>
                <a:latin typeface="Gill Sans MT"/>
                <a:cs typeface="Gill Sans MT"/>
              </a:rPr>
              <a:t>2024</a:t>
            </a:r>
            <a:r>
              <a:rPr sz="1000" spc="260" dirty="0">
                <a:solidFill>
                  <a:srgbClr val="7E7E7E"/>
                </a:solidFill>
                <a:latin typeface="Gill Sans MT"/>
                <a:cs typeface="Gill Sans MT"/>
              </a:rPr>
              <a:t> </a:t>
            </a:r>
            <a:r>
              <a:rPr sz="1000" dirty="0">
                <a:solidFill>
                  <a:srgbClr val="109FDB"/>
                </a:solidFill>
                <a:latin typeface="Gill Sans MT"/>
                <a:cs typeface="Gill Sans MT"/>
              </a:rPr>
              <a:t>I</a:t>
            </a:r>
            <a:r>
              <a:rPr sz="1000" spc="265" dirty="0">
                <a:solidFill>
                  <a:srgbClr val="109FDB"/>
                </a:solidFill>
                <a:latin typeface="Gill Sans MT"/>
                <a:cs typeface="Gill Sans MT"/>
              </a:rPr>
              <a:t> </a:t>
            </a:r>
            <a:r>
              <a:rPr sz="1000" spc="-10" dirty="0">
                <a:solidFill>
                  <a:srgbClr val="7E7E7E"/>
                </a:solidFill>
                <a:latin typeface="Gill Sans MT"/>
                <a:cs typeface="Gill Sans MT"/>
              </a:rPr>
              <a:t>Geneva</a:t>
            </a:r>
            <a:endParaRPr sz="10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3842</Words>
  <Application>Microsoft Office PowerPoint</Application>
  <PresentationFormat>ワイド画面</PresentationFormat>
  <Paragraphs>605</Paragraphs>
  <Slides>33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33</vt:i4>
      </vt:variant>
    </vt:vector>
  </HeadingPairs>
  <TitlesOfParts>
    <vt:vector size="44" baseType="lpstr">
      <vt:lpstr>メイリオ</vt:lpstr>
      <vt:lpstr>游ゴシック</vt:lpstr>
      <vt:lpstr>游ゴシック Light</vt:lpstr>
      <vt:lpstr>Arial</vt:lpstr>
      <vt:lpstr>Calibri</vt:lpstr>
      <vt:lpstr>Gill Sans MT</vt:lpstr>
      <vt:lpstr>Lucida Sans</vt:lpstr>
      <vt:lpstr>Segoe UI Emoji</vt:lpstr>
      <vt:lpstr>Times New Roman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Traceability and Digital Product Passports</vt:lpstr>
      <vt:lpstr>Greenwashing is ubiquitous</vt:lpstr>
      <vt:lpstr>And it devalues genuine sustainable behaviour</vt:lpstr>
      <vt:lpstr>Transparency is the sunlight that exposes greenwashing</vt:lpstr>
      <vt:lpstr>The UNTP aims to achieve that scale with 5 pillars</vt:lpstr>
      <vt:lpstr>Lets look at the UNTP DATA</vt:lpstr>
      <vt:lpstr>And what happens across a supply chain</vt:lpstr>
      <vt:lpstr>But let’s really focus on the UNTP DPP VALUE</vt:lpstr>
      <vt:lpstr>Benefits must exceed costs for adoption at scale</vt:lpstr>
      <vt:lpstr>Lets examine just one of the benefits - disclosures</vt:lpstr>
      <vt:lpstr>Startup costs may stall action even for positive cases</vt:lpstr>
      <vt:lpstr>Community level incentives can help.</vt:lpstr>
      <vt:lpstr>UNTP and EU DPPs: complementarities?</vt:lpstr>
      <vt:lpstr>What are CIRPASS and CIRPASS-2 ?</vt:lpstr>
      <vt:lpstr>EU DPP – Regulatory sources</vt:lpstr>
      <vt:lpstr>PowerPoint プレゼンテーション</vt:lpstr>
      <vt:lpstr>Regulatory and beyond-regulatory requirements for the DPP system</vt:lpstr>
      <vt:lpstr>Possible connections between the EU DPP and the UNTP DPP</vt:lpstr>
      <vt:lpstr>Standardisation &amp; CIRPASS-2</vt:lpstr>
      <vt:lpstr>Comparison between the EU DPP system and the UNTP DPP (1/2) Text in red corresponds to CIRPASS proposal for the DPP system</vt:lpstr>
      <vt:lpstr>Comparison between the EU DPP system and the UNTP DPP (2/2) Text in red corresponds to CIRPASS proposal for the DPP system</vt:lpstr>
      <vt:lpstr>Product Circularity Data use case project</vt:lpstr>
      <vt:lpstr>Product Circularity Data use case - project</vt:lpstr>
      <vt:lpstr>Product Circularity Data use case – project time line</vt:lpstr>
      <vt:lpstr>The resulting harmonized product circularity data categories based on the referenced DDP initiatives</vt:lpstr>
      <vt:lpstr>The core data &amp; possible sectoral extensions enable scalability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HISANAO SUGAMATA</dc:creator>
  <cp:lastModifiedBy>HISANAO SUGAMATA</cp:lastModifiedBy>
  <cp:revision>9</cp:revision>
  <dcterms:created xsi:type="dcterms:W3CDTF">2024-08-04T05:11:54Z</dcterms:created>
  <dcterms:modified xsi:type="dcterms:W3CDTF">2024-08-24T06:34:44Z</dcterms:modified>
</cp:coreProperties>
</file>