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66" r:id="rId2"/>
    <p:sldId id="2975" r:id="rId3"/>
    <p:sldId id="2959" r:id="rId4"/>
    <p:sldId id="2960" r:id="rId5"/>
    <p:sldId id="431" r:id="rId6"/>
    <p:sldId id="429" r:id="rId7"/>
    <p:sldId id="257" r:id="rId8"/>
    <p:sldId id="2967" r:id="rId9"/>
    <p:sldId id="2969" r:id="rId10"/>
    <p:sldId id="265" r:id="rId11"/>
    <p:sldId id="264" r:id="rId12"/>
    <p:sldId id="268" r:id="rId13"/>
    <p:sldId id="2976" r:id="rId14"/>
    <p:sldId id="2977" r:id="rId15"/>
    <p:sldId id="2978" r:id="rId16"/>
    <p:sldId id="2979" r:id="rId17"/>
    <p:sldId id="2980" r:id="rId18"/>
  </p:sldIdLst>
  <p:sldSz cx="12192000" cy="6858000"/>
  <p:notesSz cx="6800850" cy="993298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52" d="100"/>
          <a:sy n="52" d="100"/>
        </p:scale>
        <p:origin x="60" y="2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26570E3-6159-F03D-998C-2591343FC59A}"/>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48373FD7-D561-21B1-93A9-8743C5DCC2C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E167E0AA-F934-BAE2-3924-681A80E68029}"/>
              </a:ext>
            </a:extLst>
          </p:cNvPr>
          <p:cNvSpPr>
            <a:spLocks noGrp="1"/>
          </p:cNvSpPr>
          <p:nvPr>
            <p:ph type="dt" sz="half" idx="10"/>
          </p:nvPr>
        </p:nvSpPr>
        <p:spPr/>
        <p:txBody>
          <a:bodyPr/>
          <a:lstStyle/>
          <a:p>
            <a:fld id="{6213EFE1-841B-49AB-9BB0-49CC8E9578CE}" type="datetimeFigureOut">
              <a:rPr kumimoji="1" lang="ja-JP" altLang="en-US" smtClean="0"/>
              <a:t>2024/8/24</a:t>
            </a:fld>
            <a:endParaRPr kumimoji="1" lang="ja-JP" altLang="en-US"/>
          </a:p>
        </p:txBody>
      </p:sp>
      <p:sp>
        <p:nvSpPr>
          <p:cNvPr id="5" name="フッター プレースホルダー 4">
            <a:extLst>
              <a:ext uri="{FF2B5EF4-FFF2-40B4-BE49-F238E27FC236}">
                <a16:creationId xmlns:a16="http://schemas.microsoft.com/office/drawing/2014/main" id="{61A0EA58-B142-1DA1-A581-B9E5B6BF17D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9DF17E7-C587-D170-DA22-4678271A0E9B}"/>
              </a:ext>
            </a:extLst>
          </p:cNvPr>
          <p:cNvSpPr>
            <a:spLocks noGrp="1"/>
          </p:cNvSpPr>
          <p:nvPr>
            <p:ph type="sldNum" sz="quarter" idx="12"/>
          </p:nvPr>
        </p:nvSpPr>
        <p:spPr/>
        <p:txBody>
          <a:bodyPr/>
          <a:lstStyle/>
          <a:p>
            <a:fld id="{3E0C19BA-8535-42AD-A0AD-C789F85EE985}" type="slidenum">
              <a:rPr kumimoji="1" lang="ja-JP" altLang="en-US" smtClean="0"/>
              <a:t>‹#›</a:t>
            </a:fld>
            <a:endParaRPr kumimoji="1" lang="ja-JP" altLang="en-US"/>
          </a:p>
        </p:txBody>
      </p:sp>
    </p:spTree>
    <p:extLst>
      <p:ext uri="{BB962C8B-B14F-4D97-AF65-F5344CB8AC3E}">
        <p14:creationId xmlns:p14="http://schemas.microsoft.com/office/powerpoint/2010/main" val="9972339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517A392-0AF5-869B-3CAC-824A55E1E08E}"/>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40E402B5-5BC6-3D0E-18D1-BE3D3D0AB2D3}"/>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752D0CD-5298-3584-C61E-A581AA94AB05}"/>
              </a:ext>
            </a:extLst>
          </p:cNvPr>
          <p:cNvSpPr>
            <a:spLocks noGrp="1"/>
          </p:cNvSpPr>
          <p:nvPr>
            <p:ph type="dt" sz="half" idx="10"/>
          </p:nvPr>
        </p:nvSpPr>
        <p:spPr/>
        <p:txBody>
          <a:bodyPr/>
          <a:lstStyle/>
          <a:p>
            <a:fld id="{6213EFE1-841B-49AB-9BB0-49CC8E9578CE}" type="datetimeFigureOut">
              <a:rPr kumimoji="1" lang="ja-JP" altLang="en-US" smtClean="0"/>
              <a:t>2024/8/24</a:t>
            </a:fld>
            <a:endParaRPr kumimoji="1" lang="ja-JP" altLang="en-US"/>
          </a:p>
        </p:txBody>
      </p:sp>
      <p:sp>
        <p:nvSpPr>
          <p:cNvPr id="5" name="フッター プレースホルダー 4">
            <a:extLst>
              <a:ext uri="{FF2B5EF4-FFF2-40B4-BE49-F238E27FC236}">
                <a16:creationId xmlns:a16="http://schemas.microsoft.com/office/drawing/2014/main" id="{3D10DF12-E4F0-99CC-96D5-46414AF28E3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4730898-376E-CD36-9E87-5D1B74B1F93B}"/>
              </a:ext>
            </a:extLst>
          </p:cNvPr>
          <p:cNvSpPr>
            <a:spLocks noGrp="1"/>
          </p:cNvSpPr>
          <p:nvPr>
            <p:ph type="sldNum" sz="quarter" idx="12"/>
          </p:nvPr>
        </p:nvSpPr>
        <p:spPr/>
        <p:txBody>
          <a:bodyPr/>
          <a:lstStyle/>
          <a:p>
            <a:fld id="{3E0C19BA-8535-42AD-A0AD-C789F85EE985}" type="slidenum">
              <a:rPr kumimoji="1" lang="ja-JP" altLang="en-US" smtClean="0"/>
              <a:t>‹#›</a:t>
            </a:fld>
            <a:endParaRPr kumimoji="1" lang="ja-JP" altLang="en-US"/>
          </a:p>
        </p:txBody>
      </p:sp>
    </p:spTree>
    <p:extLst>
      <p:ext uri="{BB962C8B-B14F-4D97-AF65-F5344CB8AC3E}">
        <p14:creationId xmlns:p14="http://schemas.microsoft.com/office/powerpoint/2010/main" val="12280714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062AD4A8-F647-4F0D-DB8A-FE3797C304A5}"/>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9EB5F10B-E0E8-F111-3E0E-E852D1D8F750}"/>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D0FD093-1C1A-CDA8-5C4C-CE801615F602}"/>
              </a:ext>
            </a:extLst>
          </p:cNvPr>
          <p:cNvSpPr>
            <a:spLocks noGrp="1"/>
          </p:cNvSpPr>
          <p:nvPr>
            <p:ph type="dt" sz="half" idx="10"/>
          </p:nvPr>
        </p:nvSpPr>
        <p:spPr/>
        <p:txBody>
          <a:bodyPr/>
          <a:lstStyle/>
          <a:p>
            <a:fld id="{6213EFE1-841B-49AB-9BB0-49CC8E9578CE}" type="datetimeFigureOut">
              <a:rPr kumimoji="1" lang="ja-JP" altLang="en-US" smtClean="0"/>
              <a:t>2024/8/24</a:t>
            </a:fld>
            <a:endParaRPr kumimoji="1" lang="ja-JP" altLang="en-US"/>
          </a:p>
        </p:txBody>
      </p:sp>
      <p:sp>
        <p:nvSpPr>
          <p:cNvPr id="5" name="フッター プレースホルダー 4">
            <a:extLst>
              <a:ext uri="{FF2B5EF4-FFF2-40B4-BE49-F238E27FC236}">
                <a16:creationId xmlns:a16="http://schemas.microsoft.com/office/drawing/2014/main" id="{C21E6127-1630-6349-F751-14074AEA0A1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38C09F0-4A96-E21C-62F7-0447B4A7B075}"/>
              </a:ext>
            </a:extLst>
          </p:cNvPr>
          <p:cNvSpPr>
            <a:spLocks noGrp="1"/>
          </p:cNvSpPr>
          <p:nvPr>
            <p:ph type="sldNum" sz="quarter" idx="12"/>
          </p:nvPr>
        </p:nvSpPr>
        <p:spPr/>
        <p:txBody>
          <a:bodyPr/>
          <a:lstStyle/>
          <a:p>
            <a:fld id="{3E0C19BA-8535-42AD-A0AD-C789F85EE985}" type="slidenum">
              <a:rPr kumimoji="1" lang="ja-JP" altLang="en-US" smtClean="0"/>
              <a:t>‹#›</a:t>
            </a:fld>
            <a:endParaRPr kumimoji="1" lang="ja-JP" altLang="en-US"/>
          </a:p>
        </p:txBody>
      </p:sp>
    </p:spTree>
    <p:extLst>
      <p:ext uri="{BB962C8B-B14F-4D97-AF65-F5344CB8AC3E}">
        <p14:creationId xmlns:p14="http://schemas.microsoft.com/office/powerpoint/2010/main" val="30806337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A445A01-65D1-42A6-06D8-239AE9189C00}"/>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FEC269B9-3B7D-87D0-D786-ACCC7559E1EB}"/>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64430C1-803C-C923-B4A6-B600A15E7CF7}"/>
              </a:ext>
            </a:extLst>
          </p:cNvPr>
          <p:cNvSpPr>
            <a:spLocks noGrp="1"/>
          </p:cNvSpPr>
          <p:nvPr>
            <p:ph type="dt" sz="half" idx="10"/>
          </p:nvPr>
        </p:nvSpPr>
        <p:spPr/>
        <p:txBody>
          <a:bodyPr/>
          <a:lstStyle/>
          <a:p>
            <a:fld id="{6213EFE1-841B-49AB-9BB0-49CC8E9578CE}" type="datetimeFigureOut">
              <a:rPr kumimoji="1" lang="ja-JP" altLang="en-US" smtClean="0"/>
              <a:t>2024/8/24</a:t>
            </a:fld>
            <a:endParaRPr kumimoji="1" lang="ja-JP" altLang="en-US"/>
          </a:p>
        </p:txBody>
      </p:sp>
      <p:sp>
        <p:nvSpPr>
          <p:cNvPr id="5" name="フッター プレースホルダー 4">
            <a:extLst>
              <a:ext uri="{FF2B5EF4-FFF2-40B4-BE49-F238E27FC236}">
                <a16:creationId xmlns:a16="http://schemas.microsoft.com/office/drawing/2014/main" id="{06DA1C19-7A82-7D15-CEB9-389E01C4725F}"/>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6ABC45F-4784-5F08-852C-588B9CA9E1E1}"/>
              </a:ext>
            </a:extLst>
          </p:cNvPr>
          <p:cNvSpPr>
            <a:spLocks noGrp="1"/>
          </p:cNvSpPr>
          <p:nvPr>
            <p:ph type="sldNum" sz="quarter" idx="12"/>
          </p:nvPr>
        </p:nvSpPr>
        <p:spPr/>
        <p:txBody>
          <a:bodyPr/>
          <a:lstStyle/>
          <a:p>
            <a:fld id="{3E0C19BA-8535-42AD-A0AD-C789F85EE985}" type="slidenum">
              <a:rPr kumimoji="1" lang="ja-JP" altLang="en-US" smtClean="0"/>
              <a:t>‹#›</a:t>
            </a:fld>
            <a:endParaRPr kumimoji="1" lang="ja-JP" altLang="en-US"/>
          </a:p>
        </p:txBody>
      </p:sp>
    </p:spTree>
    <p:extLst>
      <p:ext uri="{BB962C8B-B14F-4D97-AF65-F5344CB8AC3E}">
        <p14:creationId xmlns:p14="http://schemas.microsoft.com/office/powerpoint/2010/main" val="30705661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7F088D9-82C8-EE9B-613E-E816D66D87EB}"/>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9C8AAA90-9BD4-8C42-3F6E-690790AAC4A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93D25A07-814D-F268-549B-93EF201F7912}"/>
              </a:ext>
            </a:extLst>
          </p:cNvPr>
          <p:cNvSpPr>
            <a:spLocks noGrp="1"/>
          </p:cNvSpPr>
          <p:nvPr>
            <p:ph type="dt" sz="half" idx="10"/>
          </p:nvPr>
        </p:nvSpPr>
        <p:spPr/>
        <p:txBody>
          <a:bodyPr/>
          <a:lstStyle/>
          <a:p>
            <a:fld id="{6213EFE1-841B-49AB-9BB0-49CC8E9578CE}" type="datetimeFigureOut">
              <a:rPr kumimoji="1" lang="ja-JP" altLang="en-US" smtClean="0"/>
              <a:t>2024/8/24</a:t>
            </a:fld>
            <a:endParaRPr kumimoji="1" lang="ja-JP" altLang="en-US"/>
          </a:p>
        </p:txBody>
      </p:sp>
      <p:sp>
        <p:nvSpPr>
          <p:cNvPr id="5" name="フッター プレースホルダー 4">
            <a:extLst>
              <a:ext uri="{FF2B5EF4-FFF2-40B4-BE49-F238E27FC236}">
                <a16:creationId xmlns:a16="http://schemas.microsoft.com/office/drawing/2014/main" id="{7A443B16-6A78-1620-34CC-4C0D315DF4D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C7FB304-F91B-488B-FE34-FDF997801C3F}"/>
              </a:ext>
            </a:extLst>
          </p:cNvPr>
          <p:cNvSpPr>
            <a:spLocks noGrp="1"/>
          </p:cNvSpPr>
          <p:nvPr>
            <p:ph type="sldNum" sz="quarter" idx="12"/>
          </p:nvPr>
        </p:nvSpPr>
        <p:spPr/>
        <p:txBody>
          <a:bodyPr/>
          <a:lstStyle/>
          <a:p>
            <a:fld id="{3E0C19BA-8535-42AD-A0AD-C789F85EE985}" type="slidenum">
              <a:rPr kumimoji="1" lang="ja-JP" altLang="en-US" smtClean="0"/>
              <a:t>‹#›</a:t>
            </a:fld>
            <a:endParaRPr kumimoji="1" lang="ja-JP" altLang="en-US"/>
          </a:p>
        </p:txBody>
      </p:sp>
    </p:spTree>
    <p:extLst>
      <p:ext uri="{BB962C8B-B14F-4D97-AF65-F5344CB8AC3E}">
        <p14:creationId xmlns:p14="http://schemas.microsoft.com/office/powerpoint/2010/main" val="8028970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9BD8BC7-3387-1CB1-1EA0-D9B3B99B6A6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DF8E126-609A-FCD2-EEE5-CA4C9C206147}"/>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429A975F-03EC-E691-6103-F96B299E2330}"/>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D43F82F0-FDE3-B6AC-8C77-E35D7E9A5C08}"/>
              </a:ext>
            </a:extLst>
          </p:cNvPr>
          <p:cNvSpPr>
            <a:spLocks noGrp="1"/>
          </p:cNvSpPr>
          <p:nvPr>
            <p:ph type="dt" sz="half" idx="10"/>
          </p:nvPr>
        </p:nvSpPr>
        <p:spPr/>
        <p:txBody>
          <a:bodyPr/>
          <a:lstStyle/>
          <a:p>
            <a:fld id="{6213EFE1-841B-49AB-9BB0-49CC8E9578CE}" type="datetimeFigureOut">
              <a:rPr kumimoji="1" lang="ja-JP" altLang="en-US" smtClean="0"/>
              <a:t>2024/8/24</a:t>
            </a:fld>
            <a:endParaRPr kumimoji="1" lang="ja-JP" altLang="en-US"/>
          </a:p>
        </p:txBody>
      </p:sp>
      <p:sp>
        <p:nvSpPr>
          <p:cNvPr id="6" name="フッター プレースホルダー 5">
            <a:extLst>
              <a:ext uri="{FF2B5EF4-FFF2-40B4-BE49-F238E27FC236}">
                <a16:creationId xmlns:a16="http://schemas.microsoft.com/office/drawing/2014/main" id="{B7B369D4-F5D8-A04B-B1FF-88C636E4BEE5}"/>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6FFC24C8-E307-B0A6-2EE4-8611D5F2162A}"/>
              </a:ext>
            </a:extLst>
          </p:cNvPr>
          <p:cNvSpPr>
            <a:spLocks noGrp="1"/>
          </p:cNvSpPr>
          <p:nvPr>
            <p:ph type="sldNum" sz="quarter" idx="12"/>
          </p:nvPr>
        </p:nvSpPr>
        <p:spPr/>
        <p:txBody>
          <a:bodyPr/>
          <a:lstStyle/>
          <a:p>
            <a:fld id="{3E0C19BA-8535-42AD-A0AD-C789F85EE985}" type="slidenum">
              <a:rPr kumimoji="1" lang="ja-JP" altLang="en-US" smtClean="0"/>
              <a:t>‹#›</a:t>
            </a:fld>
            <a:endParaRPr kumimoji="1" lang="ja-JP" altLang="en-US"/>
          </a:p>
        </p:txBody>
      </p:sp>
    </p:spTree>
    <p:extLst>
      <p:ext uri="{BB962C8B-B14F-4D97-AF65-F5344CB8AC3E}">
        <p14:creationId xmlns:p14="http://schemas.microsoft.com/office/powerpoint/2010/main" val="40847300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D6CC75E-B2A5-D322-C349-3F3943E62761}"/>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DEBAA69-5675-1233-4BD4-E554890A208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FE52E41C-0FF6-1C39-4C69-A1A8B066934E}"/>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AB79AA6D-444F-9F49-4FF0-FDC07A233DB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F92829E0-A16D-5474-EA75-B3FB2767C50B}"/>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5C04B837-EAFA-0BE7-7EF5-46B5CEA7922E}"/>
              </a:ext>
            </a:extLst>
          </p:cNvPr>
          <p:cNvSpPr>
            <a:spLocks noGrp="1"/>
          </p:cNvSpPr>
          <p:nvPr>
            <p:ph type="dt" sz="half" idx="10"/>
          </p:nvPr>
        </p:nvSpPr>
        <p:spPr/>
        <p:txBody>
          <a:bodyPr/>
          <a:lstStyle/>
          <a:p>
            <a:fld id="{6213EFE1-841B-49AB-9BB0-49CC8E9578CE}" type="datetimeFigureOut">
              <a:rPr kumimoji="1" lang="ja-JP" altLang="en-US" smtClean="0"/>
              <a:t>2024/8/24</a:t>
            </a:fld>
            <a:endParaRPr kumimoji="1" lang="ja-JP" altLang="en-US"/>
          </a:p>
        </p:txBody>
      </p:sp>
      <p:sp>
        <p:nvSpPr>
          <p:cNvPr id="8" name="フッター プレースホルダー 7">
            <a:extLst>
              <a:ext uri="{FF2B5EF4-FFF2-40B4-BE49-F238E27FC236}">
                <a16:creationId xmlns:a16="http://schemas.microsoft.com/office/drawing/2014/main" id="{04E124B6-BEF1-6328-918E-3CAFD5B440B5}"/>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90B31728-309A-4737-7BD6-B23A8F81A385}"/>
              </a:ext>
            </a:extLst>
          </p:cNvPr>
          <p:cNvSpPr>
            <a:spLocks noGrp="1"/>
          </p:cNvSpPr>
          <p:nvPr>
            <p:ph type="sldNum" sz="quarter" idx="12"/>
          </p:nvPr>
        </p:nvSpPr>
        <p:spPr/>
        <p:txBody>
          <a:bodyPr/>
          <a:lstStyle/>
          <a:p>
            <a:fld id="{3E0C19BA-8535-42AD-A0AD-C789F85EE985}" type="slidenum">
              <a:rPr kumimoji="1" lang="ja-JP" altLang="en-US" smtClean="0"/>
              <a:t>‹#›</a:t>
            </a:fld>
            <a:endParaRPr kumimoji="1" lang="ja-JP" altLang="en-US"/>
          </a:p>
        </p:txBody>
      </p:sp>
    </p:spTree>
    <p:extLst>
      <p:ext uri="{BB962C8B-B14F-4D97-AF65-F5344CB8AC3E}">
        <p14:creationId xmlns:p14="http://schemas.microsoft.com/office/powerpoint/2010/main" val="2265288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A63731E-4D95-E9B6-E402-4919C49AEDE9}"/>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7EF8F60A-3D43-6F8A-DE71-BF38E5A6429A}"/>
              </a:ext>
            </a:extLst>
          </p:cNvPr>
          <p:cNvSpPr>
            <a:spLocks noGrp="1"/>
          </p:cNvSpPr>
          <p:nvPr>
            <p:ph type="dt" sz="half" idx="10"/>
          </p:nvPr>
        </p:nvSpPr>
        <p:spPr/>
        <p:txBody>
          <a:bodyPr/>
          <a:lstStyle/>
          <a:p>
            <a:fld id="{6213EFE1-841B-49AB-9BB0-49CC8E9578CE}" type="datetimeFigureOut">
              <a:rPr kumimoji="1" lang="ja-JP" altLang="en-US" smtClean="0"/>
              <a:t>2024/8/24</a:t>
            </a:fld>
            <a:endParaRPr kumimoji="1" lang="ja-JP" altLang="en-US"/>
          </a:p>
        </p:txBody>
      </p:sp>
      <p:sp>
        <p:nvSpPr>
          <p:cNvPr id="4" name="フッター プレースホルダー 3">
            <a:extLst>
              <a:ext uri="{FF2B5EF4-FFF2-40B4-BE49-F238E27FC236}">
                <a16:creationId xmlns:a16="http://schemas.microsoft.com/office/drawing/2014/main" id="{B0DAFCC6-86F2-3F9E-5F53-6FB79006E997}"/>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9EE562A1-2A52-AFC9-21DF-AD5D12E52BB1}"/>
              </a:ext>
            </a:extLst>
          </p:cNvPr>
          <p:cNvSpPr>
            <a:spLocks noGrp="1"/>
          </p:cNvSpPr>
          <p:nvPr>
            <p:ph type="sldNum" sz="quarter" idx="12"/>
          </p:nvPr>
        </p:nvSpPr>
        <p:spPr/>
        <p:txBody>
          <a:bodyPr/>
          <a:lstStyle/>
          <a:p>
            <a:fld id="{3E0C19BA-8535-42AD-A0AD-C789F85EE985}" type="slidenum">
              <a:rPr kumimoji="1" lang="ja-JP" altLang="en-US" smtClean="0"/>
              <a:t>‹#›</a:t>
            </a:fld>
            <a:endParaRPr kumimoji="1" lang="ja-JP" altLang="en-US"/>
          </a:p>
        </p:txBody>
      </p:sp>
    </p:spTree>
    <p:extLst>
      <p:ext uri="{BB962C8B-B14F-4D97-AF65-F5344CB8AC3E}">
        <p14:creationId xmlns:p14="http://schemas.microsoft.com/office/powerpoint/2010/main" val="27430245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9EC2D0B7-D8FD-BFCB-C7D5-C5A556BE5964}"/>
              </a:ext>
            </a:extLst>
          </p:cNvPr>
          <p:cNvSpPr>
            <a:spLocks noGrp="1"/>
          </p:cNvSpPr>
          <p:nvPr>
            <p:ph type="dt" sz="half" idx="10"/>
          </p:nvPr>
        </p:nvSpPr>
        <p:spPr/>
        <p:txBody>
          <a:bodyPr/>
          <a:lstStyle/>
          <a:p>
            <a:fld id="{6213EFE1-841B-49AB-9BB0-49CC8E9578CE}" type="datetimeFigureOut">
              <a:rPr kumimoji="1" lang="ja-JP" altLang="en-US" smtClean="0"/>
              <a:t>2024/8/24</a:t>
            </a:fld>
            <a:endParaRPr kumimoji="1" lang="ja-JP" altLang="en-US"/>
          </a:p>
        </p:txBody>
      </p:sp>
      <p:sp>
        <p:nvSpPr>
          <p:cNvPr id="3" name="フッター プレースホルダー 2">
            <a:extLst>
              <a:ext uri="{FF2B5EF4-FFF2-40B4-BE49-F238E27FC236}">
                <a16:creationId xmlns:a16="http://schemas.microsoft.com/office/drawing/2014/main" id="{4C877682-F098-C735-79B9-3341196E69FA}"/>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E6405201-602C-3DE8-4753-7ADE19F3D6BF}"/>
              </a:ext>
            </a:extLst>
          </p:cNvPr>
          <p:cNvSpPr>
            <a:spLocks noGrp="1"/>
          </p:cNvSpPr>
          <p:nvPr>
            <p:ph type="sldNum" sz="quarter" idx="12"/>
          </p:nvPr>
        </p:nvSpPr>
        <p:spPr/>
        <p:txBody>
          <a:bodyPr/>
          <a:lstStyle/>
          <a:p>
            <a:fld id="{3E0C19BA-8535-42AD-A0AD-C789F85EE985}" type="slidenum">
              <a:rPr kumimoji="1" lang="ja-JP" altLang="en-US" smtClean="0"/>
              <a:t>‹#›</a:t>
            </a:fld>
            <a:endParaRPr kumimoji="1" lang="ja-JP" altLang="en-US"/>
          </a:p>
        </p:txBody>
      </p:sp>
    </p:spTree>
    <p:extLst>
      <p:ext uri="{BB962C8B-B14F-4D97-AF65-F5344CB8AC3E}">
        <p14:creationId xmlns:p14="http://schemas.microsoft.com/office/powerpoint/2010/main" val="39023688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A43AD8F-390E-BB38-B7DE-D4A0BB853398}"/>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8FB96C11-DCE3-9F65-C477-43E11EB2691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75B7B5B2-7100-49A1-9BD3-B3EBC7DEF64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02B25E64-70AB-FFBA-3011-EEE205FA41F1}"/>
              </a:ext>
            </a:extLst>
          </p:cNvPr>
          <p:cNvSpPr>
            <a:spLocks noGrp="1"/>
          </p:cNvSpPr>
          <p:nvPr>
            <p:ph type="dt" sz="half" idx="10"/>
          </p:nvPr>
        </p:nvSpPr>
        <p:spPr/>
        <p:txBody>
          <a:bodyPr/>
          <a:lstStyle/>
          <a:p>
            <a:fld id="{6213EFE1-841B-49AB-9BB0-49CC8E9578CE}" type="datetimeFigureOut">
              <a:rPr kumimoji="1" lang="ja-JP" altLang="en-US" smtClean="0"/>
              <a:t>2024/8/24</a:t>
            </a:fld>
            <a:endParaRPr kumimoji="1" lang="ja-JP" altLang="en-US"/>
          </a:p>
        </p:txBody>
      </p:sp>
      <p:sp>
        <p:nvSpPr>
          <p:cNvPr id="6" name="フッター プレースホルダー 5">
            <a:extLst>
              <a:ext uri="{FF2B5EF4-FFF2-40B4-BE49-F238E27FC236}">
                <a16:creationId xmlns:a16="http://schemas.microsoft.com/office/drawing/2014/main" id="{EAA3ECD8-94F2-83B5-BD43-7BC94433DB33}"/>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5E1EFD05-38DF-CFA5-CAD3-F9B4D33DA0E7}"/>
              </a:ext>
            </a:extLst>
          </p:cNvPr>
          <p:cNvSpPr>
            <a:spLocks noGrp="1"/>
          </p:cNvSpPr>
          <p:nvPr>
            <p:ph type="sldNum" sz="quarter" idx="12"/>
          </p:nvPr>
        </p:nvSpPr>
        <p:spPr/>
        <p:txBody>
          <a:bodyPr/>
          <a:lstStyle/>
          <a:p>
            <a:fld id="{3E0C19BA-8535-42AD-A0AD-C789F85EE985}" type="slidenum">
              <a:rPr kumimoji="1" lang="ja-JP" altLang="en-US" smtClean="0"/>
              <a:t>‹#›</a:t>
            </a:fld>
            <a:endParaRPr kumimoji="1" lang="ja-JP" altLang="en-US"/>
          </a:p>
        </p:txBody>
      </p:sp>
    </p:spTree>
    <p:extLst>
      <p:ext uri="{BB962C8B-B14F-4D97-AF65-F5344CB8AC3E}">
        <p14:creationId xmlns:p14="http://schemas.microsoft.com/office/powerpoint/2010/main" val="2476191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BFF8333-40BA-BA39-B4E0-3F63267F6EDF}"/>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A61C9CAA-99DA-0985-D070-ED3A3A078CF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AB0E9201-8E47-C4C0-F8AD-5C2090DEAAB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F4B98F13-C2FA-38B2-D5B9-B70B745A6FC8}"/>
              </a:ext>
            </a:extLst>
          </p:cNvPr>
          <p:cNvSpPr>
            <a:spLocks noGrp="1"/>
          </p:cNvSpPr>
          <p:nvPr>
            <p:ph type="dt" sz="half" idx="10"/>
          </p:nvPr>
        </p:nvSpPr>
        <p:spPr/>
        <p:txBody>
          <a:bodyPr/>
          <a:lstStyle/>
          <a:p>
            <a:fld id="{6213EFE1-841B-49AB-9BB0-49CC8E9578CE}" type="datetimeFigureOut">
              <a:rPr kumimoji="1" lang="ja-JP" altLang="en-US" smtClean="0"/>
              <a:t>2024/8/24</a:t>
            </a:fld>
            <a:endParaRPr kumimoji="1" lang="ja-JP" altLang="en-US"/>
          </a:p>
        </p:txBody>
      </p:sp>
      <p:sp>
        <p:nvSpPr>
          <p:cNvPr id="6" name="フッター プレースホルダー 5">
            <a:extLst>
              <a:ext uri="{FF2B5EF4-FFF2-40B4-BE49-F238E27FC236}">
                <a16:creationId xmlns:a16="http://schemas.microsoft.com/office/drawing/2014/main" id="{4BA88F02-5481-CDDB-5088-CF517AC95690}"/>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AF34C2F-323F-AF16-92DD-81972A6270FA}"/>
              </a:ext>
            </a:extLst>
          </p:cNvPr>
          <p:cNvSpPr>
            <a:spLocks noGrp="1"/>
          </p:cNvSpPr>
          <p:nvPr>
            <p:ph type="sldNum" sz="quarter" idx="12"/>
          </p:nvPr>
        </p:nvSpPr>
        <p:spPr/>
        <p:txBody>
          <a:bodyPr/>
          <a:lstStyle/>
          <a:p>
            <a:fld id="{3E0C19BA-8535-42AD-A0AD-C789F85EE985}" type="slidenum">
              <a:rPr kumimoji="1" lang="ja-JP" altLang="en-US" smtClean="0"/>
              <a:t>‹#›</a:t>
            </a:fld>
            <a:endParaRPr kumimoji="1" lang="ja-JP" altLang="en-US"/>
          </a:p>
        </p:txBody>
      </p:sp>
    </p:spTree>
    <p:extLst>
      <p:ext uri="{BB962C8B-B14F-4D97-AF65-F5344CB8AC3E}">
        <p14:creationId xmlns:p14="http://schemas.microsoft.com/office/powerpoint/2010/main" val="35763273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27F204CF-ABA9-15A4-D316-49F406476C1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4400438-8918-AB1D-CCE6-EE9B3A4940E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CE99C35-0C43-82A9-D988-C0DCB258038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13EFE1-841B-49AB-9BB0-49CC8E9578CE}" type="datetimeFigureOut">
              <a:rPr kumimoji="1" lang="ja-JP" altLang="en-US" smtClean="0"/>
              <a:t>2024/8/24</a:t>
            </a:fld>
            <a:endParaRPr kumimoji="1" lang="ja-JP" altLang="en-US"/>
          </a:p>
        </p:txBody>
      </p:sp>
      <p:sp>
        <p:nvSpPr>
          <p:cNvPr id="5" name="フッター プレースホルダー 4">
            <a:extLst>
              <a:ext uri="{FF2B5EF4-FFF2-40B4-BE49-F238E27FC236}">
                <a16:creationId xmlns:a16="http://schemas.microsoft.com/office/drawing/2014/main" id="{AE2E1324-EA08-D6ED-76CD-7CCC0723233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C1D8ACE2-044E-48D9-212F-FDFE8CDFC6E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0C19BA-8535-42AD-A0AD-C789F85EE985}" type="slidenum">
              <a:rPr kumimoji="1" lang="ja-JP" altLang="en-US" smtClean="0"/>
              <a:t>‹#›</a:t>
            </a:fld>
            <a:endParaRPr kumimoji="1" lang="ja-JP" altLang="en-US"/>
          </a:p>
        </p:txBody>
      </p:sp>
    </p:spTree>
    <p:extLst>
      <p:ext uri="{BB962C8B-B14F-4D97-AF65-F5344CB8AC3E}">
        <p14:creationId xmlns:p14="http://schemas.microsoft.com/office/powerpoint/2010/main" val="8380931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2C5C7DC5-5A21-9CD3-8235-3B71879C4031}"/>
              </a:ext>
            </a:extLst>
          </p:cNvPr>
          <p:cNvSpPr txBox="1"/>
          <p:nvPr/>
        </p:nvSpPr>
        <p:spPr>
          <a:xfrm>
            <a:off x="2307662" y="1992702"/>
            <a:ext cx="7943778" cy="1323439"/>
          </a:xfrm>
          <a:prstGeom prst="rect">
            <a:avLst/>
          </a:prstGeom>
          <a:noFill/>
        </p:spPr>
        <p:txBody>
          <a:bodyPr wrap="square" rtlCol="0">
            <a:spAutoFit/>
          </a:bodyPr>
          <a:lstStyle/>
          <a:p>
            <a:pPr algn="ctr"/>
            <a:r>
              <a:rPr lang="ja-JP" altLang="en-US" sz="4000" b="1" dirty="0"/>
              <a:t>国連</a:t>
            </a:r>
            <a:r>
              <a:rPr lang="en-US" altLang="ja-JP" sz="4000" b="1" dirty="0"/>
              <a:t>CEFACT</a:t>
            </a:r>
            <a:r>
              <a:rPr kumimoji="1" lang="ja-JP" altLang="en-US" sz="4000" b="1" dirty="0"/>
              <a:t>標準による</a:t>
            </a:r>
            <a:endParaRPr kumimoji="1" lang="en-US" altLang="ja-JP" sz="4000" b="1" dirty="0"/>
          </a:p>
          <a:p>
            <a:pPr algn="ctr"/>
            <a:r>
              <a:rPr kumimoji="1" lang="ja-JP" altLang="en-US" sz="4000" b="1" dirty="0"/>
              <a:t>貿易金融デジタル化</a:t>
            </a:r>
            <a:r>
              <a:rPr lang="ja-JP" altLang="en-US" sz="4000" b="1" dirty="0"/>
              <a:t>プロジェクト</a:t>
            </a:r>
            <a:endParaRPr kumimoji="1" lang="ja-JP" altLang="en-US" sz="4000" b="1" dirty="0"/>
          </a:p>
        </p:txBody>
      </p:sp>
      <p:sp>
        <p:nvSpPr>
          <p:cNvPr id="4" name="テキスト ボックス 3">
            <a:extLst>
              <a:ext uri="{FF2B5EF4-FFF2-40B4-BE49-F238E27FC236}">
                <a16:creationId xmlns:a16="http://schemas.microsoft.com/office/drawing/2014/main" id="{9BADBFA1-D2EE-3681-01A5-62EC94AC9963}"/>
              </a:ext>
            </a:extLst>
          </p:cNvPr>
          <p:cNvSpPr txBox="1"/>
          <p:nvPr/>
        </p:nvSpPr>
        <p:spPr>
          <a:xfrm>
            <a:off x="2449902" y="4960189"/>
            <a:ext cx="7237562" cy="923330"/>
          </a:xfrm>
          <a:prstGeom prst="rect">
            <a:avLst/>
          </a:prstGeom>
          <a:noFill/>
        </p:spPr>
        <p:txBody>
          <a:bodyPr wrap="square" rtlCol="0">
            <a:spAutoFit/>
          </a:bodyPr>
          <a:lstStyle/>
          <a:p>
            <a:pPr algn="ctr"/>
            <a:r>
              <a:rPr kumimoji="1" lang="en-US" altLang="ja-JP" b="1" dirty="0"/>
              <a:t>2024</a:t>
            </a:r>
            <a:r>
              <a:rPr kumimoji="1" lang="ja-JP" altLang="en-US" b="1" dirty="0"/>
              <a:t>年</a:t>
            </a:r>
            <a:r>
              <a:rPr kumimoji="1" lang="en-US" altLang="ja-JP" b="1" dirty="0"/>
              <a:t>8</a:t>
            </a:r>
            <a:r>
              <a:rPr kumimoji="1" lang="ja-JP" altLang="en-US" b="1" dirty="0"/>
              <a:t>月</a:t>
            </a:r>
            <a:r>
              <a:rPr kumimoji="1" lang="en-US" altLang="ja-JP" b="1" dirty="0"/>
              <a:t>24</a:t>
            </a:r>
            <a:r>
              <a:rPr kumimoji="1" lang="ja-JP" altLang="en-US" b="1" dirty="0"/>
              <a:t>日</a:t>
            </a:r>
            <a:endParaRPr kumimoji="1" lang="en-US" altLang="ja-JP" b="1" dirty="0"/>
          </a:p>
          <a:p>
            <a:pPr algn="ctr"/>
            <a:endParaRPr kumimoji="1" lang="en-US" altLang="ja-JP" b="1" dirty="0"/>
          </a:p>
          <a:p>
            <a:pPr algn="ctr"/>
            <a:r>
              <a:rPr lang="ja-JP" altLang="en-US" b="1" dirty="0"/>
              <a:t>一般社団法人サプライチェーン情報基盤研究会（</a:t>
            </a:r>
            <a:r>
              <a:rPr lang="en-US" altLang="ja-JP" b="1" dirty="0"/>
              <a:t>SIPS</a:t>
            </a:r>
            <a:r>
              <a:rPr lang="ja-JP" altLang="en-US" b="1" dirty="0"/>
              <a:t>）</a:t>
            </a:r>
            <a:endParaRPr kumimoji="1" lang="ja-JP" altLang="en-US" b="1" dirty="0"/>
          </a:p>
        </p:txBody>
      </p:sp>
      <p:sp>
        <p:nvSpPr>
          <p:cNvPr id="2" name="テキスト ボックス 1">
            <a:extLst>
              <a:ext uri="{FF2B5EF4-FFF2-40B4-BE49-F238E27FC236}">
                <a16:creationId xmlns:a16="http://schemas.microsoft.com/office/drawing/2014/main" id="{4B2350FE-BA33-12B7-7761-497DD4874536}"/>
              </a:ext>
            </a:extLst>
          </p:cNvPr>
          <p:cNvSpPr txBox="1"/>
          <p:nvPr/>
        </p:nvSpPr>
        <p:spPr>
          <a:xfrm>
            <a:off x="8686800" y="265814"/>
            <a:ext cx="3051544" cy="400110"/>
          </a:xfrm>
          <a:prstGeom prst="rect">
            <a:avLst/>
          </a:prstGeom>
          <a:noFill/>
          <a:ln>
            <a:solidFill>
              <a:schemeClr val="accent1"/>
            </a:solidFill>
          </a:ln>
        </p:spPr>
        <p:txBody>
          <a:bodyPr wrap="square" rtlCol="0">
            <a:spAutoFit/>
          </a:bodyPr>
          <a:lstStyle/>
          <a:p>
            <a:pPr algn="ctr"/>
            <a:r>
              <a:rPr kumimoji="1" lang="ja-JP" altLang="en-US" sz="2000" b="1" dirty="0"/>
              <a:t>国際連携</a:t>
            </a:r>
            <a:r>
              <a:rPr kumimoji="1" lang="en-US" altLang="ja-JP" sz="2000" b="1" dirty="0"/>
              <a:t>2024-1-02</a:t>
            </a:r>
            <a:endParaRPr kumimoji="1" lang="ja-JP" altLang="en-US" sz="2000" b="1" dirty="0"/>
          </a:p>
        </p:txBody>
      </p:sp>
    </p:spTree>
    <p:extLst>
      <p:ext uri="{BB962C8B-B14F-4D97-AF65-F5344CB8AC3E}">
        <p14:creationId xmlns:p14="http://schemas.microsoft.com/office/powerpoint/2010/main" val="5173486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E20277B3-1FBA-8F9C-2748-2618807E5729}"/>
              </a:ext>
            </a:extLst>
          </p:cNvPr>
          <p:cNvSpPr txBox="1"/>
          <p:nvPr/>
        </p:nvSpPr>
        <p:spPr>
          <a:xfrm>
            <a:off x="367862" y="126124"/>
            <a:ext cx="5002924" cy="461665"/>
          </a:xfrm>
          <a:prstGeom prst="rect">
            <a:avLst/>
          </a:prstGeom>
          <a:noFill/>
        </p:spPr>
        <p:txBody>
          <a:bodyPr wrap="square" rtlCol="0">
            <a:spAutoFit/>
          </a:bodyPr>
          <a:lstStyle/>
          <a:p>
            <a:r>
              <a:rPr lang="ja-JP" altLang="en-US" sz="2400" b="1" dirty="0">
                <a:solidFill>
                  <a:srgbClr val="0070C0"/>
                </a:solidFill>
              </a:rPr>
              <a:t>信用状プロセス（標準化範囲）</a:t>
            </a:r>
            <a:endParaRPr kumimoji="1" lang="ja-JP" altLang="en-US" sz="2400" b="1" dirty="0">
              <a:solidFill>
                <a:srgbClr val="0070C0"/>
              </a:solidFill>
            </a:endParaRPr>
          </a:p>
        </p:txBody>
      </p:sp>
      <p:pic>
        <p:nvPicPr>
          <p:cNvPr id="6" name="図 5">
            <a:extLst>
              <a:ext uri="{FF2B5EF4-FFF2-40B4-BE49-F238E27FC236}">
                <a16:creationId xmlns:a16="http://schemas.microsoft.com/office/drawing/2014/main" id="{5C9B897A-941B-7D49-B1CF-40D955F55F21}"/>
              </a:ext>
            </a:extLst>
          </p:cNvPr>
          <p:cNvPicPr>
            <a:picLocks noChangeAspect="1"/>
          </p:cNvPicPr>
          <p:nvPr/>
        </p:nvPicPr>
        <p:blipFill>
          <a:blip r:embed="rId2"/>
          <a:stretch>
            <a:fillRect/>
          </a:stretch>
        </p:blipFill>
        <p:spPr>
          <a:xfrm>
            <a:off x="721360" y="717445"/>
            <a:ext cx="8792352" cy="5866235"/>
          </a:xfrm>
          <a:prstGeom prst="rect">
            <a:avLst/>
          </a:prstGeom>
        </p:spPr>
      </p:pic>
      <p:sp>
        <p:nvSpPr>
          <p:cNvPr id="8" name="楕円 7">
            <a:extLst>
              <a:ext uri="{FF2B5EF4-FFF2-40B4-BE49-F238E27FC236}">
                <a16:creationId xmlns:a16="http://schemas.microsoft.com/office/drawing/2014/main" id="{4AC83732-A27B-4FC5-151E-48FFDE72D731}"/>
              </a:ext>
            </a:extLst>
          </p:cNvPr>
          <p:cNvSpPr/>
          <p:nvPr/>
        </p:nvSpPr>
        <p:spPr>
          <a:xfrm>
            <a:off x="3952240" y="6140555"/>
            <a:ext cx="518160" cy="254000"/>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1200" b="1" dirty="0">
                <a:solidFill>
                  <a:srgbClr val="FF0000"/>
                </a:solidFill>
              </a:rPr>
              <a:t>*1</a:t>
            </a:r>
            <a:endParaRPr kumimoji="1" lang="ja-JP" altLang="en-US" sz="1200" b="1" dirty="0">
              <a:solidFill>
                <a:srgbClr val="FF0000"/>
              </a:solidFill>
            </a:endParaRPr>
          </a:p>
        </p:txBody>
      </p:sp>
      <p:sp>
        <p:nvSpPr>
          <p:cNvPr id="9" name="楕円 8">
            <a:extLst>
              <a:ext uri="{FF2B5EF4-FFF2-40B4-BE49-F238E27FC236}">
                <a16:creationId xmlns:a16="http://schemas.microsoft.com/office/drawing/2014/main" id="{B0FE704E-A8CC-9862-FB93-6C0569B44316}"/>
              </a:ext>
            </a:extLst>
          </p:cNvPr>
          <p:cNvSpPr/>
          <p:nvPr/>
        </p:nvSpPr>
        <p:spPr>
          <a:xfrm>
            <a:off x="8656320" y="6140555"/>
            <a:ext cx="518160" cy="254000"/>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1200" b="1" dirty="0">
                <a:solidFill>
                  <a:srgbClr val="FF0000"/>
                </a:solidFill>
              </a:rPr>
              <a:t>*2</a:t>
            </a:r>
            <a:endParaRPr kumimoji="1" lang="ja-JP" altLang="en-US" sz="1200" b="1" dirty="0">
              <a:solidFill>
                <a:srgbClr val="FF0000"/>
              </a:solidFill>
            </a:endParaRPr>
          </a:p>
        </p:txBody>
      </p:sp>
      <p:sp>
        <p:nvSpPr>
          <p:cNvPr id="10" name="テキスト ボックス 9">
            <a:extLst>
              <a:ext uri="{FF2B5EF4-FFF2-40B4-BE49-F238E27FC236}">
                <a16:creationId xmlns:a16="http://schemas.microsoft.com/office/drawing/2014/main" id="{780F0F85-7909-0A63-D2FB-3D152E779C2E}"/>
              </a:ext>
            </a:extLst>
          </p:cNvPr>
          <p:cNvSpPr txBox="1"/>
          <p:nvPr/>
        </p:nvSpPr>
        <p:spPr>
          <a:xfrm>
            <a:off x="9702800" y="802640"/>
            <a:ext cx="2204720" cy="1477328"/>
          </a:xfrm>
          <a:prstGeom prst="rect">
            <a:avLst/>
          </a:prstGeom>
          <a:noFill/>
        </p:spPr>
        <p:txBody>
          <a:bodyPr wrap="square" rtlCol="0">
            <a:spAutoFit/>
          </a:bodyPr>
          <a:lstStyle/>
          <a:p>
            <a:r>
              <a:rPr kumimoji="1" lang="en-US" altLang="ja-JP" b="1" dirty="0">
                <a:solidFill>
                  <a:srgbClr val="FF0000"/>
                </a:solidFill>
              </a:rPr>
              <a:t>*1</a:t>
            </a:r>
            <a:r>
              <a:rPr kumimoji="1" lang="en-US" altLang="ja-JP" dirty="0"/>
              <a:t>: </a:t>
            </a:r>
            <a:r>
              <a:rPr kumimoji="1" lang="ja-JP" altLang="en-US" dirty="0"/>
              <a:t>信用状の発行は銀行業界標準に従って行われるので、本</a:t>
            </a:r>
            <a:r>
              <a:rPr kumimoji="1" lang="en-US" altLang="ja-JP" dirty="0"/>
              <a:t>BRS</a:t>
            </a:r>
            <a:r>
              <a:rPr kumimoji="1" lang="ja-JP" altLang="en-US" dirty="0"/>
              <a:t>の対象外となる。</a:t>
            </a:r>
          </a:p>
        </p:txBody>
      </p:sp>
      <p:sp>
        <p:nvSpPr>
          <p:cNvPr id="11" name="テキスト ボックス 10">
            <a:extLst>
              <a:ext uri="{FF2B5EF4-FFF2-40B4-BE49-F238E27FC236}">
                <a16:creationId xmlns:a16="http://schemas.microsoft.com/office/drawing/2014/main" id="{CB3934A0-1F0C-C13E-C0B6-605EF9E0CB75}"/>
              </a:ext>
            </a:extLst>
          </p:cNvPr>
          <p:cNvSpPr txBox="1"/>
          <p:nvPr/>
        </p:nvSpPr>
        <p:spPr>
          <a:xfrm>
            <a:off x="9702800" y="2590800"/>
            <a:ext cx="2204720" cy="1754326"/>
          </a:xfrm>
          <a:prstGeom prst="rect">
            <a:avLst/>
          </a:prstGeom>
          <a:noFill/>
        </p:spPr>
        <p:txBody>
          <a:bodyPr wrap="square" rtlCol="0">
            <a:spAutoFit/>
          </a:bodyPr>
          <a:lstStyle/>
          <a:p>
            <a:r>
              <a:rPr kumimoji="1" lang="en-US" altLang="ja-JP" b="1" dirty="0">
                <a:solidFill>
                  <a:srgbClr val="FF0000"/>
                </a:solidFill>
              </a:rPr>
              <a:t>*2</a:t>
            </a:r>
            <a:r>
              <a:rPr kumimoji="1" lang="en-US" altLang="ja-JP" dirty="0"/>
              <a:t>: </a:t>
            </a:r>
            <a:r>
              <a:rPr kumimoji="1" lang="ja-JP" altLang="en-US" dirty="0"/>
              <a:t>信用状に基づく決済プロセスは本バージョンの</a:t>
            </a:r>
            <a:r>
              <a:rPr kumimoji="1" lang="en-US" altLang="ja-JP" dirty="0"/>
              <a:t>BRS</a:t>
            </a:r>
            <a:r>
              <a:rPr kumimoji="1" lang="ja-JP" altLang="en-US" dirty="0"/>
              <a:t>では対象外とし、将来のバージョンでカバーする。</a:t>
            </a:r>
            <a:endParaRPr kumimoji="1" lang="ja-JP" altLang="en-US" b="1" dirty="0">
              <a:solidFill>
                <a:srgbClr val="FF0000"/>
              </a:solidFill>
            </a:endParaRPr>
          </a:p>
        </p:txBody>
      </p:sp>
    </p:spTree>
    <p:extLst>
      <p:ext uri="{BB962C8B-B14F-4D97-AF65-F5344CB8AC3E}">
        <p14:creationId xmlns:p14="http://schemas.microsoft.com/office/powerpoint/2010/main" val="6644052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9B1178D9-DD50-CBD5-92EE-B48AF571EC19}"/>
              </a:ext>
            </a:extLst>
          </p:cNvPr>
          <p:cNvSpPr txBox="1"/>
          <p:nvPr/>
        </p:nvSpPr>
        <p:spPr>
          <a:xfrm>
            <a:off x="205740" y="152400"/>
            <a:ext cx="9405620" cy="892552"/>
          </a:xfrm>
          <a:prstGeom prst="rect">
            <a:avLst/>
          </a:prstGeom>
          <a:noFill/>
        </p:spPr>
        <p:txBody>
          <a:bodyPr wrap="square" rtlCol="0">
            <a:spAutoFit/>
          </a:bodyPr>
          <a:lstStyle/>
          <a:p>
            <a:r>
              <a:rPr lang="ja-JP" altLang="en-US" sz="2400" b="1" kern="100" dirty="0">
                <a:solidFill>
                  <a:srgbClr val="0070C0"/>
                </a:solidFill>
                <a:latin typeface="游ゴシック" panose="020B0400000000000000" pitchFamily="50" charset="-128"/>
                <a:ea typeface="游ゴシック" panose="020B0400000000000000" pitchFamily="50" charset="-128"/>
                <a:cs typeface="Times New Roman" panose="02020603050405020304" pitchFamily="18" charset="0"/>
              </a:rPr>
              <a:t>信用状プロセス（例）：信用状発行申請プロセス</a:t>
            </a:r>
            <a:endParaRPr lang="ja-JP" altLang="ja-JP" sz="2400" b="1" kern="100" dirty="0">
              <a:solidFill>
                <a:srgbClr val="0070C0"/>
              </a:solidFill>
              <a:effectLst/>
              <a:latin typeface="游ゴシック" panose="020B0400000000000000" pitchFamily="50" charset="-128"/>
              <a:ea typeface="游ゴシック" panose="020B0400000000000000" pitchFamily="50" charset="-128"/>
              <a:cs typeface="Times New Roman" panose="02020603050405020304" pitchFamily="18" charset="0"/>
            </a:endParaRPr>
          </a:p>
          <a:p>
            <a:endParaRPr kumimoji="1" lang="ja-JP" altLang="en-US" sz="2800" dirty="0"/>
          </a:p>
        </p:txBody>
      </p:sp>
      <p:pic>
        <p:nvPicPr>
          <p:cNvPr id="7" name="図 6">
            <a:extLst>
              <a:ext uri="{FF2B5EF4-FFF2-40B4-BE49-F238E27FC236}">
                <a16:creationId xmlns:a16="http://schemas.microsoft.com/office/drawing/2014/main" id="{AC8629F9-0607-5199-B9B8-EE0A7CAE2505}"/>
              </a:ext>
            </a:extLst>
          </p:cNvPr>
          <p:cNvPicPr>
            <a:picLocks noChangeAspect="1"/>
          </p:cNvPicPr>
          <p:nvPr/>
        </p:nvPicPr>
        <p:blipFill>
          <a:blip r:embed="rId2"/>
          <a:stretch>
            <a:fillRect/>
          </a:stretch>
        </p:blipFill>
        <p:spPr>
          <a:xfrm>
            <a:off x="375920" y="1106507"/>
            <a:ext cx="5244021" cy="1585893"/>
          </a:xfrm>
          <a:prstGeom prst="rect">
            <a:avLst/>
          </a:prstGeom>
        </p:spPr>
      </p:pic>
      <p:pic>
        <p:nvPicPr>
          <p:cNvPr id="9" name="図 8">
            <a:extLst>
              <a:ext uri="{FF2B5EF4-FFF2-40B4-BE49-F238E27FC236}">
                <a16:creationId xmlns:a16="http://schemas.microsoft.com/office/drawing/2014/main" id="{6A1D1D51-92E1-1B76-5B58-5A47C8271096}"/>
              </a:ext>
            </a:extLst>
          </p:cNvPr>
          <p:cNvPicPr>
            <a:picLocks noChangeAspect="1"/>
          </p:cNvPicPr>
          <p:nvPr/>
        </p:nvPicPr>
        <p:blipFill>
          <a:blip r:embed="rId3"/>
          <a:stretch>
            <a:fillRect/>
          </a:stretch>
        </p:blipFill>
        <p:spPr>
          <a:xfrm>
            <a:off x="6011048" y="1106507"/>
            <a:ext cx="5886312" cy="5190476"/>
          </a:xfrm>
          <a:prstGeom prst="rect">
            <a:avLst/>
          </a:prstGeom>
        </p:spPr>
      </p:pic>
    </p:spTree>
    <p:extLst>
      <p:ext uri="{BB962C8B-B14F-4D97-AF65-F5344CB8AC3E}">
        <p14:creationId xmlns:p14="http://schemas.microsoft.com/office/powerpoint/2010/main" val="3587572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四角形: 角を丸くする 20">
            <a:extLst>
              <a:ext uri="{FF2B5EF4-FFF2-40B4-BE49-F238E27FC236}">
                <a16:creationId xmlns:a16="http://schemas.microsoft.com/office/drawing/2014/main" id="{0436CFC3-669C-F706-41D7-CA3CADC8C32F}"/>
              </a:ext>
            </a:extLst>
          </p:cNvPr>
          <p:cNvSpPr/>
          <p:nvPr/>
        </p:nvSpPr>
        <p:spPr>
          <a:xfrm>
            <a:off x="5423326" y="1711097"/>
            <a:ext cx="3136087" cy="4913849"/>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四角形: 角を丸くする 2">
            <a:extLst>
              <a:ext uri="{FF2B5EF4-FFF2-40B4-BE49-F238E27FC236}">
                <a16:creationId xmlns:a16="http://schemas.microsoft.com/office/drawing/2014/main" id="{852D9018-FE77-0712-6D32-517A86E54132}"/>
              </a:ext>
            </a:extLst>
          </p:cNvPr>
          <p:cNvSpPr/>
          <p:nvPr/>
        </p:nvSpPr>
        <p:spPr>
          <a:xfrm>
            <a:off x="1398631" y="951509"/>
            <a:ext cx="2136091" cy="884715"/>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tx1"/>
                </a:solidFill>
              </a:rPr>
              <a:t>商流・物流・金流</a:t>
            </a:r>
            <a:endParaRPr lang="en-US" altLang="ja-JP" b="1" dirty="0">
              <a:solidFill>
                <a:schemeClr val="tx1"/>
              </a:solidFill>
            </a:endParaRPr>
          </a:p>
          <a:p>
            <a:pPr algn="ctr"/>
            <a:r>
              <a:rPr lang="en-US" altLang="ja-JP" b="1" dirty="0">
                <a:solidFill>
                  <a:schemeClr val="tx1"/>
                </a:solidFill>
              </a:rPr>
              <a:t> </a:t>
            </a:r>
            <a:r>
              <a:rPr lang="ja-JP" altLang="en-US" b="1" dirty="0">
                <a:solidFill>
                  <a:schemeClr val="tx1"/>
                </a:solidFill>
              </a:rPr>
              <a:t>参照</a:t>
            </a:r>
            <a:endParaRPr lang="en-US" altLang="ja-JP" b="1" dirty="0">
              <a:solidFill>
                <a:schemeClr val="tx1"/>
              </a:solidFill>
            </a:endParaRPr>
          </a:p>
          <a:p>
            <a:pPr algn="ctr"/>
            <a:r>
              <a:rPr lang="ja-JP" altLang="en-US" b="1" dirty="0">
                <a:solidFill>
                  <a:schemeClr val="tx1"/>
                </a:solidFill>
              </a:rPr>
              <a:t>データモデル</a:t>
            </a:r>
            <a:endParaRPr kumimoji="1" lang="ja-JP" altLang="en-US" b="1" dirty="0">
              <a:solidFill>
                <a:schemeClr val="tx1"/>
              </a:solidFill>
            </a:endParaRPr>
          </a:p>
        </p:txBody>
      </p:sp>
      <p:sp>
        <p:nvSpPr>
          <p:cNvPr id="4" name="四角形: 角を丸くする 3">
            <a:extLst>
              <a:ext uri="{FF2B5EF4-FFF2-40B4-BE49-F238E27FC236}">
                <a16:creationId xmlns:a16="http://schemas.microsoft.com/office/drawing/2014/main" id="{88FC2D9E-01E9-60A8-35D7-48B85FF31BA9}"/>
              </a:ext>
            </a:extLst>
          </p:cNvPr>
          <p:cNvSpPr/>
          <p:nvPr/>
        </p:nvSpPr>
        <p:spPr>
          <a:xfrm>
            <a:off x="241968" y="2336296"/>
            <a:ext cx="1344094" cy="947286"/>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tx1"/>
                </a:solidFill>
              </a:rPr>
              <a:t>物流</a:t>
            </a:r>
            <a:r>
              <a:rPr lang="en-US" altLang="ja-JP" b="1" dirty="0">
                <a:solidFill>
                  <a:schemeClr val="tx1"/>
                </a:solidFill>
              </a:rPr>
              <a:t> </a:t>
            </a:r>
            <a:r>
              <a:rPr lang="ja-JP" altLang="en-US" b="1" dirty="0">
                <a:solidFill>
                  <a:schemeClr val="tx1"/>
                </a:solidFill>
              </a:rPr>
              <a:t>参照</a:t>
            </a:r>
            <a:endParaRPr lang="en-US" altLang="ja-JP" b="1" dirty="0">
              <a:solidFill>
                <a:schemeClr val="tx1"/>
              </a:solidFill>
            </a:endParaRPr>
          </a:p>
          <a:p>
            <a:pPr algn="ctr"/>
            <a:r>
              <a:rPr lang="ja-JP" altLang="en-US" b="1" dirty="0">
                <a:solidFill>
                  <a:schemeClr val="tx1"/>
                </a:solidFill>
              </a:rPr>
              <a:t>データ</a:t>
            </a:r>
            <a:endParaRPr lang="en-US" altLang="ja-JP" b="1" dirty="0">
              <a:solidFill>
                <a:schemeClr val="tx1"/>
              </a:solidFill>
            </a:endParaRPr>
          </a:p>
          <a:p>
            <a:pPr algn="ctr"/>
            <a:r>
              <a:rPr lang="ja-JP" altLang="en-US" b="1" dirty="0">
                <a:solidFill>
                  <a:schemeClr val="tx1"/>
                </a:solidFill>
              </a:rPr>
              <a:t>モデル</a:t>
            </a:r>
            <a:endParaRPr kumimoji="1" lang="ja-JP" altLang="en-US" b="1" dirty="0">
              <a:solidFill>
                <a:schemeClr val="tx1"/>
              </a:solidFill>
            </a:endParaRPr>
          </a:p>
        </p:txBody>
      </p:sp>
      <p:sp>
        <p:nvSpPr>
          <p:cNvPr id="5" name="四角形: 角を丸くする 4">
            <a:extLst>
              <a:ext uri="{FF2B5EF4-FFF2-40B4-BE49-F238E27FC236}">
                <a16:creationId xmlns:a16="http://schemas.microsoft.com/office/drawing/2014/main" id="{E51275AB-4328-EA9C-C3B9-D40532B20020}"/>
              </a:ext>
            </a:extLst>
          </p:cNvPr>
          <p:cNvSpPr/>
          <p:nvPr/>
        </p:nvSpPr>
        <p:spPr>
          <a:xfrm>
            <a:off x="1806277" y="2320331"/>
            <a:ext cx="1320800" cy="954046"/>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tx1"/>
                </a:solidFill>
              </a:rPr>
              <a:t>商流 参照</a:t>
            </a:r>
            <a:endParaRPr lang="en-US" altLang="ja-JP" b="1" dirty="0">
              <a:solidFill>
                <a:schemeClr val="tx1"/>
              </a:solidFill>
            </a:endParaRPr>
          </a:p>
          <a:p>
            <a:pPr algn="ctr"/>
            <a:r>
              <a:rPr kumimoji="1" lang="ja-JP" altLang="en-US" b="1" dirty="0">
                <a:solidFill>
                  <a:schemeClr val="tx1"/>
                </a:solidFill>
              </a:rPr>
              <a:t>データ</a:t>
            </a:r>
            <a:endParaRPr kumimoji="1" lang="en-US" altLang="ja-JP" b="1" dirty="0">
              <a:solidFill>
                <a:schemeClr val="tx1"/>
              </a:solidFill>
            </a:endParaRPr>
          </a:p>
          <a:p>
            <a:pPr algn="ctr"/>
            <a:r>
              <a:rPr lang="ja-JP" altLang="en-US" b="1" dirty="0">
                <a:solidFill>
                  <a:schemeClr val="tx1"/>
                </a:solidFill>
              </a:rPr>
              <a:t>モデル</a:t>
            </a:r>
            <a:endParaRPr kumimoji="1" lang="ja-JP" altLang="en-US" b="1" dirty="0">
              <a:solidFill>
                <a:schemeClr val="tx1"/>
              </a:solidFill>
            </a:endParaRPr>
          </a:p>
        </p:txBody>
      </p:sp>
      <p:sp>
        <p:nvSpPr>
          <p:cNvPr id="6" name="四角形: 角を丸くする 5">
            <a:extLst>
              <a:ext uri="{FF2B5EF4-FFF2-40B4-BE49-F238E27FC236}">
                <a16:creationId xmlns:a16="http://schemas.microsoft.com/office/drawing/2014/main" id="{E5D2C7F2-1E3C-521A-5049-089C5038DE48}"/>
              </a:ext>
            </a:extLst>
          </p:cNvPr>
          <p:cNvSpPr/>
          <p:nvPr/>
        </p:nvSpPr>
        <p:spPr>
          <a:xfrm>
            <a:off x="3350884" y="2351456"/>
            <a:ext cx="1266164" cy="908195"/>
          </a:xfrm>
          <a:prstGeom prst="roundRect">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tx1"/>
                </a:solidFill>
              </a:rPr>
              <a:t>金流 参照</a:t>
            </a:r>
            <a:r>
              <a:rPr lang="en-US" altLang="ja-JP" b="1" dirty="0">
                <a:solidFill>
                  <a:schemeClr val="tx1"/>
                </a:solidFill>
              </a:rPr>
              <a:t> </a:t>
            </a:r>
            <a:r>
              <a:rPr lang="ja-JP" altLang="en-US" b="1" dirty="0">
                <a:solidFill>
                  <a:schemeClr val="tx1"/>
                </a:solidFill>
              </a:rPr>
              <a:t>データ</a:t>
            </a:r>
            <a:endParaRPr lang="en-US" altLang="ja-JP" b="1" dirty="0">
              <a:solidFill>
                <a:schemeClr val="tx1"/>
              </a:solidFill>
            </a:endParaRPr>
          </a:p>
          <a:p>
            <a:pPr algn="ctr"/>
            <a:r>
              <a:rPr lang="ja-JP" altLang="en-US" b="1" dirty="0">
                <a:solidFill>
                  <a:schemeClr val="tx1"/>
                </a:solidFill>
              </a:rPr>
              <a:t>モデル</a:t>
            </a:r>
            <a:endParaRPr kumimoji="1" lang="ja-JP" altLang="en-US" b="1" dirty="0">
              <a:solidFill>
                <a:schemeClr val="tx1"/>
              </a:solidFill>
            </a:endParaRPr>
          </a:p>
        </p:txBody>
      </p:sp>
      <p:cxnSp>
        <p:nvCxnSpPr>
          <p:cNvPr id="8" name="直線コネクタ 7">
            <a:extLst>
              <a:ext uri="{FF2B5EF4-FFF2-40B4-BE49-F238E27FC236}">
                <a16:creationId xmlns:a16="http://schemas.microsoft.com/office/drawing/2014/main" id="{C6F3F7E8-752F-3109-E91B-9930245CF382}"/>
              </a:ext>
            </a:extLst>
          </p:cNvPr>
          <p:cNvCxnSpPr>
            <a:cxnSpLocks/>
          </p:cNvCxnSpPr>
          <p:nvPr/>
        </p:nvCxnSpPr>
        <p:spPr>
          <a:xfrm flipV="1">
            <a:off x="922068" y="1981200"/>
            <a:ext cx="3034581" cy="31126"/>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直線コネクタ 9">
            <a:extLst>
              <a:ext uri="{FF2B5EF4-FFF2-40B4-BE49-F238E27FC236}">
                <a16:creationId xmlns:a16="http://schemas.microsoft.com/office/drawing/2014/main" id="{AFFB5B87-6406-0EBF-D550-405BD7A31BF6}"/>
              </a:ext>
            </a:extLst>
          </p:cNvPr>
          <p:cNvCxnSpPr>
            <a:cxnSpLocks/>
            <a:stCxn id="3" idx="2"/>
            <a:endCxn id="5" idx="0"/>
          </p:cNvCxnSpPr>
          <p:nvPr/>
        </p:nvCxnSpPr>
        <p:spPr>
          <a:xfrm>
            <a:off x="2466677" y="1836224"/>
            <a:ext cx="0" cy="484107"/>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9DEEDC25-72E0-B230-042D-825BFF18FEC6}"/>
              </a:ext>
            </a:extLst>
          </p:cNvPr>
          <p:cNvCxnSpPr>
            <a:cxnSpLocks/>
            <a:endCxn id="4" idx="0"/>
          </p:cNvCxnSpPr>
          <p:nvPr/>
        </p:nvCxnSpPr>
        <p:spPr>
          <a:xfrm>
            <a:off x="914015" y="2012326"/>
            <a:ext cx="0" cy="32397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直線コネクタ 13">
            <a:extLst>
              <a:ext uri="{FF2B5EF4-FFF2-40B4-BE49-F238E27FC236}">
                <a16:creationId xmlns:a16="http://schemas.microsoft.com/office/drawing/2014/main" id="{6CDF0A1A-8536-4C5B-2EE9-7A6813101822}"/>
              </a:ext>
            </a:extLst>
          </p:cNvPr>
          <p:cNvCxnSpPr>
            <a:cxnSpLocks/>
            <a:endCxn id="6" idx="0"/>
          </p:cNvCxnSpPr>
          <p:nvPr/>
        </p:nvCxnSpPr>
        <p:spPr>
          <a:xfrm flipH="1">
            <a:off x="3983966" y="2012326"/>
            <a:ext cx="2" cy="339130"/>
          </a:xfrm>
          <a:prstGeom prst="line">
            <a:avLst/>
          </a:prstGeom>
        </p:spPr>
        <p:style>
          <a:lnRef idx="1">
            <a:schemeClr val="accent1"/>
          </a:lnRef>
          <a:fillRef idx="0">
            <a:schemeClr val="accent1"/>
          </a:fillRef>
          <a:effectRef idx="0">
            <a:schemeClr val="accent1"/>
          </a:effectRef>
          <a:fontRef idx="minor">
            <a:schemeClr val="tx1"/>
          </a:fontRef>
        </p:style>
      </p:cxnSp>
      <p:sp>
        <p:nvSpPr>
          <p:cNvPr id="17" name="テキスト ボックス 16">
            <a:extLst>
              <a:ext uri="{FF2B5EF4-FFF2-40B4-BE49-F238E27FC236}">
                <a16:creationId xmlns:a16="http://schemas.microsoft.com/office/drawing/2014/main" id="{5ADCEA0E-C77B-A9D2-94A1-CD35AD3E72EF}"/>
              </a:ext>
            </a:extLst>
          </p:cNvPr>
          <p:cNvSpPr txBox="1"/>
          <p:nvPr/>
        </p:nvSpPr>
        <p:spPr>
          <a:xfrm>
            <a:off x="5788892" y="1988096"/>
            <a:ext cx="2428240" cy="369332"/>
          </a:xfrm>
          <a:prstGeom prst="rect">
            <a:avLst/>
          </a:prstGeom>
          <a:noFill/>
          <a:ln>
            <a:solidFill>
              <a:schemeClr val="accent1">
                <a:shade val="15000"/>
              </a:schemeClr>
            </a:solidFill>
          </a:ln>
        </p:spPr>
        <p:txBody>
          <a:bodyPr wrap="square" rtlCol="0">
            <a:spAutoFit/>
          </a:bodyPr>
          <a:lstStyle/>
          <a:p>
            <a:r>
              <a:rPr lang="ja-JP" altLang="en-US" b="1" dirty="0"/>
              <a:t>文書ヘッダー</a:t>
            </a:r>
            <a:endParaRPr kumimoji="1" lang="ja-JP" altLang="en-US" b="1" dirty="0"/>
          </a:p>
        </p:txBody>
      </p:sp>
      <p:sp>
        <p:nvSpPr>
          <p:cNvPr id="18" name="テキスト ボックス 17">
            <a:extLst>
              <a:ext uri="{FF2B5EF4-FFF2-40B4-BE49-F238E27FC236}">
                <a16:creationId xmlns:a16="http://schemas.microsoft.com/office/drawing/2014/main" id="{79314FCD-0D2F-CE30-2510-FC0D767F28E8}"/>
              </a:ext>
            </a:extLst>
          </p:cNvPr>
          <p:cNvSpPr txBox="1"/>
          <p:nvPr/>
        </p:nvSpPr>
        <p:spPr>
          <a:xfrm>
            <a:off x="5819566" y="2794645"/>
            <a:ext cx="2428240" cy="646331"/>
          </a:xfrm>
          <a:prstGeom prst="rect">
            <a:avLst/>
          </a:prstGeom>
          <a:noFill/>
          <a:ln>
            <a:solidFill>
              <a:schemeClr val="accent1">
                <a:shade val="15000"/>
              </a:schemeClr>
            </a:solidFill>
          </a:ln>
        </p:spPr>
        <p:txBody>
          <a:bodyPr wrap="square" rtlCol="0">
            <a:spAutoFit/>
          </a:bodyPr>
          <a:lstStyle/>
          <a:p>
            <a:r>
              <a:rPr lang="ja-JP" altLang="en-US" b="1" dirty="0"/>
              <a:t>金流</a:t>
            </a:r>
            <a:endParaRPr lang="en-US" altLang="ja-JP" b="1" dirty="0"/>
          </a:p>
          <a:p>
            <a:r>
              <a:rPr lang="ja-JP" altLang="en-US" b="1" dirty="0"/>
              <a:t>貿易金融情報</a:t>
            </a:r>
            <a:endParaRPr lang="en-US" altLang="ja-JP" b="1" dirty="0"/>
          </a:p>
        </p:txBody>
      </p:sp>
      <p:sp>
        <p:nvSpPr>
          <p:cNvPr id="19" name="テキスト ボックス 18">
            <a:extLst>
              <a:ext uri="{FF2B5EF4-FFF2-40B4-BE49-F238E27FC236}">
                <a16:creationId xmlns:a16="http://schemas.microsoft.com/office/drawing/2014/main" id="{465CB3BC-3636-A0E6-A85B-0063BBE04F9C}"/>
              </a:ext>
            </a:extLst>
          </p:cNvPr>
          <p:cNvSpPr txBox="1"/>
          <p:nvPr/>
        </p:nvSpPr>
        <p:spPr>
          <a:xfrm>
            <a:off x="5819566" y="4176405"/>
            <a:ext cx="2428240" cy="646331"/>
          </a:xfrm>
          <a:prstGeom prst="rect">
            <a:avLst/>
          </a:prstGeom>
          <a:noFill/>
          <a:ln>
            <a:solidFill>
              <a:schemeClr val="accent1">
                <a:shade val="15000"/>
              </a:schemeClr>
            </a:solidFill>
          </a:ln>
        </p:spPr>
        <p:txBody>
          <a:bodyPr wrap="square" rtlCol="0">
            <a:spAutoFit/>
          </a:bodyPr>
          <a:lstStyle/>
          <a:p>
            <a:r>
              <a:rPr lang="ja-JP" altLang="en-US" b="1" dirty="0"/>
              <a:t>商流</a:t>
            </a:r>
            <a:endParaRPr lang="en-US" altLang="ja-JP" b="1" dirty="0"/>
          </a:p>
          <a:p>
            <a:r>
              <a:rPr kumimoji="1" lang="ja-JP" altLang="en-US" b="1" dirty="0"/>
              <a:t>取引情報</a:t>
            </a:r>
          </a:p>
        </p:txBody>
      </p:sp>
      <p:sp>
        <p:nvSpPr>
          <p:cNvPr id="20" name="テキスト ボックス 19">
            <a:extLst>
              <a:ext uri="{FF2B5EF4-FFF2-40B4-BE49-F238E27FC236}">
                <a16:creationId xmlns:a16="http://schemas.microsoft.com/office/drawing/2014/main" id="{1CD582D2-FB4C-438B-D14F-9855B25F21B0}"/>
              </a:ext>
            </a:extLst>
          </p:cNvPr>
          <p:cNvSpPr txBox="1"/>
          <p:nvPr/>
        </p:nvSpPr>
        <p:spPr>
          <a:xfrm>
            <a:off x="5819566" y="5629285"/>
            <a:ext cx="2428240" cy="646331"/>
          </a:xfrm>
          <a:prstGeom prst="rect">
            <a:avLst/>
          </a:prstGeom>
          <a:noFill/>
          <a:ln>
            <a:solidFill>
              <a:schemeClr val="accent1">
                <a:shade val="15000"/>
              </a:schemeClr>
            </a:solidFill>
          </a:ln>
        </p:spPr>
        <p:txBody>
          <a:bodyPr wrap="square" rtlCol="0">
            <a:spAutoFit/>
          </a:bodyPr>
          <a:lstStyle/>
          <a:p>
            <a:r>
              <a:rPr lang="ja-JP" altLang="en-US" b="1" dirty="0"/>
              <a:t>物流</a:t>
            </a:r>
            <a:endParaRPr lang="en-US" altLang="ja-JP" b="1" dirty="0"/>
          </a:p>
          <a:p>
            <a:r>
              <a:rPr kumimoji="1" lang="ja-JP" altLang="en-US" b="1" dirty="0"/>
              <a:t>委託貨物情報</a:t>
            </a:r>
          </a:p>
        </p:txBody>
      </p:sp>
      <p:sp>
        <p:nvSpPr>
          <p:cNvPr id="22" name="テキスト ボックス 21">
            <a:extLst>
              <a:ext uri="{FF2B5EF4-FFF2-40B4-BE49-F238E27FC236}">
                <a16:creationId xmlns:a16="http://schemas.microsoft.com/office/drawing/2014/main" id="{E867341B-03A8-E57E-FDA5-70E1DB92BFE9}"/>
              </a:ext>
            </a:extLst>
          </p:cNvPr>
          <p:cNvSpPr txBox="1"/>
          <p:nvPr/>
        </p:nvSpPr>
        <p:spPr>
          <a:xfrm>
            <a:off x="5629507" y="992435"/>
            <a:ext cx="2723724" cy="646331"/>
          </a:xfrm>
          <a:prstGeom prst="rect">
            <a:avLst/>
          </a:prstGeom>
          <a:noFill/>
        </p:spPr>
        <p:txBody>
          <a:bodyPr wrap="square" rtlCol="0">
            <a:spAutoFit/>
          </a:bodyPr>
          <a:lstStyle/>
          <a:p>
            <a:r>
              <a:rPr lang="ja-JP" altLang="en-US" b="1" dirty="0">
                <a:solidFill>
                  <a:srgbClr val="FF0000"/>
                </a:solidFill>
              </a:rPr>
              <a:t>貿易金融</a:t>
            </a:r>
            <a:endParaRPr lang="en-US" altLang="ja-JP" b="1" dirty="0">
              <a:solidFill>
                <a:srgbClr val="FF0000"/>
              </a:solidFill>
            </a:endParaRPr>
          </a:p>
          <a:p>
            <a:r>
              <a:rPr kumimoji="1" lang="ja-JP" altLang="en-US" b="1" dirty="0">
                <a:solidFill>
                  <a:srgbClr val="FF0000"/>
                </a:solidFill>
              </a:rPr>
              <a:t>　　　</a:t>
            </a:r>
            <a:r>
              <a:rPr lang="ja-JP" altLang="en-US" b="1" dirty="0">
                <a:solidFill>
                  <a:srgbClr val="FF0000"/>
                </a:solidFill>
              </a:rPr>
              <a:t>信用状メッセージ　　　　</a:t>
            </a:r>
            <a:endParaRPr kumimoji="1" lang="ja-JP" altLang="en-US" b="1" dirty="0">
              <a:solidFill>
                <a:srgbClr val="FF0000"/>
              </a:solidFill>
            </a:endParaRPr>
          </a:p>
        </p:txBody>
      </p:sp>
      <p:cxnSp>
        <p:nvCxnSpPr>
          <p:cNvPr id="26" name="直線コネクタ 25">
            <a:extLst>
              <a:ext uri="{FF2B5EF4-FFF2-40B4-BE49-F238E27FC236}">
                <a16:creationId xmlns:a16="http://schemas.microsoft.com/office/drawing/2014/main" id="{AA3907A9-F024-5512-AB0E-F80ADBE3C228}"/>
              </a:ext>
            </a:extLst>
          </p:cNvPr>
          <p:cNvCxnSpPr>
            <a:cxnSpLocks/>
          </p:cNvCxnSpPr>
          <p:nvPr/>
        </p:nvCxnSpPr>
        <p:spPr>
          <a:xfrm>
            <a:off x="2466677" y="4483061"/>
            <a:ext cx="3322215" cy="0"/>
          </a:xfrm>
          <a:prstGeom prst="line">
            <a:avLst/>
          </a:prstGeom>
          <a:ln>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8" name="直線コネクタ 27">
            <a:extLst>
              <a:ext uri="{FF2B5EF4-FFF2-40B4-BE49-F238E27FC236}">
                <a16:creationId xmlns:a16="http://schemas.microsoft.com/office/drawing/2014/main" id="{5F8AE22E-CBC2-C164-62CA-2354250871D0}"/>
              </a:ext>
            </a:extLst>
          </p:cNvPr>
          <p:cNvCxnSpPr>
            <a:cxnSpLocks/>
          </p:cNvCxnSpPr>
          <p:nvPr/>
        </p:nvCxnSpPr>
        <p:spPr>
          <a:xfrm>
            <a:off x="922068" y="5970170"/>
            <a:ext cx="4866824" cy="0"/>
          </a:xfrm>
          <a:prstGeom prst="line">
            <a:avLst/>
          </a:prstGeom>
          <a:ln>
            <a:prstDash val="dash"/>
            <a:tailEnd type="triangle"/>
          </a:ln>
        </p:spPr>
        <p:style>
          <a:lnRef idx="1">
            <a:schemeClr val="accent1"/>
          </a:lnRef>
          <a:fillRef idx="0">
            <a:schemeClr val="accent1"/>
          </a:fillRef>
          <a:effectRef idx="0">
            <a:schemeClr val="accent1"/>
          </a:effectRef>
          <a:fontRef idx="minor">
            <a:schemeClr val="tx1"/>
          </a:fontRef>
        </p:style>
      </p:cxnSp>
      <p:cxnSp>
        <p:nvCxnSpPr>
          <p:cNvPr id="32" name="直線コネクタ 31">
            <a:extLst>
              <a:ext uri="{FF2B5EF4-FFF2-40B4-BE49-F238E27FC236}">
                <a16:creationId xmlns:a16="http://schemas.microsoft.com/office/drawing/2014/main" id="{24C41ABE-7BB6-E84C-324A-A731F533AF85}"/>
              </a:ext>
            </a:extLst>
          </p:cNvPr>
          <p:cNvCxnSpPr>
            <a:cxnSpLocks/>
            <a:stCxn id="5" idx="2"/>
          </p:cNvCxnSpPr>
          <p:nvPr/>
        </p:nvCxnSpPr>
        <p:spPr>
          <a:xfrm>
            <a:off x="2466677" y="3274377"/>
            <a:ext cx="0" cy="1208684"/>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34" name="直線コネクタ 33">
            <a:extLst>
              <a:ext uri="{FF2B5EF4-FFF2-40B4-BE49-F238E27FC236}">
                <a16:creationId xmlns:a16="http://schemas.microsoft.com/office/drawing/2014/main" id="{49E68143-F4DC-B265-E876-57F4460B5961}"/>
              </a:ext>
            </a:extLst>
          </p:cNvPr>
          <p:cNvCxnSpPr>
            <a:cxnSpLocks/>
          </p:cNvCxnSpPr>
          <p:nvPr/>
        </p:nvCxnSpPr>
        <p:spPr>
          <a:xfrm>
            <a:off x="922068" y="2874677"/>
            <a:ext cx="27320" cy="3095493"/>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49" name="フローチャート: せん孔テープ 48">
            <a:extLst>
              <a:ext uri="{FF2B5EF4-FFF2-40B4-BE49-F238E27FC236}">
                <a16:creationId xmlns:a16="http://schemas.microsoft.com/office/drawing/2014/main" id="{35945115-0271-4F2C-77C7-293B3E9CFDAE}"/>
              </a:ext>
            </a:extLst>
          </p:cNvPr>
          <p:cNvSpPr/>
          <p:nvPr/>
        </p:nvSpPr>
        <p:spPr>
          <a:xfrm>
            <a:off x="10043231" y="3440976"/>
            <a:ext cx="1722516" cy="1677709"/>
          </a:xfrm>
          <a:prstGeom prst="flowChartPunchedTap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rPr>
              <a:t>金融業界標準（</a:t>
            </a:r>
            <a:r>
              <a:rPr kumimoji="1" lang="en-US" altLang="ja-JP" b="1" dirty="0">
                <a:solidFill>
                  <a:schemeClr val="tx1"/>
                </a:solidFill>
              </a:rPr>
              <a:t>SWIFT</a:t>
            </a:r>
            <a:r>
              <a:rPr kumimoji="1" lang="ja-JP" altLang="en-US" b="1" dirty="0">
                <a:solidFill>
                  <a:schemeClr val="tx1"/>
                </a:solidFill>
              </a:rPr>
              <a:t>）</a:t>
            </a:r>
            <a:endParaRPr kumimoji="1" lang="en-US" altLang="ja-JP" b="1" dirty="0">
              <a:solidFill>
                <a:schemeClr val="tx1"/>
              </a:solidFill>
            </a:endParaRPr>
          </a:p>
          <a:p>
            <a:pPr algn="ctr"/>
            <a:r>
              <a:rPr lang="ja-JP" altLang="en-US" b="1" dirty="0">
                <a:solidFill>
                  <a:schemeClr val="tx1"/>
                </a:solidFill>
              </a:rPr>
              <a:t>信用状</a:t>
            </a:r>
            <a:endParaRPr lang="en-US" altLang="ja-JP" b="1" dirty="0">
              <a:solidFill>
                <a:schemeClr val="tx1"/>
              </a:solidFill>
            </a:endParaRPr>
          </a:p>
          <a:p>
            <a:pPr algn="ctr"/>
            <a:r>
              <a:rPr lang="ja-JP" altLang="en-US" b="1" dirty="0">
                <a:solidFill>
                  <a:schemeClr val="tx1"/>
                </a:solidFill>
              </a:rPr>
              <a:t>メッセージ</a:t>
            </a:r>
            <a:endParaRPr lang="en-US" altLang="ja-JP" b="1" dirty="0">
              <a:solidFill>
                <a:schemeClr val="tx1"/>
              </a:solidFill>
            </a:endParaRPr>
          </a:p>
        </p:txBody>
      </p:sp>
      <p:sp>
        <p:nvSpPr>
          <p:cNvPr id="62" name="矢印: 右 61">
            <a:extLst>
              <a:ext uri="{FF2B5EF4-FFF2-40B4-BE49-F238E27FC236}">
                <a16:creationId xmlns:a16="http://schemas.microsoft.com/office/drawing/2014/main" id="{4640F2B7-001D-987C-D0BB-F093CE263DB8}"/>
              </a:ext>
            </a:extLst>
          </p:cNvPr>
          <p:cNvSpPr/>
          <p:nvPr/>
        </p:nvSpPr>
        <p:spPr>
          <a:xfrm>
            <a:off x="8603873" y="3810000"/>
            <a:ext cx="1394898" cy="1117600"/>
          </a:xfrm>
          <a:prstGeom prst="rightArrow">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400" b="1" dirty="0">
                <a:solidFill>
                  <a:srgbClr val="0070C0"/>
                </a:solidFill>
              </a:rPr>
              <a:t>マッピング</a:t>
            </a:r>
            <a:endParaRPr lang="en-US" altLang="ja-JP" sz="1400" b="1" dirty="0">
              <a:solidFill>
                <a:srgbClr val="0070C0"/>
              </a:solidFill>
            </a:endParaRPr>
          </a:p>
        </p:txBody>
      </p:sp>
      <p:sp>
        <p:nvSpPr>
          <p:cNvPr id="11" name="矢印: 右 10">
            <a:extLst>
              <a:ext uri="{FF2B5EF4-FFF2-40B4-BE49-F238E27FC236}">
                <a16:creationId xmlns:a16="http://schemas.microsoft.com/office/drawing/2014/main" id="{BEB95800-B327-FBF2-21CB-F28544FE451E}"/>
              </a:ext>
            </a:extLst>
          </p:cNvPr>
          <p:cNvSpPr/>
          <p:nvPr/>
        </p:nvSpPr>
        <p:spPr>
          <a:xfrm>
            <a:off x="4684143" y="2444128"/>
            <a:ext cx="595223" cy="350517"/>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5177EF50-DA3F-5DDD-FD21-AE921FAA4F25}"/>
              </a:ext>
            </a:extLst>
          </p:cNvPr>
          <p:cNvSpPr txBox="1"/>
          <p:nvPr/>
        </p:nvSpPr>
        <p:spPr>
          <a:xfrm>
            <a:off x="367862" y="126124"/>
            <a:ext cx="5002924" cy="461665"/>
          </a:xfrm>
          <a:prstGeom prst="rect">
            <a:avLst/>
          </a:prstGeom>
          <a:noFill/>
        </p:spPr>
        <p:txBody>
          <a:bodyPr wrap="square" rtlCol="0">
            <a:spAutoFit/>
          </a:bodyPr>
          <a:lstStyle/>
          <a:p>
            <a:r>
              <a:rPr lang="ja-JP" altLang="en-US" sz="2400" b="1" dirty="0">
                <a:solidFill>
                  <a:srgbClr val="0070C0"/>
                </a:solidFill>
              </a:rPr>
              <a:t>信用状プロセス（データモデル）</a:t>
            </a:r>
            <a:endParaRPr kumimoji="1" lang="ja-JP" altLang="en-US" sz="2400" b="1" dirty="0">
              <a:solidFill>
                <a:srgbClr val="0070C0"/>
              </a:solidFill>
            </a:endParaRPr>
          </a:p>
        </p:txBody>
      </p:sp>
    </p:spTree>
    <p:extLst>
      <p:ext uri="{BB962C8B-B14F-4D97-AF65-F5344CB8AC3E}">
        <p14:creationId xmlns:p14="http://schemas.microsoft.com/office/powerpoint/2010/main" val="15925292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0862EB-6330-D7AA-8996-166C27BAC46C}"/>
            </a:ext>
          </a:extLst>
        </p:cNvPr>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4A7918CB-0546-3C0A-0731-7BF007E227DD}"/>
              </a:ext>
            </a:extLst>
          </p:cNvPr>
          <p:cNvSpPr txBox="1"/>
          <p:nvPr/>
        </p:nvSpPr>
        <p:spPr>
          <a:xfrm>
            <a:off x="1422401" y="2475781"/>
            <a:ext cx="9286240" cy="707886"/>
          </a:xfrm>
          <a:prstGeom prst="rect">
            <a:avLst/>
          </a:prstGeom>
          <a:solidFill>
            <a:srgbClr val="00B0F0"/>
          </a:solidFill>
        </p:spPr>
        <p:txBody>
          <a:bodyPr wrap="square" rtlCol="0">
            <a:spAutoFit/>
          </a:bodyPr>
          <a:lstStyle/>
          <a:p>
            <a:pPr algn="ctr"/>
            <a:r>
              <a:rPr lang="ja-JP" altLang="en-US" sz="4000" b="1" dirty="0">
                <a:solidFill>
                  <a:srgbClr val="FFFF00"/>
                </a:solidFill>
              </a:rPr>
              <a:t>貨物保険業務要件仕様（</a:t>
            </a:r>
            <a:r>
              <a:rPr lang="en-US" altLang="ja-JP" sz="4000" b="1" dirty="0">
                <a:solidFill>
                  <a:srgbClr val="FFFF00"/>
                </a:solidFill>
              </a:rPr>
              <a:t>BRS</a:t>
            </a:r>
            <a:r>
              <a:rPr lang="ja-JP" altLang="en-US" sz="4000" b="1" dirty="0">
                <a:solidFill>
                  <a:srgbClr val="FFFF00"/>
                </a:solidFill>
              </a:rPr>
              <a:t>）</a:t>
            </a:r>
            <a:endParaRPr kumimoji="1" lang="ja-JP" altLang="en-US" sz="4000" b="1" dirty="0">
              <a:solidFill>
                <a:srgbClr val="FFFF00"/>
              </a:solidFill>
            </a:endParaRPr>
          </a:p>
        </p:txBody>
      </p:sp>
    </p:spTree>
    <p:extLst>
      <p:ext uri="{BB962C8B-B14F-4D97-AF65-F5344CB8AC3E}">
        <p14:creationId xmlns:p14="http://schemas.microsoft.com/office/powerpoint/2010/main" val="7271038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E20277B3-1FBA-8F9C-2748-2618807E5729}"/>
              </a:ext>
            </a:extLst>
          </p:cNvPr>
          <p:cNvSpPr txBox="1"/>
          <p:nvPr/>
        </p:nvSpPr>
        <p:spPr>
          <a:xfrm>
            <a:off x="367862" y="126124"/>
            <a:ext cx="5002924" cy="461665"/>
          </a:xfrm>
          <a:prstGeom prst="rect">
            <a:avLst/>
          </a:prstGeom>
          <a:noFill/>
        </p:spPr>
        <p:txBody>
          <a:bodyPr wrap="square" rtlCol="0">
            <a:spAutoFit/>
          </a:bodyPr>
          <a:lstStyle/>
          <a:p>
            <a:r>
              <a:rPr lang="ja-JP" altLang="en-US" sz="2400" b="1" dirty="0">
                <a:solidFill>
                  <a:srgbClr val="0070C0"/>
                </a:solidFill>
              </a:rPr>
              <a:t>貨物保険プロセス（標準化範囲）</a:t>
            </a:r>
            <a:endParaRPr kumimoji="1" lang="ja-JP" altLang="en-US" sz="2400" b="1" dirty="0">
              <a:solidFill>
                <a:srgbClr val="0070C0"/>
              </a:solidFill>
            </a:endParaRPr>
          </a:p>
        </p:txBody>
      </p:sp>
      <p:pic>
        <p:nvPicPr>
          <p:cNvPr id="4" name="図 3">
            <a:extLst>
              <a:ext uri="{FF2B5EF4-FFF2-40B4-BE49-F238E27FC236}">
                <a16:creationId xmlns:a16="http://schemas.microsoft.com/office/drawing/2014/main" id="{2962A8EF-27A3-FF90-F615-AE36E40C26AE}"/>
              </a:ext>
            </a:extLst>
          </p:cNvPr>
          <p:cNvPicPr>
            <a:picLocks noChangeAspect="1"/>
          </p:cNvPicPr>
          <p:nvPr/>
        </p:nvPicPr>
        <p:blipFill>
          <a:blip r:embed="rId2"/>
          <a:stretch>
            <a:fillRect/>
          </a:stretch>
        </p:blipFill>
        <p:spPr>
          <a:xfrm>
            <a:off x="2350885" y="967515"/>
            <a:ext cx="7304347" cy="5531448"/>
          </a:xfrm>
          <a:prstGeom prst="rect">
            <a:avLst/>
          </a:prstGeom>
        </p:spPr>
      </p:pic>
    </p:spTree>
    <p:extLst>
      <p:ext uri="{BB962C8B-B14F-4D97-AF65-F5344CB8AC3E}">
        <p14:creationId xmlns:p14="http://schemas.microsoft.com/office/powerpoint/2010/main" val="41458607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9B1178D9-DD50-CBD5-92EE-B48AF571EC19}"/>
              </a:ext>
            </a:extLst>
          </p:cNvPr>
          <p:cNvSpPr txBox="1"/>
          <p:nvPr/>
        </p:nvSpPr>
        <p:spPr>
          <a:xfrm>
            <a:off x="205740" y="152400"/>
            <a:ext cx="9405620" cy="892552"/>
          </a:xfrm>
          <a:prstGeom prst="rect">
            <a:avLst/>
          </a:prstGeom>
          <a:noFill/>
        </p:spPr>
        <p:txBody>
          <a:bodyPr wrap="square" rtlCol="0">
            <a:spAutoFit/>
          </a:bodyPr>
          <a:lstStyle/>
          <a:p>
            <a:r>
              <a:rPr lang="ja-JP" altLang="en-US" sz="2400" b="1" kern="100" dirty="0">
                <a:solidFill>
                  <a:srgbClr val="0070C0"/>
                </a:solidFill>
                <a:latin typeface="游ゴシック" panose="020B0400000000000000" pitchFamily="50" charset="-128"/>
                <a:ea typeface="游ゴシック" panose="020B0400000000000000" pitchFamily="50" charset="-128"/>
                <a:cs typeface="Times New Roman" panose="02020603050405020304" pitchFamily="18" charset="0"/>
              </a:rPr>
              <a:t>貨物保険プロセス：貨物保険発行プロセス</a:t>
            </a:r>
            <a:endParaRPr lang="ja-JP" altLang="ja-JP" sz="2400" b="1" kern="100" dirty="0">
              <a:solidFill>
                <a:srgbClr val="0070C0"/>
              </a:solidFill>
              <a:effectLst/>
              <a:latin typeface="游ゴシック" panose="020B0400000000000000" pitchFamily="50" charset="-128"/>
              <a:ea typeface="游ゴシック" panose="020B0400000000000000" pitchFamily="50" charset="-128"/>
              <a:cs typeface="Times New Roman" panose="02020603050405020304" pitchFamily="18" charset="0"/>
            </a:endParaRPr>
          </a:p>
          <a:p>
            <a:endParaRPr kumimoji="1" lang="ja-JP" altLang="en-US" sz="2800" dirty="0"/>
          </a:p>
        </p:txBody>
      </p:sp>
      <p:pic>
        <p:nvPicPr>
          <p:cNvPr id="3" name="図 2">
            <a:extLst>
              <a:ext uri="{FF2B5EF4-FFF2-40B4-BE49-F238E27FC236}">
                <a16:creationId xmlns:a16="http://schemas.microsoft.com/office/drawing/2014/main" id="{395C9B7C-4D4B-8005-F7D5-0DAB3B2420AD}"/>
              </a:ext>
            </a:extLst>
          </p:cNvPr>
          <p:cNvPicPr>
            <a:picLocks noChangeAspect="1"/>
          </p:cNvPicPr>
          <p:nvPr/>
        </p:nvPicPr>
        <p:blipFill>
          <a:blip r:embed="rId2"/>
          <a:stretch>
            <a:fillRect/>
          </a:stretch>
        </p:blipFill>
        <p:spPr>
          <a:xfrm>
            <a:off x="6096000" y="826435"/>
            <a:ext cx="5446741" cy="5896050"/>
          </a:xfrm>
          <a:prstGeom prst="rect">
            <a:avLst/>
          </a:prstGeom>
        </p:spPr>
      </p:pic>
      <p:pic>
        <p:nvPicPr>
          <p:cNvPr id="6" name="図 5">
            <a:extLst>
              <a:ext uri="{FF2B5EF4-FFF2-40B4-BE49-F238E27FC236}">
                <a16:creationId xmlns:a16="http://schemas.microsoft.com/office/drawing/2014/main" id="{4417FB2E-BFFE-0A55-6CC7-586037EC74F4}"/>
              </a:ext>
            </a:extLst>
          </p:cNvPr>
          <p:cNvPicPr>
            <a:picLocks noChangeAspect="1"/>
          </p:cNvPicPr>
          <p:nvPr/>
        </p:nvPicPr>
        <p:blipFill>
          <a:blip r:embed="rId3"/>
          <a:stretch>
            <a:fillRect/>
          </a:stretch>
        </p:blipFill>
        <p:spPr>
          <a:xfrm>
            <a:off x="205740" y="867095"/>
            <a:ext cx="5542857" cy="2561905"/>
          </a:xfrm>
          <a:prstGeom prst="rect">
            <a:avLst/>
          </a:prstGeom>
        </p:spPr>
      </p:pic>
    </p:spTree>
    <p:extLst>
      <p:ext uri="{BB962C8B-B14F-4D97-AF65-F5344CB8AC3E}">
        <p14:creationId xmlns:p14="http://schemas.microsoft.com/office/powerpoint/2010/main" val="25323993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四角形: 角を丸くする 20">
            <a:extLst>
              <a:ext uri="{FF2B5EF4-FFF2-40B4-BE49-F238E27FC236}">
                <a16:creationId xmlns:a16="http://schemas.microsoft.com/office/drawing/2014/main" id="{0436CFC3-669C-F706-41D7-CA3CADC8C32F}"/>
              </a:ext>
            </a:extLst>
          </p:cNvPr>
          <p:cNvSpPr/>
          <p:nvPr/>
        </p:nvSpPr>
        <p:spPr>
          <a:xfrm>
            <a:off x="2902425" y="1792812"/>
            <a:ext cx="3136087" cy="4913849"/>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四角形: 角を丸くする 2">
            <a:extLst>
              <a:ext uri="{FF2B5EF4-FFF2-40B4-BE49-F238E27FC236}">
                <a16:creationId xmlns:a16="http://schemas.microsoft.com/office/drawing/2014/main" id="{852D9018-FE77-0712-6D32-517A86E54132}"/>
              </a:ext>
            </a:extLst>
          </p:cNvPr>
          <p:cNvSpPr/>
          <p:nvPr/>
        </p:nvSpPr>
        <p:spPr>
          <a:xfrm>
            <a:off x="209856" y="840776"/>
            <a:ext cx="2136091" cy="884715"/>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tx1"/>
                </a:solidFill>
              </a:rPr>
              <a:t>商流・物流・金流</a:t>
            </a:r>
            <a:endParaRPr lang="en-US" altLang="ja-JP" b="1" dirty="0">
              <a:solidFill>
                <a:schemeClr val="tx1"/>
              </a:solidFill>
            </a:endParaRPr>
          </a:p>
          <a:p>
            <a:pPr algn="ctr"/>
            <a:r>
              <a:rPr lang="en-US" altLang="ja-JP" b="1" dirty="0">
                <a:solidFill>
                  <a:schemeClr val="tx1"/>
                </a:solidFill>
              </a:rPr>
              <a:t> </a:t>
            </a:r>
            <a:r>
              <a:rPr lang="ja-JP" altLang="en-US" b="1" dirty="0">
                <a:solidFill>
                  <a:schemeClr val="tx1"/>
                </a:solidFill>
              </a:rPr>
              <a:t>参照</a:t>
            </a:r>
            <a:endParaRPr lang="en-US" altLang="ja-JP" b="1" dirty="0">
              <a:solidFill>
                <a:schemeClr val="tx1"/>
              </a:solidFill>
            </a:endParaRPr>
          </a:p>
          <a:p>
            <a:pPr algn="ctr"/>
            <a:r>
              <a:rPr lang="ja-JP" altLang="en-US" b="1" dirty="0">
                <a:solidFill>
                  <a:schemeClr val="tx1"/>
                </a:solidFill>
              </a:rPr>
              <a:t>データモデル</a:t>
            </a:r>
            <a:endParaRPr kumimoji="1" lang="ja-JP" altLang="en-US" b="1" dirty="0">
              <a:solidFill>
                <a:schemeClr val="tx1"/>
              </a:solidFill>
            </a:endParaRPr>
          </a:p>
        </p:txBody>
      </p:sp>
      <p:sp>
        <p:nvSpPr>
          <p:cNvPr id="4" name="四角形: 角を丸くする 3">
            <a:extLst>
              <a:ext uri="{FF2B5EF4-FFF2-40B4-BE49-F238E27FC236}">
                <a16:creationId xmlns:a16="http://schemas.microsoft.com/office/drawing/2014/main" id="{88FC2D9E-01E9-60A8-35D7-48B85FF31BA9}"/>
              </a:ext>
            </a:extLst>
          </p:cNvPr>
          <p:cNvSpPr/>
          <p:nvPr/>
        </p:nvSpPr>
        <p:spPr>
          <a:xfrm>
            <a:off x="797828" y="5589288"/>
            <a:ext cx="1344094" cy="947286"/>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tx1"/>
                </a:solidFill>
              </a:rPr>
              <a:t>物流</a:t>
            </a:r>
            <a:r>
              <a:rPr lang="en-US" altLang="ja-JP" b="1" dirty="0">
                <a:solidFill>
                  <a:schemeClr val="tx1"/>
                </a:solidFill>
              </a:rPr>
              <a:t> </a:t>
            </a:r>
            <a:r>
              <a:rPr lang="ja-JP" altLang="en-US" b="1" dirty="0">
                <a:solidFill>
                  <a:schemeClr val="tx1"/>
                </a:solidFill>
              </a:rPr>
              <a:t>参照</a:t>
            </a:r>
            <a:endParaRPr lang="en-US" altLang="ja-JP" b="1" dirty="0">
              <a:solidFill>
                <a:schemeClr val="tx1"/>
              </a:solidFill>
            </a:endParaRPr>
          </a:p>
          <a:p>
            <a:pPr algn="ctr"/>
            <a:r>
              <a:rPr lang="ja-JP" altLang="en-US" b="1" dirty="0">
                <a:solidFill>
                  <a:schemeClr val="tx1"/>
                </a:solidFill>
              </a:rPr>
              <a:t>データ</a:t>
            </a:r>
            <a:endParaRPr lang="en-US" altLang="ja-JP" b="1" dirty="0">
              <a:solidFill>
                <a:schemeClr val="tx1"/>
              </a:solidFill>
            </a:endParaRPr>
          </a:p>
          <a:p>
            <a:pPr algn="ctr"/>
            <a:r>
              <a:rPr lang="ja-JP" altLang="en-US" b="1" dirty="0">
                <a:solidFill>
                  <a:schemeClr val="tx1"/>
                </a:solidFill>
              </a:rPr>
              <a:t>モデル</a:t>
            </a:r>
            <a:endParaRPr kumimoji="1" lang="ja-JP" altLang="en-US" b="1" dirty="0">
              <a:solidFill>
                <a:schemeClr val="tx1"/>
              </a:solidFill>
            </a:endParaRPr>
          </a:p>
        </p:txBody>
      </p:sp>
      <p:sp>
        <p:nvSpPr>
          <p:cNvPr id="5" name="四角形: 角を丸くする 4">
            <a:extLst>
              <a:ext uri="{FF2B5EF4-FFF2-40B4-BE49-F238E27FC236}">
                <a16:creationId xmlns:a16="http://schemas.microsoft.com/office/drawing/2014/main" id="{E51275AB-4328-EA9C-C3B9-D40532B20020}"/>
              </a:ext>
            </a:extLst>
          </p:cNvPr>
          <p:cNvSpPr/>
          <p:nvPr/>
        </p:nvSpPr>
        <p:spPr>
          <a:xfrm>
            <a:off x="865703" y="4022547"/>
            <a:ext cx="1320800" cy="954046"/>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tx1"/>
                </a:solidFill>
              </a:rPr>
              <a:t>商流 参照</a:t>
            </a:r>
            <a:endParaRPr lang="en-US" altLang="ja-JP" b="1" dirty="0">
              <a:solidFill>
                <a:schemeClr val="tx1"/>
              </a:solidFill>
            </a:endParaRPr>
          </a:p>
          <a:p>
            <a:pPr algn="ctr"/>
            <a:r>
              <a:rPr kumimoji="1" lang="ja-JP" altLang="en-US" b="1" dirty="0">
                <a:solidFill>
                  <a:schemeClr val="tx1"/>
                </a:solidFill>
              </a:rPr>
              <a:t>データ</a:t>
            </a:r>
            <a:endParaRPr kumimoji="1" lang="en-US" altLang="ja-JP" b="1" dirty="0">
              <a:solidFill>
                <a:schemeClr val="tx1"/>
              </a:solidFill>
            </a:endParaRPr>
          </a:p>
          <a:p>
            <a:pPr algn="ctr"/>
            <a:r>
              <a:rPr lang="ja-JP" altLang="en-US" b="1" dirty="0">
                <a:solidFill>
                  <a:schemeClr val="tx1"/>
                </a:solidFill>
              </a:rPr>
              <a:t>モデル</a:t>
            </a:r>
            <a:endParaRPr kumimoji="1" lang="ja-JP" altLang="en-US" b="1" dirty="0">
              <a:solidFill>
                <a:schemeClr val="tx1"/>
              </a:solidFill>
            </a:endParaRPr>
          </a:p>
        </p:txBody>
      </p:sp>
      <p:sp>
        <p:nvSpPr>
          <p:cNvPr id="6" name="四角形: 角を丸くする 5">
            <a:extLst>
              <a:ext uri="{FF2B5EF4-FFF2-40B4-BE49-F238E27FC236}">
                <a16:creationId xmlns:a16="http://schemas.microsoft.com/office/drawing/2014/main" id="{E5D2C7F2-1E3C-521A-5049-089C5038DE48}"/>
              </a:ext>
            </a:extLst>
          </p:cNvPr>
          <p:cNvSpPr/>
          <p:nvPr/>
        </p:nvSpPr>
        <p:spPr>
          <a:xfrm>
            <a:off x="836793" y="2532781"/>
            <a:ext cx="1266164" cy="908195"/>
          </a:xfrm>
          <a:prstGeom prst="roundRect">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tx1"/>
                </a:solidFill>
              </a:rPr>
              <a:t>金流 参照</a:t>
            </a:r>
            <a:r>
              <a:rPr lang="en-US" altLang="ja-JP" b="1" dirty="0">
                <a:solidFill>
                  <a:schemeClr val="tx1"/>
                </a:solidFill>
              </a:rPr>
              <a:t> </a:t>
            </a:r>
            <a:r>
              <a:rPr lang="ja-JP" altLang="en-US" b="1" dirty="0">
                <a:solidFill>
                  <a:schemeClr val="tx1"/>
                </a:solidFill>
              </a:rPr>
              <a:t>データ</a:t>
            </a:r>
            <a:endParaRPr lang="en-US" altLang="ja-JP" b="1" dirty="0">
              <a:solidFill>
                <a:schemeClr val="tx1"/>
              </a:solidFill>
            </a:endParaRPr>
          </a:p>
          <a:p>
            <a:pPr algn="ctr"/>
            <a:r>
              <a:rPr lang="ja-JP" altLang="en-US" b="1" dirty="0">
                <a:solidFill>
                  <a:schemeClr val="tx1"/>
                </a:solidFill>
              </a:rPr>
              <a:t>モデル</a:t>
            </a:r>
            <a:endParaRPr kumimoji="1" lang="ja-JP" altLang="en-US" b="1" dirty="0">
              <a:solidFill>
                <a:schemeClr val="tx1"/>
              </a:solidFill>
            </a:endParaRPr>
          </a:p>
        </p:txBody>
      </p:sp>
      <p:sp>
        <p:nvSpPr>
          <p:cNvPr id="17" name="テキスト ボックス 16">
            <a:extLst>
              <a:ext uri="{FF2B5EF4-FFF2-40B4-BE49-F238E27FC236}">
                <a16:creationId xmlns:a16="http://schemas.microsoft.com/office/drawing/2014/main" id="{5ADCEA0E-C77B-A9D2-94A1-CD35AD3E72EF}"/>
              </a:ext>
            </a:extLst>
          </p:cNvPr>
          <p:cNvSpPr txBox="1"/>
          <p:nvPr/>
        </p:nvSpPr>
        <p:spPr>
          <a:xfrm>
            <a:off x="3254969" y="2013465"/>
            <a:ext cx="2428240" cy="369332"/>
          </a:xfrm>
          <a:prstGeom prst="rect">
            <a:avLst/>
          </a:prstGeom>
          <a:noFill/>
          <a:ln>
            <a:solidFill>
              <a:schemeClr val="accent1">
                <a:shade val="15000"/>
              </a:schemeClr>
            </a:solidFill>
          </a:ln>
        </p:spPr>
        <p:txBody>
          <a:bodyPr wrap="square" rtlCol="0">
            <a:spAutoFit/>
          </a:bodyPr>
          <a:lstStyle/>
          <a:p>
            <a:r>
              <a:rPr lang="ja-JP" altLang="en-US" b="1" dirty="0"/>
              <a:t>文書ヘッダー</a:t>
            </a:r>
            <a:endParaRPr kumimoji="1" lang="ja-JP" altLang="en-US" b="1" dirty="0"/>
          </a:p>
        </p:txBody>
      </p:sp>
      <p:sp>
        <p:nvSpPr>
          <p:cNvPr id="18" name="テキスト ボックス 17">
            <a:extLst>
              <a:ext uri="{FF2B5EF4-FFF2-40B4-BE49-F238E27FC236}">
                <a16:creationId xmlns:a16="http://schemas.microsoft.com/office/drawing/2014/main" id="{79314FCD-0D2F-CE30-2510-FC0D767F28E8}"/>
              </a:ext>
            </a:extLst>
          </p:cNvPr>
          <p:cNvSpPr txBox="1"/>
          <p:nvPr/>
        </p:nvSpPr>
        <p:spPr>
          <a:xfrm>
            <a:off x="3287307" y="2782669"/>
            <a:ext cx="2428240" cy="646331"/>
          </a:xfrm>
          <a:prstGeom prst="rect">
            <a:avLst/>
          </a:prstGeom>
          <a:noFill/>
          <a:ln>
            <a:solidFill>
              <a:schemeClr val="accent1">
                <a:shade val="15000"/>
              </a:schemeClr>
            </a:solidFill>
          </a:ln>
        </p:spPr>
        <p:txBody>
          <a:bodyPr wrap="square" rtlCol="0">
            <a:spAutoFit/>
          </a:bodyPr>
          <a:lstStyle/>
          <a:p>
            <a:r>
              <a:rPr lang="ja-JP" altLang="en-US" b="1" dirty="0"/>
              <a:t>金流</a:t>
            </a:r>
            <a:endParaRPr lang="en-US" altLang="ja-JP" b="1" dirty="0"/>
          </a:p>
          <a:p>
            <a:r>
              <a:rPr lang="ja-JP" altLang="en-US" b="1" dirty="0"/>
              <a:t>貨物保険情報</a:t>
            </a:r>
            <a:endParaRPr lang="en-US" altLang="ja-JP" b="1" dirty="0"/>
          </a:p>
        </p:txBody>
      </p:sp>
      <p:sp>
        <p:nvSpPr>
          <p:cNvPr id="19" name="テキスト ボックス 18">
            <a:extLst>
              <a:ext uri="{FF2B5EF4-FFF2-40B4-BE49-F238E27FC236}">
                <a16:creationId xmlns:a16="http://schemas.microsoft.com/office/drawing/2014/main" id="{465CB3BC-3636-A0E6-A85B-0063BBE04F9C}"/>
              </a:ext>
            </a:extLst>
          </p:cNvPr>
          <p:cNvSpPr txBox="1"/>
          <p:nvPr/>
        </p:nvSpPr>
        <p:spPr>
          <a:xfrm>
            <a:off x="3213196" y="4249737"/>
            <a:ext cx="2428240" cy="646331"/>
          </a:xfrm>
          <a:prstGeom prst="rect">
            <a:avLst/>
          </a:prstGeom>
          <a:noFill/>
          <a:ln>
            <a:solidFill>
              <a:schemeClr val="accent1">
                <a:shade val="15000"/>
              </a:schemeClr>
            </a:solidFill>
          </a:ln>
        </p:spPr>
        <p:txBody>
          <a:bodyPr wrap="square" rtlCol="0">
            <a:spAutoFit/>
          </a:bodyPr>
          <a:lstStyle/>
          <a:p>
            <a:r>
              <a:rPr lang="ja-JP" altLang="en-US" b="1" dirty="0"/>
              <a:t>商流</a:t>
            </a:r>
            <a:endParaRPr lang="en-US" altLang="ja-JP" b="1" dirty="0"/>
          </a:p>
          <a:p>
            <a:r>
              <a:rPr kumimoji="1" lang="ja-JP" altLang="en-US" b="1" dirty="0"/>
              <a:t>取引情報</a:t>
            </a:r>
          </a:p>
        </p:txBody>
      </p:sp>
      <p:sp>
        <p:nvSpPr>
          <p:cNvPr id="20" name="テキスト ボックス 19">
            <a:extLst>
              <a:ext uri="{FF2B5EF4-FFF2-40B4-BE49-F238E27FC236}">
                <a16:creationId xmlns:a16="http://schemas.microsoft.com/office/drawing/2014/main" id="{1CD582D2-FB4C-438B-D14F-9855B25F21B0}"/>
              </a:ext>
            </a:extLst>
          </p:cNvPr>
          <p:cNvSpPr txBox="1"/>
          <p:nvPr/>
        </p:nvSpPr>
        <p:spPr>
          <a:xfrm>
            <a:off x="3254969" y="5713301"/>
            <a:ext cx="2428240" cy="646331"/>
          </a:xfrm>
          <a:prstGeom prst="rect">
            <a:avLst/>
          </a:prstGeom>
          <a:noFill/>
          <a:ln>
            <a:solidFill>
              <a:schemeClr val="accent1">
                <a:shade val="15000"/>
              </a:schemeClr>
            </a:solidFill>
          </a:ln>
        </p:spPr>
        <p:txBody>
          <a:bodyPr wrap="square" rtlCol="0">
            <a:spAutoFit/>
          </a:bodyPr>
          <a:lstStyle/>
          <a:p>
            <a:r>
              <a:rPr lang="ja-JP" altLang="en-US" b="1" dirty="0"/>
              <a:t>物流</a:t>
            </a:r>
            <a:endParaRPr lang="en-US" altLang="ja-JP" b="1" dirty="0"/>
          </a:p>
          <a:p>
            <a:r>
              <a:rPr kumimoji="1" lang="ja-JP" altLang="en-US" b="1" dirty="0"/>
              <a:t>委託貨物情報</a:t>
            </a:r>
          </a:p>
        </p:txBody>
      </p:sp>
      <p:sp>
        <p:nvSpPr>
          <p:cNvPr id="22" name="テキスト ボックス 21">
            <a:extLst>
              <a:ext uri="{FF2B5EF4-FFF2-40B4-BE49-F238E27FC236}">
                <a16:creationId xmlns:a16="http://schemas.microsoft.com/office/drawing/2014/main" id="{E867341B-03A8-E57E-FDA5-70E1DB92BFE9}"/>
              </a:ext>
            </a:extLst>
          </p:cNvPr>
          <p:cNvSpPr txBox="1"/>
          <p:nvPr/>
        </p:nvSpPr>
        <p:spPr>
          <a:xfrm>
            <a:off x="3128513" y="1113743"/>
            <a:ext cx="2967487" cy="646331"/>
          </a:xfrm>
          <a:prstGeom prst="rect">
            <a:avLst/>
          </a:prstGeom>
          <a:noFill/>
        </p:spPr>
        <p:txBody>
          <a:bodyPr wrap="square" rtlCol="0">
            <a:spAutoFit/>
          </a:bodyPr>
          <a:lstStyle/>
          <a:p>
            <a:r>
              <a:rPr lang="ja-JP" altLang="en-US" b="1" dirty="0">
                <a:solidFill>
                  <a:srgbClr val="FF0000"/>
                </a:solidFill>
              </a:rPr>
              <a:t>貿易金融</a:t>
            </a:r>
            <a:endParaRPr lang="en-US" altLang="ja-JP" b="1" dirty="0">
              <a:solidFill>
                <a:srgbClr val="FF0000"/>
              </a:solidFill>
            </a:endParaRPr>
          </a:p>
          <a:p>
            <a:r>
              <a:rPr kumimoji="1" lang="ja-JP" altLang="en-US" b="1" dirty="0">
                <a:solidFill>
                  <a:srgbClr val="FF0000"/>
                </a:solidFill>
              </a:rPr>
              <a:t>　　　貨物保険</a:t>
            </a:r>
            <a:r>
              <a:rPr lang="ja-JP" altLang="en-US" b="1" dirty="0">
                <a:solidFill>
                  <a:srgbClr val="FF0000"/>
                </a:solidFill>
              </a:rPr>
              <a:t>メッセージ　　　　</a:t>
            </a:r>
            <a:endParaRPr kumimoji="1" lang="ja-JP" altLang="en-US" b="1" dirty="0">
              <a:solidFill>
                <a:srgbClr val="FF0000"/>
              </a:solidFill>
            </a:endParaRPr>
          </a:p>
        </p:txBody>
      </p:sp>
      <p:sp>
        <p:nvSpPr>
          <p:cNvPr id="11" name="矢印: 右 10">
            <a:extLst>
              <a:ext uri="{FF2B5EF4-FFF2-40B4-BE49-F238E27FC236}">
                <a16:creationId xmlns:a16="http://schemas.microsoft.com/office/drawing/2014/main" id="{BEB95800-B327-FBF2-21CB-F28544FE451E}"/>
              </a:ext>
            </a:extLst>
          </p:cNvPr>
          <p:cNvSpPr/>
          <p:nvPr/>
        </p:nvSpPr>
        <p:spPr>
          <a:xfrm>
            <a:off x="5798388" y="2946076"/>
            <a:ext cx="1291231" cy="46166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5177EF50-DA3F-5DDD-FD21-AE921FAA4F25}"/>
              </a:ext>
            </a:extLst>
          </p:cNvPr>
          <p:cNvSpPr txBox="1"/>
          <p:nvPr/>
        </p:nvSpPr>
        <p:spPr>
          <a:xfrm>
            <a:off x="367862" y="126124"/>
            <a:ext cx="6136450" cy="461665"/>
          </a:xfrm>
          <a:prstGeom prst="rect">
            <a:avLst/>
          </a:prstGeom>
          <a:noFill/>
        </p:spPr>
        <p:txBody>
          <a:bodyPr wrap="square" rtlCol="0">
            <a:spAutoFit/>
          </a:bodyPr>
          <a:lstStyle/>
          <a:p>
            <a:r>
              <a:rPr lang="ja-JP" altLang="en-US" sz="2400" b="1" dirty="0">
                <a:solidFill>
                  <a:srgbClr val="0070C0"/>
                </a:solidFill>
              </a:rPr>
              <a:t>貨物保険プロセス（データモデル）</a:t>
            </a:r>
            <a:endParaRPr kumimoji="1" lang="ja-JP" altLang="en-US" sz="2400" b="1" dirty="0">
              <a:solidFill>
                <a:srgbClr val="0070C0"/>
              </a:solidFill>
            </a:endParaRPr>
          </a:p>
        </p:txBody>
      </p:sp>
      <p:cxnSp>
        <p:nvCxnSpPr>
          <p:cNvPr id="23" name="直線コネクタ 22">
            <a:extLst>
              <a:ext uri="{FF2B5EF4-FFF2-40B4-BE49-F238E27FC236}">
                <a16:creationId xmlns:a16="http://schemas.microsoft.com/office/drawing/2014/main" id="{92CE3475-E92B-8A65-6FF2-49A3A959DB4E}"/>
              </a:ext>
            </a:extLst>
          </p:cNvPr>
          <p:cNvCxnSpPr/>
          <p:nvPr/>
        </p:nvCxnSpPr>
        <p:spPr>
          <a:xfrm>
            <a:off x="538480" y="1748636"/>
            <a:ext cx="0" cy="4268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id="{D66EC1C7-1D79-BFBB-8D41-369C6FF49162}"/>
              </a:ext>
            </a:extLst>
          </p:cNvPr>
          <p:cNvCxnSpPr>
            <a:endCxn id="6" idx="1"/>
          </p:cNvCxnSpPr>
          <p:nvPr/>
        </p:nvCxnSpPr>
        <p:spPr>
          <a:xfrm>
            <a:off x="518160" y="2986878"/>
            <a:ext cx="318633"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直線コネクタ 28">
            <a:extLst>
              <a:ext uri="{FF2B5EF4-FFF2-40B4-BE49-F238E27FC236}">
                <a16:creationId xmlns:a16="http://schemas.microsoft.com/office/drawing/2014/main" id="{769AF14C-C36D-2E0C-F829-EA5D5F424544}"/>
              </a:ext>
            </a:extLst>
          </p:cNvPr>
          <p:cNvCxnSpPr>
            <a:endCxn id="5" idx="1"/>
          </p:cNvCxnSpPr>
          <p:nvPr/>
        </p:nvCxnSpPr>
        <p:spPr>
          <a:xfrm flipV="1">
            <a:off x="538480" y="4499570"/>
            <a:ext cx="327223" cy="15561"/>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直線コネクタ 34">
            <a:extLst>
              <a:ext uri="{FF2B5EF4-FFF2-40B4-BE49-F238E27FC236}">
                <a16:creationId xmlns:a16="http://schemas.microsoft.com/office/drawing/2014/main" id="{3189BF19-7E19-5D7E-3B6B-3332BAF04F23}"/>
              </a:ext>
            </a:extLst>
          </p:cNvPr>
          <p:cNvCxnSpPr>
            <a:endCxn id="4" idx="1"/>
          </p:cNvCxnSpPr>
          <p:nvPr/>
        </p:nvCxnSpPr>
        <p:spPr>
          <a:xfrm>
            <a:off x="518160" y="6062931"/>
            <a:ext cx="27966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直線矢印コネクタ 36">
            <a:extLst>
              <a:ext uri="{FF2B5EF4-FFF2-40B4-BE49-F238E27FC236}">
                <a16:creationId xmlns:a16="http://schemas.microsoft.com/office/drawing/2014/main" id="{2678A337-FB5F-1E42-8BF6-BF0E35404E9B}"/>
              </a:ext>
            </a:extLst>
          </p:cNvPr>
          <p:cNvCxnSpPr>
            <a:stCxn id="6" idx="3"/>
          </p:cNvCxnSpPr>
          <p:nvPr/>
        </p:nvCxnSpPr>
        <p:spPr>
          <a:xfrm flipV="1">
            <a:off x="2102957" y="2986878"/>
            <a:ext cx="1110239"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直線矢印コネクタ 38">
            <a:extLst>
              <a:ext uri="{FF2B5EF4-FFF2-40B4-BE49-F238E27FC236}">
                <a16:creationId xmlns:a16="http://schemas.microsoft.com/office/drawing/2014/main" id="{F3063165-B7CF-A005-5C96-3D64F5CC2C9A}"/>
              </a:ext>
            </a:extLst>
          </p:cNvPr>
          <p:cNvCxnSpPr>
            <a:stCxn id="5" idx="3"/>
            <a:endCxn id="19" idx="1"/>
          </p:cNvCxnSpPr>
          <p:nvPr/>
        </p:nvCxnSpPr>
        <p:spPr>
          <a:xfrm>
            <a:off x="2186503" y="4499570"/>
            <a:ext cx="101423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直線矢印コネクタ 40">
            <a:extLst>
              <a:ext uri="{FF2B5EF4-FFF2-40B4-BE49-F238E27FC236}">
                <a16:creationId xmlns:a16="http://schemas.microsoft.com/office/drawing/2014/main" id="{4A2D0F49-65C3-B0D2-805E-63C6548B324B}"/>
              </a:ext>
            </a:extLst>
          </p:cNvPr>
          <p:cNvCxnSpPr>
            <a:stCxn id="4" idx="3"/>
          </p:cNvCxnSpPr>
          <p:nvPr/>
        </p:nvCxnSpPr>
        <p:spPr>
          <a:xfrm>
            <a:off x="2141922" y="6062931"/>
            <a:ext cx="107127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42" name="図 41">
            <a:extLst>
              <a:ext uri="{FF2B5EF4-FFF2-40B4-BE49-F238E27FC236}">
                <a16:creationId xmlns:a16="http://schemas.microsoft.com/office/drawing/2014/main" id="{6FF473C3-4054-21A4-921B-7A2F55F321E6}"/>
              </a:ext>
            </a:extLst>
          </p:cNvPr>
          <p:cNvPicPr>
            <a:picLocks noChangeAspect="1"/>
          </p:cNvPicPr>
          <p:nvPr/>
        </p:nvPicPr>
        <p:blipFill>
          <a:blip r:embed="rId2"/>
          <a:stretch>
            <a:fillRect/>
          </a:stretch>
        </p:blipFill>
        <p:spPr>
          <a:xfrm>
            <a:off x="7089619" y="987314"/>
            <a:ext cx="4978400" cy="5695950"/>
          </a:xfrm>
          <a:prstGeom prst="rect">
            <a:avLst/>
          </a:prstGeom>
          <a:ln>
            <a:solidFill>
              <a:schemeClr val="accent1"/>
            </a:solidFill>
          </a:ln>
        </p:spPr>
      </p:pic>
    </p:spTree>
    <p:extLst>
      <p:ext uri="{BB962C8B-B14F-4D97-AF65-F5344CB8AC3E}">
        <p14:creationId xmlns:p14="http://schemas.microsoft.com/office/powerpoint/2010/main" val="42438856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DCBD905A-838E-C758-768A-921F41223F4D}"/>
              </a:ext>
            </a:extLst>
          </p:cNvPr>
          <p:cNvPicPr>
            <a:picLocks noChangeAspect="1"/>
          </p:cNvPicPr>
          <p:nvPr/>
        </p:nvPicPr>
        <p:blipFill>
          <a:blip r:embed="rId2"/>
          <a:stretch>
            <a:fillRect/>
          </a:stretch>
        </p:blipFill>
        <p:spPr>
          <a:xfrm>
            <a:off x="123825" y="1018732"/>
            <a:ext cx="11944350" cy="5543550"/>
          </a:xfrm>
          <a:prstGeom prst="rect">
            <a:avLst/>
          </a:prstGeom>
        </p:spPr>
      </p:pic>
      <p:sp>
        <p:nvSpPr>
          <p:cNvPr id="3" name="テキスト ボックス 2">
            <a:extLst>
              <a:ext uri="{FF2B5EF4-FFF2-40B4-BE49-F238E27FC236}">
                <a16:creationId xmlns:a16="http://schemas.microsoft.com/office/drawing/2014/main" id="{B815451B-492B-31D0-9C9D-B17FBCA0ED97}"/>
              </a:ext>
            </a:extLst>
          </p:cNvPr>
          <p:cNvSpPr txBox="1"/>
          <p:nvPr/>
        </p:nvSpPr>
        <p:spPr>
          <a:xfrm>
            <a:off x="329609" y="180753"/>
            <a:ext cx="7921256" cy="523220"/>
          </a:xfrm>
          <a:prstGeom prst="rect">
            <a:avLst/>
          </a:prstGeom>
          <a:noFill/>
        </p:spPr>
        <p:txBody>
          <a:bodyPr wrap="square" rtlCol="0">
            <a:spAutoFit/>
          </a:bodyPr>
          <a:lstStyle/>
          <a:p>
            <a:r>
              <a:rPr kumimoji="1" lang="ja-JP" altLang="en-US" sz="2800" b="1" dirty="0"/>
              <a:t>プロジェクト進捗状況　</a:t>
            </a:r>
            <a:r>
              <a:rPr kumimoji="1" lang="en-US" altLang="ja-JP" sz="2800" b="1" dirty="0"/>
              <a:t>As of Aug/2024</a:t>
            </a:r>
            <a:endParaRPr kumimoji="1" lang="ja-JP" altLang="en-US" sz="2800" b="1" dirty="0"/>
          </a:p>
        </p:txBody>
      </p:sp>
    </p:spTree>
    <p:extLst>
      <p:ext uri="{BB962C8B-B14F-4D97-AF65-F5344CB8AC3E}">
        <p14:creationId xmlns:p14="http://schemas.microsoft.com/office/powerpoint/2010/main" val="29185722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四角形: 角を丸くする 4">
            <a:extLst>
              <a:ext uri="{FF2B5EF4-FFF2-40B4-BE49-F238E27FC236}">
                <a16:creationId xmlns:a16="http://schemas.microsoft.com/office/drawing/2014/main" id="{56DE47EC-197D-A673-AA1A-AC024BB33618}"/>
              </a:ext>
            </a:extLst>
          </p:cNvPr>
          <p:cNvSpPr/>
          <p:nvPr/>
        </p:nvSpPr>
        <p:spPr>
          <a:xfrm>
            <a:off x="1816723" y="3258819"/>
            <a:ext cx="8788400" cy="386080"/>
          </a:xfrm>
          <a:prstGeom prst="roundRect">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四角形: 角を丸くする 3">
            <a:extLst>
              <a:ext uri="{FF2B5EF4-FFF2-40B4-BE49-F238E27FC236}">
                <a16:creationId xmlns:a16="http://schemas.microsoft.com/office/drawing/2014/main" id="{C1EC588E-25E0-C30A-3C09-84121BE05C96}"/>
              </a:ext>
            </a:extLst>
          </p:cNvPr>
          <p:cNvSpPr/>
          <p:nvPr/>
        </p:nvSpPr>
        <p:spPr>
          <a:xfrm>
            <a:off x="3474720" y="2450380"/>
            <a:ext cx="5242560" cy="467360"/>
          </a:xfrm>
          <a:prstGeom prst="roundRect">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a:extLst>
              <a:ext uri="{FF2B5EF4-FFF2-40B4-BE49-F238E27FC236}">
                <a16:creationId xmlns:a16="http://schemas.microsoft.com/office/drawing/2014/main" id="{D0EF30B2-72EA-D6DC-8793-A8682C32D333}"/>
              </a:ext>
            </a:extLst>
          </p:cNvPr>
          <p:cNvSpPr txBox="1"/>
          <p:nvPr/>
        </p:nvSpPr>
        <p:spPr>
          <a:xfrm>
            <a:off x="2070341" y="327805"/>
            <a:ext cx="7884543" cy="584775"/>
          </a:xfrm>
          <a:prstGeom prst="rect">
            <a:avLst/>
          </a:prstGeom>
          <a:noFill/>
        </p:spPr>
        <p:txBody>
          <a:bodyPr wrap="square" rtlCol="0">
            <a:spAutoFit/>
          </a:bodyPr>
          <a:lstStyle/>
          <a:p>
            <a:pPr algn="ctr"/>
            <a:r>
              <a:rPr kumimoji="1" lang="ja-JP" altLang="en-US" sz="3200" b="1" dirty="0"/>
              <a:t>貿易手続きデジタル化：</a:t>
            </a:r>
            <a:r>
              <a:rPr kumimoji="1" lang="en-US" altLang="ja-JP" sz="3200" b="1" dirty="0"/>
              <a:t>2023</a:t>
            </a:r>
            <a:r>
              <a:rPr kumimoji="1" lang="ja-JP" altLang="en-US" sz="3200" b="1" dirty="0"/>
              <a:t>年ー</a:t>
            </a:r>
            <a:r>
              <a:rPr kumimoji="1" lang="en-US" altLang="ja-JP" sz="3200" b="1" dirty="0"/>
              <a:t>2024</a:t>
            </a:r>
            <a:r>
              <a:rPr kumimoji="1" lang="ja-JP" altLang="en-US" sz="3200" b="1" dirty="0"/>
              <a:t>年</a:t>
            </a:r>
          </a:p>
        </p:txBody>
      </p:sp>
      <p:sp>
        <p:nvSpPr>
          <p:cNvPr id="3" name="四角形: 角を丸くする 2">
            <a:extLst>
              <a:ext uri="{FF2B5EF4-FFF2-40B4-BE49-F238E27FC236}">
                <a16:creationId xmlns:a16="http://schemas.microsoft.com/office/drawing/2014/main" id="{AEAA74EF-3834-41F8-8C84-6C13F63CD7BC}"/>
              </a:ext>
            </a:extLst>
          </p:cNvPr>
          <p:cNvSpPr/>
          <p:nvPr/>
        </p:nvSpPr>
        <p:spPr>
          <a:xfrm>
            <a:off x="1053860" y="1083861"/>
            <a:ext cx="10084280" cy="2902118"/>
          </a:xfrm>
          <a:prstGeom prst="roundRect">
            <a:avLst/>
          </a:prstGeom>
          <a:noFill/>
          <a:ln w="2540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solidFill>
                  <a:srgbClr val="0070C0"/>
                </a:solidFill>
              </a:rPr>
              <a:t>経済産業省：</a:t>
            </a:r>
            <a:endParaRPr kumimoji="1" lang="en-US" altLang="ja-JP" sz="2400" b="1" dirty="0">
              <a:solidFill>
                <a:srgbClr val="0070C0"/>
              </a:solidFill>
            </a:endParaRPr>
          </a:p>
          <a:p>
            <a:pPr algn="ctr"/>
            <a:r>
              <a:rPr lang="ja-JP" altLang="en-US" sz="2400" b="1" dirty="0">
                <a:solidFill>
                  <a:srgbClr val="0070C0"/>
                </a:solidFill>
              </a:rPr>
              <a:t>貿易プラットフォーム活用による貿易手続きデジタル化推進事業</a:t>
            </a:r>
            <a:endParaRPr lang="en-US" altLang="ja-JP" sz="2400" b="1" dirty="0">
              <a:solidFill>
                <a:srgbClr val="0070C0"/>
              </a:solidFill>
            </a:endParaRPr>
          </a:p>
          <a:p>
            <a:pPr algn="ctr"/>
            <a:endParaRPr lang="en-US" altLang="ja-JP" sz="2400" b="1" dirty="0">
              <a:solidFill>
                <a:srgbClr val="0070C0"/>
              </a:solidFill>
            </a:endParaRPr>
          </a:p>
          <a:p>
            <a:pPr algn="ctr"/>
            <a:r>
              <a:rPr kumimoji="1" lang="ja-JP" altLang="en-US" sz="2400" b="1" dirty="0">
                <a:solidFill>
                  <a:srgbClr val="0070C0"/>
                </a:solidFill>
              </a:rPr>
              <a:t>貿易プラットフォーム接続実証事業</a:t>
            </a:r>
            <a:endParaRPr kumimoji="1" lang="en-US" altLang="ja-JP" sz="2400" b="1" dirty="0">
              <a:solidFill>
                <a:srgbClr val="0070C0"/>
              </a:solidFill>
            </a:endParaRPr>
          </a:p>
          <a:p>
            <a:pPr algn="ctr"/>
            <a:endParaRPr kumimoji="1" lang="en-US" altLang="ja-JP" sz="2400" b="1" dirty="0">
              <a:solidFill>
                <a:srgbClr val="0070C0"/>
              </a:solidFill>
            </a:endParaRPr>
          </a:p>
          <a:p>
            <a:pPr algn="ctr"/>
            <a:r>
              <a:rPr lang="ja-JP" altLang="en-US" sz="2400" b="1" dirty="0">
                <a:solidFill>
                  <a:srgbClr val="0070C0"/>
                </a:solidFill>
              </a:rPr>
              <a:t>国際標準の実装を通じた貿易分野のデータ連携を促進する取組</a:t>
            </a:r>
            <a:endParaRPr kumimoji="1" lang="ja-JP" altLang="en-US" sz="2400" b="1" dirty="0">
              <a:solidFill>
                <a:srgbClr val="0070C0"/>
              </a:solidFill>
            </a:endParaRPr>
          </a:p>
        </p:txBody>
      </p:sp>
      <p:sp>
        <p:nvSpPr>
          <p:cNvPr id="7" name="矢印: 上 6">
            <a:extLst>
              <a:ext uri="{FF2B5EF4-FFF2-40B4-BE49-F238E27FC236}">
                <a16:creationId xmlns:a16="http://schemas.microsoft.com/office/drawing/2014/main" id="{741F586E-F86C-C266-BDEA-93D4AACAF269}"/>
              </a:ext>
            </a:extLst>
          </p:cNvPr>
          <p:cNvSpPr/>
          <p:nvPr/>
        </p:nvSpPr>
        <p:spPr>
          <a:xfrm>
            <a:off x="6096000" y="2941075"/>
            <a:ext cx="284480" cy="254000"/>
          </a:xfrm>
          <a:prstGeom prst="up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9AE10CC7-D1F6-5DAB-DF49-C15925AB747C}"/>
              </a:ext>
            </a:extLst>
          </p:cNvPr>
          <p:cNvSpPr txBox="1"/>
          <p:nvPr/>
        </p:nvSpPr>
        <p:spPr>
          <a:xfrm>
            <a:off x="9611360" y="2153920"/>
            <a:ext cx="1341120" cy="369332"/>
          </a:xfrm>
          <a:prstGeom prst="rect">
            <a:avLst/>
          </a:prstGeom>
          <a:noFill/>
        </p:spPr>
        <p:txBody>
          <a:bodyPr wrap="square" rtlCol="0">
            <a:spAutoFit/>
          </a:bodyPr>
          <a:lstStyle/>
          <a:p>
            <a:r>
              <a:rPr kumimoji="1" lang="en-US" altLang="ja-JP" b="1" dirty="0"/>
              <a:t>JASTPRO</a:t>
            </a:r>
            <a:endParaRPr kumimoji="1" lang="ja-JP" altLang="en-US" b="1" dirty="0"/>
          </a:p>
        </p:txBody>
      </p:sp>
      <p:sp>
        <p:nvSpPr>
          <p:cNvPr id="9" name="テキスト ボックス 8">
            <a:extLst>
              <a:ext uri="{FF2B5EF4-FFF2-40B4-BE49-F238E27FC236}">
                <a16:creationId xmlns:a16="http://schemas.microsoft.com/office/drawing/2014/main" id="{200F72E4-D202-451C-6FCD-9969B46D3C7E}"/>
              </a:ext>
            </a:extLst>
          </p:cNvPr>
          <p:cNvSpPr txBox="1"/>
          <p:nvPr/>
        </p:nvSpPr>
        <p:spPr>
          <a:xfrm>
            <a:off x="9902167" y="3593311"/>
            <a:ext cx="1136003" cy="369332"/>
          </a:xfrm>
          <a:prstGeom prst="rect">
            <a:avLst/>
          </a:prstGeom>
          <a:noFill/>
        </p:spPr>
        <p:txBody>
          <a:bodyPr wrap="square" rtlCol="0">
            <a:spAutoFit/>
          </a:bodyPr>
          <a:lstStyle/>
          <a:p>
            <a:r>
              <a:rPr lang="en-US" altLang="ja-JP" b="1" dirty="0"/>
              <a:t>SIPS</a:t>
            </a:r>
            <a:endParaRPr kumimoji="1" lang="ja-JP" altLang="en-US" b="1" dirty="0"/>
          </a:p>
        </p:txBody>
      </p:sp>
      <p:sp>
        <p:nvSpPr>
          <p:cNvPr id="10" name="四角形: 角を丸くする 9">
            <a:extLst>
              <a:ext uri="{FF2B5EF4-FFF2-40B4-BE49-F238E27FC236}">
                <a16:creationId xmlns:a16="http://schemas.microsoft.com/office/drawing/2014/main" id="{5FDD4F35-C94C-C9F6-8917-AA8AAE7DE290}"/>
              </a:ext>
            </a:extLst>
          </p:cNvPr>
          <p:cNvSpPr/>
          <p:nvPr/>
        </p:nvSpPr>
        <p:spPr>
          <a:xfrm>
            <a:off x="1153830" y="4829977"/>
            <a:ext cx="9984310" cy="1700218"/>
          </a:xfrm>
          <a:prstGeom prst="roundRect">
            <a:avLst/>
          </a:prstGeom>
          <a:noFill/>
          <a:ln w="254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solidFill>
                  <a:srgbClr val="C00000"/>
                </a:solidFill>
              </a:rPr>
              <a:t>国連</a:t>
            </a:r>
            <a:r>
              <a:rPr kumimoji="1" lang="en-US" altLang="ja-JP" sz="2400" b="1" dirty="0">
                <a:solidFill>
                  <a:srgbClr val="C00000"/>
                </a:solidFill>
              </a:rPr>
              <a:t>CEFACT</a:t>
            </a:r>
            <a:r>
              <a:rPr kumimoji="1" lang="ja-JP" altLang="en-US" sz="2400" b="1" dirty="0">
                <a:solidFill>
                  <a:srgbClr val="C00000"/>
                </a:solidFill>
              </a:rPr>
              <a:t>プロジェクト：</a:t>
            </a:r>
            <a:endParaRPr kumimoji="1" lang="en-US" altLang="ja-JP" sz="2400" b="1" dirty="0">
              <a:solidFill>
                <a:srgbClr val="C00000"/>
              </a:solidFill>
            </a:endParaRPr>
          </a:p>
          <a:p>
            <a:pPr algn="ctr"/>
            <a:endParaRPr kumimoji="1" lang="en-US" altLang="ja-JP" sz="2400" b="1" dirty="0">
              <a:solidFill>
                <a:srgbClr val="C00000"/>
              </a:solidFill>
            </a:endParaRPr>
          </a:p>
          <a:p>
            <a:pPr algn="ctr"/>
            <a:r>
              <a:rPr lang="en-US" altLang="ja-JP" sz="2400" b="1" dirty="0">
                <a:solidFill>
                  <a:srgbClr val="C00000"/>
                </a:solidFill>
              </a:rPr>
              <a:t>Buy/Ship/Pay Data Exchange structures </a:t>
            </a:r>
          </a:p>
          <a:p>
            <a:pPr algn="ctr"/>
            <a:r>
              <a:rPr lang="en-US" altLang="ja-JP" sz="2400" b="1" dirty="0">
                <a:solidFill>
                  <a:srgbClr val="C00000"/>
                </a:solidFill>
              </a:rPr>
              <a:t>for Trade Finance Facilitation </a:t>
            </a:r>
            <a:endParaRPr lang="ja-JP" altLang="en-US" sz="2400" b="1" dirty="0">
              <a:solidFill>
                <a:srgbClr val="C00000"/>
              </a:solidFill>
            </a:endParaRPr>
          </a:p>
        </p:txBody>
      </p:sp>
      <p:sp>
        <p:nvSpPr>
          <p:cNvPr id="13" name="矢印: 下 12">
            <a:extLst>
              <a:ext uri="{FF2B5EF4-FFF2-40B4-BE49-F238E27FC236}">
                <a16:creationId xmlns:a16="http://schemas.microsoft.com/office/drawing/2014/main" id="{C07B7F87-2541-7731-7C4A-6C8C19C68B6E}"/>
              </a:ext>
            </a:extLst>
          </p:cNvPr>
          <p:cNvSpPr/>
          <p:nvPr/>
        </p:nvSpPr>
        <p:spPr>
          <a:xfrm>
            <a:off x="5895963" y="4216400"/>
            <a:ext cx="629920" cy="406400"/>
          </a:xfrm>
          <a:prstGeom prst="down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0223265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722A8006-F2A0-65D8-AC31-668B451AD1A6}"/>
              </a:ext>
            </a:extLst>
          </p:cNvPr>
          <p:cNvSpPr txBox="1"/>
          <p:nvPr/>
        </p:nvSpPr>
        <p:spPr>
          <a:xfrm>
            <a:off x="406480" y="263056"/>
            <a:ext cx="8656240" cy="523220"/>
          </a:xfrm>
          <a:prstGeom prst="rect">
            <a:avLst/>
          </a:prstGeom>
          <a:noFill/>
        </p:spPr>
        <p:txBody>
          <a:bodyPr wrap="square" rtlCol="0">
            <a:spAutoFit/>
          </a:bodyPr>
          <a:lstStyle/>
          <a:p>
            <a:r>
              <a:rPr lang="ja-JP" altLang="en-US" sz="2800" b="1" dirty="0">
                <a:solidFill>
                  <a:srgbClr val="0070C0"/>
                </a:solidFill>
              </a:rPr>
              <a:t>国連</a:t>
            </a:r>
            <a:r>
              <a:rPr lang="en-US" altLang="ja-JP" sz="2800" b="1" dirty="0">
                <a:solidFill>
                  <a:srgbClr val="0070C0"/>
                </a:solidFill>
              </a:rPr>
              <a:t>CEFACT </a:t>
            </a:r>
            <a:r>
              <a:rPr lang="ja-JP" altLang="en-US" sz="2800" b="1" dirty="0">
                <a:solidFill>
                  <a:srgbClr val="0070C0"/>
                </a:solidFill>
              </a:rPr>
              <a:t>プロジェクト体制</a:t>
            </a:r>
            <a:endParaRPr kumimoji="1" lang="ja-JP" altLang="en-US" sz="2800" b="1" dirty="0">
              <a:solidFill>
                <a:srgbClr val="0070C0"/>
              </a:solidFill>
            </a:endParaRPr>
          </a:p>
        </p:txBody>
      </p:sp>
      <p:sp>
        <p:nvSpPr>
          <p:cNvPr id="6" name="四角形: 角を丸くする 5">
            <a:extLst>
              <a:ext uri="{FF2B5EF4-FFF2-40B4-BE49-F238E27FC236}">
                <a16:creationId xmlns:a16="http://schemas.microsoft.com/office/drawing/2014/main" id="{BFEC8A20-04A2-1894-54FC-C2764993BBA4}"/>
              </a:ext>
            </a:extLst>
          </p:cNvPr>
          <p:cNvSpPr/>
          <p:nvPr/>
        </p:nvSpPr>
        <p:spPr>
          <a:xfrm>
            <a:off x="4814977" y="846536"/>
            <a:ext cx="2562045" cy="121069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solidFill>
                  <a:schemeClr val="tx1"/>
                </a:solidFill>
              </a:rPr>
              <a:t>プロジェクト</a:t>
            </a:r>
            <a:endParaRPr kumimoji="1" lang="en-US" altLang="ja-JP" sz="2400" b="1" dirty="0">
              <a:solidFill>
                <a:schemeClr val="tx1"/>
              </a:solidFill>
            </a:endParaRPr>
          </a:p>
          <a:p>
            <a:pPr algn="ctr"/>
            <a:r>
              <a:rPr lang="ja-JP" altLang="en-US" sz="2400" b="1" dirty="0">
                <a:solidFill>
                  <a:schemeClr val="tx1"/>
                </a:solidFill>
              </a:rPr>
              <a:t>リーダー</a:t>
            </a:r>
            <a:endParaRPr kumimoji="1" lang="ja-JP" altLang="en-US" sz="2400" b="1" dirty="0">
              <a:solidFill>
                <a:schemeClr val="tx1"/>
              </a:solidFill>
            </a:endParaRPr>
          </a:p>
        </p:txBody>
      </p:sp>
      <p:sp>
        <p:nvSpPr>
          <p:cNvPr id="7" name="四角形: 角を丸くする 6">
            <a:extLst>
              <a:ext uri="{FF2B5EF4-FFF2-40B4-BE49-F238E27FC236}">
                <a16:creationId xmlns:a16="http://schemas.microsoft.com/office/drawing/2014/main" id="{C532165A-8917-C491-34FD-CD543E9BF363}"/>
              </a:ext>
            </a:extLst>
          </p:cNvPr>
          <p:cNvSpPr/>
          <p:nvPr/>
        </p:nvSpPr>
        <p:spPr>
          <a:xfrm>
            <a:off x="7263537" y="2091311"/>
            <a:ext cx="3231743" cy="121069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solidFill>
                  <a:schemeClr val="tx1"/>
                </a:solidFill>
              </a:rPr>
              <a:t>B/S/P</a:t>
            </a:r>
          </a:p>
          <a:p>
            <a:pPr algn="ctr"/>
            <a:r>
              <a:rPr lang="ja-JP" altLang="en-US" sz="2400" b="1" dirty="0">
                <a:solidFill>
                  <a:schemeClr val="tx1"/>
                </a:solidFill>
              </a:rPr>
              <a:t>フレームワーク</a:t>
            </a:r>
            <a:endParaRPr lang="en-US" altLang="ja-JP" sz="2400" b="1" dirty="0">
              <a:solidFill>
                <a:schemeClr val="tx1"/>
              </a:solidFill>
            </a:endParaRPr>
          </a:p>
          <a:p>
            <a:pPr algn="ctr"/>
            <a:r>
              <a:rPr lang="ja-JP" altLang="en-US" sz="2400" b="1" dirty="0">
                <a:solidFill>
                  <a:schemeClr val="tx1"/>
                </a:solidFill>
              </a:rPr>
              <a:t>調和化</a:t>
            </a:r>
            <a:endParaRPr kumimoji="1" lang="ja-JP" altLang="en-US" sz="2400" b="1" dirty="0">
              <a:solidFill>
                <a:schemeClr val="tx1"/>
              </a:solidFill>
            </a:endParaRPr>
          </a:p>
        </p:txBody>
      </p:sp>
      <p:sp>
        <p:nvSpPr>
          <p:cNvPr id="8" name="四角形: 角を丸くする 7">
            <a:extLst>
              <a:ext uri="{FF2B5EF4-FFF2-40B4-BE49-F238E27FC236}">
                <a16:creationId xmlns:a16="http://schemas.microsoft.com/office/drawing/2014/main" id="{B7C85ED6-4CD4-4DE1-90C3-6058B3E3B873}"/>
              </a:ext>
            </a:extLst>
          </p:cNvPr>
          <p:cNvSpPr/>
          <p:nvPr/>
        </p:nvSpPr>
        <p:spPr>
          <a:xfrm>
            <a:off x="451891" y="3894536"/>
            <a:ext cx="2032863" cy="77906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solidFill>
                  <a:schemeClr val="tx1"/>
                </a:solidFill>
              </a:rPr>
              <a:t>SCM</a:t>
            </a:r>
          </a:p>
          <a:p>
            <a:pPr algn="ctr"/>
            <a:r>
              <a:rPr lang="ja-JP" altLang="en-US" sz="2400" b="1" dirty="0">
                <a:solidFill>
                  <a:schemeClr val="tx1"/>
                </a:solidFill>
              </a:rPr>
              <a:t>チーム</a:t>
            </a:r>
            <a:endParaRPr kumimoji="1" lang="ja-JP" altLang="en-US" sz="2400" b="1" dirty="0">
              <a:solidFill>
                <a:schemeClr val="tx1"/>
              </a:solidFill>
            </a:endParaRPr>
          </a:p>
        </p:txBody>
      </p:sp>
      <p:sp>
        <p:nvSpPr>
          <p:cNvPr id="9" name="四角形: 角を丸くする 8">
            <a:extLst>
              <a:ext uri="{FF2B5EF4-FFF2-40B4-BE49-F238E27FC236}">
                <a16:creationId xmlns:a16="http://schemas.microsoft.com/office/drawing/2014/main" id="{665ED915-17F9-2C41-20D8-20023034C225}"/>
              </a:ext>
            </a:extLst>
          </p:cNvPr>
          <p:cNvSpPr/>
          <p:nvPr/>
        </p:nvSpPr>
        <p:spPr>
          <a:xfrm>
            <a:off x="2782114" y="3894536"/>
            <a:ext cx="2032863" cy="77906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b="1" dirty="0">
                <a:solidFill>
                  <a:schemeClr val="tx1"/>
                </a:solidFill>
              </a:rPr>
              <a:t>MMT</a:t>
            </a:r>
          </a:p>
          <a:p>
            <a:pPr algn="ctr"/>
            <a:r>
              <a:rPr lang="ja-JP" altLang="en-US" sz="2400" b="1" dirty="0">
                <a:solidFill>
                  <a:schemeClr val="tx1"/>
                </a:solidFill>
              </a:rPr>
              <a:t>チーム</a:t>
            </a:r>
            <a:endParaRPr kumimoji="1" lang="ja-JP" altLang="en-US" sz="2400" b="1" dirty="0">
              <a:solidFill>
                <a:schemeClr val="tx1"/>
              </a:solidFill>
            </a:endParaRPr>
          </a:p>
        </p:txBody>
      </p:sp>
      <p:sp>
        <p:nvSpPr>
          <p:cNvPr id="10" name="四角形: 角を丸くする 9">
            <a:extLst>
              <a:ext uri="{FF2B5EF4-FFF2-40B4-BE49-F238E27FC236}">
                <a16:creationId xmlns:a16="http://schemas.microsoft.com/office/drawing/2014/main" id="{0871633F-0E8D-C315-B187-7AAC499F48D3}"/>
              </a:ext>
            </a:extLst>
          </p:cNvPr>
          <p:cNvSpPr/>
          <p:nvPr/>
        </p:nvSpPr>
        <p:spPr>
          <a:xfrm>
            <a:off x="5079567" y="3894536"/>
            <a:ext cx="2032863" cy="77906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solidFill>
                  <a:schemeClr val="tx1"/>
                </a:solidFill>
              </a:rPr>
              <a:t>金融</a:t>
            </a:r>
            <a:endParaRPr kumimoji="1" lang="en-US" altLang="ja-JP" sz="2400" b="1" dirty="0">
              <a:solidFill>
                <a:schemeClr val="tx1"/>
              </a:solidFill>
            </a:endParaRPr>
          </a:p>
          <a:p>
            <a:pPr algn="ctr"/>
            <a:r>
              <a:rPr lang="ja-JP" altLang="en-US" sz="2400" b="1" dirty="0">
                <a:solidFill>
                  <a:schemeClr val="tx1"/>
                </a:solidFill>
              </a:rPr>
              <a:t>チーム</a:t>
            </a:r>
            <a:endParaRPr kumimoji="1" lang="en-US" altLang="ja-JP" sz="2400" b="1" dirty="0">
              <a:solidFill>
                <a:schemeClr val="tx1"/>
              </a:solidFill>
            </a:endParaRPr>
          </a:p>
        </p:txBody>
      </p:sp>
      <p:sp>
        <p:nvSpPr>
          <p:cNvPr id="11" name="四角形: 角を丸くする 10">
            <a:extLst>
              <a:ext uri="{FF2B5EF4-FFF2-40B4-BE49-F238E27FC236}">
                <a16:creationId xmlns:a16="http://schemas.microsoft.com/office/drawing/2014/main" id="{5D6F04D7-FF3D-C622-90C1-A297464E9848}"/>
              </a:ext>
            </a:extLst>
          </p:cNvPr>
          <p:cNvSpPr/>
          <p:nvPr/>
        </p:nvSpPr>
        <p:spPr>
          <a:xfrm>
            <a:off x="7377020" y="3894536"/>
            <a:ext cx="2032863" cy="77906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solidFill>
                  <a:schemeClr val="tx1"/>
                </a:solidFill>
              </a:rPr>
              <a:t>保険</a:t>
            </a:r>
            <a:endParaRPr kumimoji="1" lang="en-US" altLang="ja-JP" sz="2400" b="1" dirty="0">
              <a:solidFill>
                <a:schemeClr val="tx1"/>
              </a:solidFill>
            </a:endParaRPr>
          </a:p>
          <a:p>
            <a:pPr algn="ctr"/>
            <a:r>
              <a:rPr lang="ja-JP" altLang="en-US" sz="2400" b="1" dirty="0">
                <a:solidFill>
                  <a:schemeClr val="tx1"/>
                </a:solidFill>
              </a:rPr>
              <a:t>チーム</a:t>
            </a:r>
            <a:endParaRPr kumimoji="1" lang="en-US" altLang="ja-JP" sz="2400" b="1" dirty="0">
              <a:solidFill>
                <a:schemeClr val="tx1"/>
              </a:solidFill>
            </a:endParaRPr>
          </a:p>
        </p:txBody>
      </p:sp>
      <p:sp>
        <p:nvSpPr>
          <p:cNvPr id="12" name="四角形: 角を丸くする 11">
            <a:extLst>
              <a:ext uri="{FF2B5EF4-FFF2-40B4-BE49-F238E27FC236}">
                <a16:creationId xmlns:a16="http://schemas.microsoft.com/office/drawing/2014/main" id="{6688E210-6783-FD2D-969B-1EA2F0F36BDF}"/>
              </a:ext>
            </a:extLst>
          </p:cNvPr>
          <p:cNvSpPr/>
          <p:nvPr/>
        </p:nvSpPr>
        <p:spPr>
          <a:xfrm>
            <a:off x="9674473" y="3894536"/>
            <a:ext cx="2032863" cy="77906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a:solidFill>
                  <a:schemeClr val="tx1"/>
                </a:solidFill>
              </a:rPr>
              <a:t>規制</a:t>
            </a:r>
            <a:endParaRPr lang="en-US" altLang="ja-JP" sz="2400" b="1" dirty="0">
              <a:solidFill>
                <a:schemeClr val="tx1"/>
              </a:solidFill>
            </a:endParaRPr>
          </a:p>
          <a:p>
            <a:pPr algn="ctr"/>
            <a:r>
              <a:rPr kumimoji="1" lang="ja-JP" altLang="en-US" sz="2400" b="1" dirty="0">
                <a:solidFill>
                  <a:schemeClr val="tx1"/>
                </a:solidFill>
              </a:rPr>
              <a:t>チーム</a:t>
            </a:r>
            <a:endParaRPr kumimoji="1" lang="en-US" altLang="ja-JP" sz="2400" b="1" dirty="0">
              <a:solidFill>
                <a:schemeClr val="tx1"/>
              </a:solidFill>
            </a:endParaRPr>
          </a:p>
        </p:txBody>
      </p:sp>
      <p:cxnSp>
        <p:nvCxnSpPr>
          <p:cNvPr id="18" name="直線コネクタ 17">
            <a:extLst>
              <a:ext uri="{FF2B5EF4-FFF2-40B4-BE49-F238E27FC236}">
                <a16:creationId xmlns:a16="http://schemas.microsoft.com/office/drawing/2014/main" id="{73B68CCD-7DF5-776A-AB87-21DF93E9729E}"/>
              </a:ext>
            </a:extLst>
          </p:cNvPr>
          <p:cNvCxnSpPr>
            <a:stCxn id="6" idx="2"/>
            <a:endCxn id="10" idx="0"/>
          </p:cNvCxnSpPr>
          <p:nvPr/>
        </p:nvCxnSpPr>
        <p:spPr>
          <a:xfrm flipH="1">
            <a:off x="6095999" y="2057226"/>
            <a:ext cx="1" cy="183731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直線コネクタ 19">
            <a:extLst>
              <a:ext uri="{FF2B5EF4-FFF2-40B4-BE49-F238E27FC236}">
                <a16:creationId xmlns:a16="http://schemas.microsoft.com/office/drawing/2014/main" id="{C1C41004-2BC7-BC63-CBFC-56BAF4FFA72E}"/>
              </a:ext>
            </a:extLst>
          </p:cNvPr>
          <p:cNvCxnSpPr>
            <a:cxnSpLocks/>
          </p:cNvCxnSpPr>
          <p:nvPr/>
        </p:nvCxnSpPr>
        <p:spPr>
          <a:xfrm>
            <a:off x="1468322" y="3627120"/>
            <a:ext cx="9026958" cy="7112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3217D40E-17C6-5A9E-BE9A-38B70444285A}"/>
              </a:ext>
            </a:extLst>
          </p:cNvPr>
          <p:cNvCxnSpPr>
            <a:cxnSpLocks/>
          </p:cNvCxnSpPr>
          <p:nvPr/>
        </p:nvCxnSpPr>
        <p:spPr>
          <a:xfrm>
            <a:off x="1463443" y="3651108"/>
            <a:ext cx="1" cy="212535"/>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直線コネクタ 28">
            <a:extLst>
              <a:ext uri="{FF2B5EF4-FFF2-40B4-BE49-F238E27FC236}">
                <a16:creationId xmlns:a16="http://schemas.microsoft.com/office/drawing/2014/main" id="{874DEA00-C8AC-1E5E-5506-B1819AD3C362}"/>
              </a:ext>
            </a:extLst>
          </p:cNvPr>
          <p:cNvCxnSpPr/>
          <p:nvPr/>
        </p:nvCxnSpPr>
        <p:spPr>
          <a:xfrm>
            <a:off x="1773122" y="3986801"/>
            <a:ext cx="1" cy="212535"/>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直線コネクタ 34">
            <a:extLst>
              <a:ext uri="{FF2B5EF4-FFF2-40B4-BE49-F238E27FC236}">
                <a16:creationId xmlns:a16="http://schemas.microsoft.com/office/drawing/2014/main" id="{DB92CD6C-2BA5-B146-3887-05BE2B61E8FC}"/>
              </a:ext>
            </a:extLst>
          </p:cNvPr>
          <p:cNvCxnSpPr>
            <a:cxnSpLocks/>
          </p:cNvCxnSpPr>
          <p:nvPr/>
        </p:nvCxnSpPr>
        <p:spPr>
          <a:xfrm>
            <a:off x="6095998" y="2923627"/>
            <a:ext cx="113916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直線コネクタ 38">
            <a:extLst>
              <a:ext uri="{FF2B5EF4-FFF2-40B4-BE49-F238E27FC236}">
                <a16:creationId xmlns:a16="http://schemas.microsoft.com/office/drawing/2014/main" id="{DFC5ABAD-2139-57C6-12CB-095A514B4291}"/>
              </a:ext>
            </a:extLst>
          </p:cNvPr>
          <p:cNvCxnSpPr/>
          <p:nvPr/>
        </p:nvCxnSpPr>
        <p:spPr>
          <a:xfrm>
            <a:off x="3768065" y="3711243"/>
            <a:ext cx="0" cy="213360"/>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直線コネクタ 39">
            <a:extLst>
              <a:ext uri="{FF2B5EF4-FFF2-40B4-BE49-F238E27FC236}">
                <a16:creationId xmlns:a16="http://schemas.microsoft.com/office/drawing/2014/main" id="{8CA51EFC-506F-3F6B-E1B1-7EA530FF3046}"/>
              </a:ext>
            </a:extLst>
          </p:cNvPr>
          <p:cNvCxnSpPr/>
          <p:nvPr/>
        </p:nvCxnSpPr>
        <p:spPr>
          <a:xfrm>
            <a:off x="8209280" y="3756963"/>
            <a:ext cx="0" cy="213360"/>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直線コネクタ 40">
            <a:extLst>
              <a:ext uri="{FF2B5EF4-FFF2-40B4-BE49-F238E27FC236}">
                <a16:creationId xmlns:a16="http://schemas.microsoft.com/office/drawing/2014/main" id="{1260791B-60A9-F9D7-500E-4C64080403C7}"/>
              </a:ext>
            </a:extLst>
          </p:cNvPr>
          <p:cNvCxnSpPr/>
          <p:nvPr/>
        </p:nvCxnSpPr>
        <p:spPr>
          <a:xfrm>
            <a:off x="10495280" y="3711243"/>
            <a:ext cx="0" cy="213360"/>
          </a:xfrm>
          <a:prstGeom prst="line">
            <a:avLst/>
          </a:prstGeom>
        </p:spPr>
        <p:style>
          <a:lnRef idx="1">
            <a:schemeClr val="accent1"/>
          </a:lnRef>
          <a:fillRef idx="0">
            <a:schemeClr val="accent1"/>
          </a:fillRef>
          <a:effectRef idx="0">
            <a:schemeClr val="accent1"/>
          </a:effectRef>
          <a:fontRef idx="minor">
            <a:schemeClr val="tx1"/>
          </a:fontRef>
        </p:style>
      </p:cxnSp>
      <p:sp>
        <p:nvSpPr>
          <p:cNvPr id="43" name="テキスト ボックス 42">
            <a:extLst>
              <a:ext uri="{FF2B5EF4-FFF2-40B4-BE49-F238E27FC236}">
                <a16:creationId xmlns:a16="http://schemas.microsoft.com/office/drawing/2014/main" id="{53426724-6927-CD1B-D611-9961AFBB41BF}"/>
              </a:ext>
            </a:extLst>
          </p:cNvPr>
          <p:cNvSpPr txBox="1"/>
          <p:nvPr/>
        </p:nvSpPr>
        <p:spPr>
          <a:xfrm>
            <a:off x="451891" y="4998720"/>
            <a:ext cx="2032863" cy="646331"/>
          </a:xfrm>
          <a:prstGeom prst="rect">
            <a:avLst/>
          </a:prstGeom>
          <a:noFill/>
        </p:spPr>
        <p:txBody>
          <a:bodyPr wrap="square" rtlCol="0">
            <a:spAutoFit/>
          </a:bodyPr>
          <a:lstStyle/>
          <a:p>
            <a:r>
              <a:rPr lang="ja-JP" altLang="en-US" b="1" dirty="0"/>
              <a:t>売買契約</a:t>
            </a:r>
            <a:endParaRPr kumimoji="1" lang="en-US" altLang="ja-JP" b="1" dirty="0"/>
          </a:p>
          <a:p>
            <a:r>
              <a:rPr kumimoji="1" lang="ja-JP" altLang="en-US" b="1" dirty="0"/>
              <a:t>インボイス</a:t>
            </a:r>
          </a:p>
        </p:txBody>
      </p:sp>
      <p:sp>
        <p:nvSpPr>
          <p:cNvPr id="44" name="テキスト ボックス 43">
            <a:extLst>
              <a:ext uri="{FF2B5EF4-FFF2-40B4-BE49-F238E27FC236}">
                <a16:creationId xmlns:a16="http://schemas.microsoft.com/office/drawing/2014/main" id="{F7B914E4-0E60-13A7-17E5-2B791E43BDD7}"/>
              </a:ext>
            </a:extLst>
          </p:cNvPr>
          <p:cNvSpPr txBox="1"/>
          <p:nvPr/>
        </p:nvSpPr>
        <p:spPr>
          <a:xfrm>
            <a:off x="2751633" y="4998720"/>
            <a:ext cx="2032863" cy="923330"/>
          </a:xfrm>
          <a:prstGeom prst="rect">
            <a:avLst/>
          </a:prstGeom>
          <a:noFill/>
        </p:spPr>
        <p:txBody>
          <a:bodyPr wrap="square" rtlCol="0">
            <a:spAutoFit/>
          </a:bodyPr>
          <a:lstStyle/>
          <a:p>
            <a:r>
              <a:rPr lang="ja-JP" altLang="en-US" b="1" dirty="0"/>
              <a:t>パッキングリスト</a:t>
            </a:r>
            <a:endParaRPr lang="en-US" altLang="ja-JP" b="1" dirty="0"/>
          </a:p>
          <a:p>
            <a:r>
              <a:rPr lang="ja-JP" altLang="en-US" b="1" dirty="0"/>
              <a:t>船荷証券（</a:t>
            </a:r>
            <a:r>
              <a:rPr lang="en-US" altLang="ja-JP" b="1" dirty="0"/>
              <a:t>B/L</a:t>
            </a:r>
            <a:r>
              <a:rPr lang="ja-JP" altLang="en-US" b="1" dirty="0"/>
              <a:t>）</a:t>
            </a:r>
            <a:endParaRPr lang="en-US" altLang="ja-JP" b="1" dirty="0"/>
          </a:p>
          <a:p>
            <a:r>
              <a:rPr lang="ja-JP" altLang="en-US" b="1" dirty="0"/>
              <a:t>倉庫証券</a:t>
            </a:r>
            <a:endParaRPr kumimoji="1" lang="en-US" altLang="ja-JP" b="1" dirty="0"/>
          </a:p>
        </p:txBody>
      </p:sp>
      <p:sp>
        <p:nvSpPr>
          <p:cNvPr id="45" name="テキスト ボックス 44">
            <a:extLst>
              <a:ext uri="{FF2B5EF4-FFF2-40B4-BE49-F238E27FC236}">
                <a16:creationId xmlns:a16="http://schemas.microsoft.com/office/drawing/2014/main" id="{9C830B1B-CF1D-FD89-5D49-1DC154190DA9}"/>
              </a:ext>
            </a:extLst>
          </p:cNvPr>
          <p:cNvSpPr txBox="1"/>
          <p:nvPr/>
        </p:nvSpPr>
        <p:spPr>
          <a:xfrm>
            <a:off x="5051375" y="4998719"/>
            <a:ext cx="2032863" cy="646331"/>
          </a:xfrm>
          <a:prstGeom prst="rect">
            <a:avLst/>
          </a:prstGeom>
          <a:noFill/>
        </p:spPr>
        <p:txBody>
          <a:bodyPr wrap="square" rtlCol="0">
            <a:spAutoFit/>
          </a:bodyPr>
          <a:lstStyle/>
          <a:p>
            <a:r>
              <a:rPr lang="ja-JP" altLang="en-US" b="1" dirty="0"/>
              <a:t>信用状</a:t>
            </a:r>
            <a:r>
              <a:rPr lang="en-US" altLang="ja-JP" b="1" dirty="0"/>
              <a:t> (L/C)</a:t>
            </a:r>
          </a:p>
          <a:p>
            <a:endParaRPr kumimoji="1" lang="en-US" altLang="ja-JP" b="1" dirty="0"/>
          </a:p>
        </p:txBody>
      </p:sp>
      <p:sp>
        <p:nvSpPr>
          <p:cNvPr id="46" name="テキスト ボックス 45">
            <a:extLst>
              <a:ext uri="{FF2B5EF4-FFF2-40B4-BE49-F238E27FC236}">
                <a16:creationId xmlns:a16="http://schemas.microsoft.com/office/drawing/2014/main" id="{65ED9E8B-8D45-FDF1-4B67-63A234012F0E}"/>
              </a:ext>
            </a:extLst>
          </p:cNvPr>
          <p:cNvSpPr txBox="1"/>
          <p:nvPr/>
        </p:nvSpPr>
        <p:spPr>
          <a:xfrm>
            <a:off x="7396912" y="4998719"/>
            <a:ext cx="2032863" cy="646331"/>
          </a:xfrm>
          <a:prstGeom prst="rect">
            <a:avLst/>
          </a:prstGeom>
          <a:noFill/>
        </p:spPr>
        <p:txBody>
          <a:bodyPr wrap="square" rtlCol="0">
            <a:spAutoFit/>
          </a:bodyPr>
          <a:lstStyle/>
          <a:p>
            <a:r>
              <a:rPr lang="ja-JP" altLang="en-US" b="1" dirty="0"/>
              <a:t>海上貨物保険</a:t>
            </a:r>
            <a:endParaRPr lang="en-US" altLang="ja-JP" b="1" dirty="0"/>
          </a:p>
          <a:p>
            <a:endParaRPr kumimoji="1" lang="en-US" altLang="ja-JP" b="1" dirty="0"/>
          </a:p>
        </p:txBody>
      </p:sp>
      <p:sp>
        <p:nvSpPr>
          <p:cNvPr id="47" name="テキスト ボックス 46">
            <a:extLst>
              <a:ext uri="{FF2B5EF4-FFF2-40B4-BE49-F238E27FC236}">
                <a16:creationId xmlns:a16="http://schemas.microsoft.com/office/drawing/2014/main" id="{81BC3D4C-8739-FEE0-1F66-6F3453D6072E}"/>
              </a:ext>
            </a:extLst>
          </p:cNvPr>
          <p:cNvSpPr txBox="1"/>
          <p:nvPr/>
        </p:nvSpPr>
        <p:spPr>
          <a:xfrm>
            <a:off x="9742449" y="5098866"/>
            <a:ext cx="2032863" cy="923330"/>
          </a:xfrm>
          <a:prstGeom prst="rect">
            <a:avLst/>
          </a:prstGeom>
          <a:noFill/>
        </p:spPr>
        <p:txBody>
          <a:bodyPr wrap="square" rtlCol="0">
            <a:spAutoFit/>
          </a:bodyPr>
          <a:lstStyle/>
          <a:p>
            <a:r>
              <a:rPr lang="ja-JP" altLang="en-US" b="1" dirty="0"/>
              <a:t>原産地証明</a:t>
            </a:r>
            <a:endParaRPr lang="en-US" altLang="ja-JP" b="1" dirty="0"/>
          </a:p>
          <a:p>
            <a:r>
              <a:rPr lang="en-US" altLang="ja-JP" b="1" dirty="0"/>
              <a:t>        </a:t>
            </a:r>
          </a:p>
          <a:p>
            <a:endParaRPr kumimoji="1" lang="en-US" altLang="ja-JP" b="1" dirty="0"/>
          </a:p>
        </p:txBody>
      </p:sp>
      <p:sp>
        <p:nvSpPr>
          <p:cNvPr id="3" name="テキスト ボックス 2">
            <a:extLst>
              <a:ext uri="{FF2B5EF4-FFF2-40B4-BE49-F238E27FC236}">
                <a16:creationId xmlns:a16="http://schemas.microsoft.com/office/drawing/2014/main" id="{D65D31F2-D835-0779-E385-681D934FC3EF}"/>
              </a:ext>
            </a:extLst>
          </p:cNvPr>
          <p:cNvSpPr txBox="1"/>
          <p:nvPr/>
        </p:nvSpPr>
        <p:spPr>
          <a:xfrm>
            <a:off x="7409996" y="3276301"/>
            <a:ext cx="836761" cy="369332"/>
          </a:xfrm>
          <a:prstGeom prst="rect">
            <a:avLst/>
          </a:prstGeom>
          <a:noFill/>
        </p:spPr>
        <p:txBody>
          <a:bodyPr wrap="square" rtlCol="0">
            <a:spAutoFit/>
          </a:bodyPr>
          <a:lstStyle/>
          <a:p>
            <a:r>
              <a:rPr lang="ja-JP" altLang="en-US" b="1" dirty="0"/>
              <a:t>白書</a:t>
            </a:r>
            <a:endParaRPr kumimoji="1" lang="ja-JP" altLang="en-US" b="1" dirty="0"/>
          </a:p>
        </p:txBody>
      </p:sp>
      <p:sp>
        <p:nvSpPr>
          <p:cNvPr id="2" name="楕円 1">
            <a:extLst>
              <a:ext uri="{FF2B5EF4-FFF2-40B4-BE49-F238E27FC236}">
                <a16:creationId xmlns:a16="http://schemas.microsoft.com/office/drawing/2014/main" id="{1857FE67-78CE-B29E-8362-1C963429B4B0}"/>
              </a:ext>
            </a:extLst>
          </p:cNvPr>
          <p:cNvSpPr/>
          <p:nvPr/>
        </p:nvSpPr>
        <p:spPr>
          <a:xfrm>
            <a:off x="7480114" y="3848603"/>
            <a:ext cx="1803111" cy="870930"/>
          </a:xfrm>
          <a:prstGeom prst="ellipse">
            <a:avLst/>
          </a:prstGeom>
          <a:no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楕円 3">
            <a:extLst>
              <a:ext uri="{FF2B5EF4-FFF2-40B4-BE49-F238E27FC236}">
                <a16:creationId xmlns:a16="http://schemas.microsoft.com/office/drawing/2014/main" id="{C3E62A71-83C5-A6E3-5522-362170630655}"/>
              </a:ext>
            </a:extLst>
          </p:cNvPr>
          <p:cNvSpPr/>
          <p:nvPr/>
        </p:nvSpPr>
        <p:spPr>
          <a:xfrm>
            <a:off x="5205567" y="3808351"/>
            <a:ext cx="1803111" cy="87093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楕円 12">
            <a:extLst>
              <a:ext uri="{FF2B5EF4-FFF2-40B4-BE49-F238E27FC236}">
                <a16:creationId xmlns:a16="http://schemas.microsoft.com/office/drawing/2014/main" id="{0F953D4E-19D9-D8AF-3216-2C968474C1BD}"/>
              </a:ext>
            </a:extLst>
          </p:cNvPr>
          <p:cNvSpPr/>
          <p:nvPr/>
        </p:nvSpPr>
        <p:spPr>
          <a:xfrm>
            <a:off x="7939575" y="2280695"/>
            <a:ext cx="1803111" cy="870930"/>
          </a:xfrm>
          <a:prstGeom prst="ellipse">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楕円 13">
            <a:extLst>
              <a:ext uri="{FF2B5EF4-FFF2-40B4-BE49-F238E27FC236}">
                <a16:creationId xmlns:a16="http://schemas.microsoft.com/office/drawing/2014/main" id="{6EA0F1E8-F4F7-3439-6FF5-14DB5A8ECFB1}"/>
              </a:ext>
            </a:extLst>
          </p:cNvPr>
          <p:cNvSpPr/>
          <p:nvPr/>
        </p:nvSpPr>
        <p:spPr>
          <a:xfrm>
            <a:off x="668503" y="3808351"/>
            <a:ext cx="1803111" cy="870930"/>
          </a:xfrm>
          <a:prstGeom prst="ellipse">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楕円 14">
            <a:extLst>
              <a:ext uri="{FF2B5EF4-FFF2-40B4-BE49-F238E27FC236}">
                <a16:creationId xmlns:a16="http://schemas.microsoft.com/office/drawing/2014/main" id="{379ADBBF-6E03-C349-D0C5-E5BAA16C0EAF}"/>
              </a:ext>
            </a:extLst>
          </p:cNvPr>
          <p:cNvSpPr/>
          <p:nvPr/>
        </p:nvSpPr>
        <p:spPr>
          <a:xfrm>
            <a:off x="2924988" y="3848603"/>
            <a:ext cx="1803111" cy="870930"/>
          </a:xfrm>
          <a:prstGeom prst="ellipse">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ボックス 16">
            <a:extLst>
              <a:ext uri="{FF2B5EF4-FFF2-40B4-BE49-F238E27FC236}">
                <a16:creationId xmlns:a16="http://schemas.microsoft.com/office/drawing/2014/main" id="{126B9C58-360E-C3C0-2AE3-49EE9A00A45E}"/>
              </a:ext>
            </a:extLst>
          </p:cNvPr>
          <p:cNvSpPr txBox="1"/>
          <p:nvPr/>
        </p:nvSpPr>
        <p:spPr>
          <a:xfrm>
            <a:off x="7377020" y="1651636"/>
            <a:ext cx="3056225" cy="307777"/>
          </a:xfrm>
          <a:prstGeom prst="rect">
            <a:avLst/>
          </a:prstGeom>
          <a:noFill/>
        </p:spPr>
        <p:txBody>
          <a:bodyPr wrap="square" rtlCol="0">
            <a:spAutoFit/>
          </a:bodyPr>
          <a:lstStyle/>
          <a:p>
            <a:r>
              <a:rPr kumimoji="1" lang="en-US" altLang="ja-JP" sz="1400" dirty="0">
                <a:solidFill>
                  <a:srgbClr val="FF0000"/>
                </a:solidFill>
              </a:rPr>
              <a:t>Sue </a:t>
            </a:r>
            <a:r>
              <a:rPr kumimoji="1" lang="en-US" altLang="ja-JP" sz="1400" dirty="0" err="1">
                <a:solidFill>
                  <a:srgbClr val="FF0000"/>
                </a:solidFill>
              </a:rPr>
              <a:t>Provert</a:t>
            </a:r>
            <a:r>
              <a:rPr kumimoji="1" lang="ja-JP" altLang="en-US" sz="1400" dirty="0">
                <a:solidFill>
                  <a:srgbClr val="FF0000"/>
                </a:solidFill>
              </a:rPr>
              <a:t>：</a:t>
            </a:r>
            <a:r>
              <a:rPr lang="ja-JP" altLang="en-US" sz="1400" dirty="0">
                <a:solidFill>
                  <a:srgbClr val="FF0000"/>
                </a:solidFill>
              </a:rPr>
              <a:t>国連</a:t>
            </a:r>
            <a:r>
              <a:rPr lang="en-US" altLang="ja-JP" sz="1400" dirty="0">
                <a:solidFill>
                  <a:srgbClr val="FF0000"/>
                </a:solidFill>
              </a:rPr>
              <a:t>CEFACT</a:t>
            </a:r>
            <a:r>
              <a:rPr lang="ja-JP" altLang="en-US" sz="1400" dirty="0">
                <a:solidFill>
                  <a:srgbClr val="FF0000"/>
                </a:solidFill>
              </a:rPr>
              <a:t>議長</a:t>
            </a:r>
            <a:endParaRPr kumimoji="1" lang="ja-JP" altLang="en-US" sz="1400" dirty="0">
              <a:solidFill>
                <a:srgbClr val="FF0000"/>
              </a:solidFill>
            </a:endParaRPr>
          </a:p>
        </p:txBody>
      </p:sp>
      <p:sp>
        <p:nvSpPr>
          <p:cNvPr id="19" name="フローチャート: せん孔テープ 18">
            <a:extLst>
              <a:ext uri="{FF2B5EF4-FFF2-40B4-BE49-F238E27FC236}">
                <a16:creationId xmlns:a16="http://schemas.microsoft.com/office/drawing/2014/main" id="{E6F14F67-B05C-46CB-4A0A-73D4381D54B6}"/>
              </a:ext>
            </a:extLst>
          </p:cNvPr>
          <p:cNvSpPr/>
          <p:nvPr/>
        </p:nvSpPr>
        <p:spPr>
          <a:xfrm>
            <a:off x="6207760" y="5779822"/>
            <a:ext cx="1910080" cy="923330"/>
          </a:xfrm>
          <a:prstGeom prst="flowChartPunchedTap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bg1"/>
                </a:solidFill>
              </a:rPr>
              <a:t>日本チーム</a:t>
            </a:r>
            <a:r>
              <a:rPr kumimoji="1" lang="ja-JP" altLang="en-US" b="1" dirty="0">
                <a:solidFill>
                  <a:schemeClr val="bg1"/>
                </a:solidFill>
              </a:rPr>
              <a:t>がリーダー</a:t>
            </a:r>
          </a:p>
        </p:txBody>
      </p:sp>
      <p:sp>
        <p:nvSpPr>
          <p:cNvPr id="21" name="フローチャート: せん孔テープ 20">
            <a:extLst>
              <a:ext uri="{FF2B5EF4-FFF2-40B4-BE49-F238E27FC236}">
                <a16:creationId xmlns:a16="http://schemas.microsoft.com/office/drawing/2014/main" id="{20D3E0AC-B682-F538-21AC-63811F65B09A}"/>
              </a:ext>
            </a:extLst>
          </p:cNvPr>
          <p:cNvSpPr/>
          <p:nvPr/>
        </p:nvSpPr>
        <p:spPr>
          <a:xfrm>
            <a:off x="1773122" y="2525572"/>
            <a:ext cx="2425314" cy="681951"/>
          </a:xfrm>
          <a:prstGeom prst="flowChartPunchedTap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bg1"/>
                </a:solidFill>
              </a:rPr>
              <a:t>日本チーム積極参加</a:t>
            </a:r>
            <a:endParaRPr kumimoji="1" lang="en-US" altLang="ja-JP" b="1" dirty="0">
              <a:solidFill>
                <a:schemeClr val="bg1"/>
              </a:solidFill>
            </a:endParaRPr>
          </a:p>
        </p:txBody>
      </p:sp>
      <p:cxnSp>
        <p:nvCxnSpPr>
          <p:cNvPr id="23" name="直線矢印コネクタ 22">
            <a:extLst>
              <a:ext uri="{FF2B5EF4-FFF2-40B4-BE49-F238E27FC236}">
                <a16:creationId xmlns:a16="http://schemas.microsoft.com/office/drawing/2014/main" id="{EF4E13EF-43DB-8C9F-1F2D-04FC2CD0A11C}"/>
              </a:ext>
            </a:extLst>
          </p:cNvPr>
          <p:cNvCxnSpPr/>
          <p:nvPr/>
        </p:nvCxnSpPr>
        <p:spPr>
          <a:xfrm flipV="1">
            <a:off x="4198435" y="2525573"/>
            <a:ext cx="3036732" cy="523219"/>
          </a:xfrm>
          <a:prstGeom prst="straightConnector1">
            <a:avLst/>
          </a:prstGeom>
          <a:ln w="15875">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4" name="直線矢印コネクタ 23">
            <a:extLst>
              <a:ext uri="{FF2B5EF4-FFF2-40B4-BE49-F238E27FC236}">
                <a16:creationId xmlns:a16="http://schemas.microsoft.com/office/drawing/2014/main" id="{49583953-5615-92B6-2046-7E10E795E14C}"/>
              </a:ext>
            </a:extLst>
          </p:cNvPr>
          <p:cNvCxnSpPr>
            <a:cxnSpLocks/>
          </p:cNvCxnSpPr>
          <p:nvPr/>
        </p:nvCxnSpPr>
        <p:spPr>
          <a:xfrm flipH="1">
            <a:off x="1940560" y="3230880"/>
            <a:ext cx="386080" cy="577471"/>
          </a:xfrm>
          <a:prstGeom prst="straightConnector1">
            <a:avLst/>
          </a:prstGeom>
          <a:ln w="15875">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8" name="直線矢印コネクタ 27">
            <a:extLst>
              <a:ext uri="{FF2B5EF4-FFF2-40B4-BE49-F238E27FC236}">
                <a16:creationId xmlns:a16="http://schemas.microsoft.com/office/drawing/2014/main" id="{AC98B93D-699A-A229-85A7-76A0DF869B8F}"/>
              </a:ext>
            </a:extLst>
          </p:cNvPr>
          <p:cNvCxnSpPr>
            <a:cxnSpLocks/>
          </p:cNvCxnSpPr>
          <p:nvPr/>
        </p:nvCxnSpPr>
        <p:spPr>
          <a:xfrm>
            <a:off x="3279694" y="3151625"/>
            <a:ext cx="259001" cy="656726"/>
          </a:xfrm>
          <a:prstGeom prst="straightConnector1">
            <a:avLst/>
          </a:prstGeom>
          <a:ln w="15875">
            <a:prstDash val="dash"/>
            <a:tailEnd type="triangle"/>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id="{013557CB-49C6-F1F0-3F26-9F1AF9335C3B}"/>
              </a:ext>
            </a:extLst>
          </p:cNvPr>
          <p:cNvCxnSpPr>
            <a:cxnSpLocks/>
          </p:cNvCxnSpPr>
          <p:nvPr/>
        </p:nvCxnSpPr>
        <p:spPr>
          <a:xfrm flipH="1" flipV="1">
            <a:off x="6492240" y="4645704"/>
            <a:ext cx="424089" cy="1365760"/>
          </a:xfrm>
          <a:prstGeom prst="straightConnector1">
            <a:avLst/>
          </a:prstGeom>
          <a:ln w="15875">
            <a:prstDash val="dash"/>
            <a:tailEnd type="triangle"/>
          </a:ln>
        </p:spPr>
        <p:style>
          <a:lnRef idx="1">
            <a:schemeClr val="accent1"/>
          </a:lnRef>
          <a:fillRef idx="0">
            <a:schemeClr val="accent1"/>
          </a:fillRef>
          <a:effectRef idx="0">
            <a:schemeClr val="accent1"/>
          </a:effectRef>
          <a:fontRef idx="minor">
            <a:schemeClr val="tx1"/>
          </a:fontRef>
        </p:style>
      </p:cxnSp>
      <p:cxnSp>
        <p:nvCxnSpPr>
          <p:cNvPr id="36" name="直線矢印コネクタ 35">
            <a:extLst>
              <a:ext uri="{FF2B5EF4-FFF2-40B4-BE49-F238E27FC236}">
                <a16:creationId xmlns:a16="http://schemas.microsoft.com/office/drawing/2014/main" id="{9D2B837C-8424-8E20-238F-0A9B049A4A3A}"/>
              </a:ext>
            </a:extLst>
          </p:cNvPr>
          <p:cNvCxnSpPr>
            <a:cxnSpLocks/>
          </p:cNvCxnSpPr>
          <p:nvPr/>
        </p:nvCxnSpPr>
        <p:spPr>
          <a:xfrm flipV="1">
            <a:off x="7321352" y="4493522"/>
            <a:ext cx="243469" cy="1474460"/>
          </a:xfrm>
          <a:prstGeom prst="straightConnector1">
            <a:avLst/>
          </a:prstGeom>
          <a:ln w="15875">
            <a:prstDash val="dash"/>
            <a:tailEnd type="triangle"/>
          </a:ln>
        </p:spPr>
        <p:style>
          <a:lnRef idx="1">
            <a:schemeClr val="accent1"/>
          </a:lnRef>
          <a:fillRef idx="0">
            <a:schemeClr val="accent1"/>
          </a:fillRef>
          <a:effectRef idx="0">
            <a:schemeClr val="accent1"/>
          </a:effectRef>
          <a:fontRef idx="minor">
            <a:schemeClr val="tx1"/>
          </a:fontRef>
        </p:style>
      </p:cxnSp>
      <p:sp>
        <p:nvSpPr>
          <p:cNvPr id="22" name="吹き出し: 円形 21">
            <a:extLst>
              <a:ext uri="{FF2B5EF4-FFF2-40B4-BE49-F238E27FC236}">
                <a16:creationId xmlns:a16="http://schemas.microsoft.com/office/drawing/2014/main" id="{FADBDE8B-3FEE-4A4B-9552-FEAFD28529E8}"/>
              </a:ext>
            </a:extLst>
          </p:cNvPr>
          <p:cNvSpPr/>
          <p:nvPr/>
        </p:nvSpPr>
        <p:spPr>
          <a:xfrm>
            <a:off x="274422" y="1767840"/>
            <a:ext cx="1488668" cy="985068"/>
          </a:xfrm>
          <a:prstGeom prst="wedgeEllipseCallout">
            <a:avLst>
              <a:gd name="adj1" fmla="val 16704"/>
              <a:gd name="adj2" fmla="val 158379"/>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solidFill>
                  <a:schemeClr val="tx1"/>
                </a:solidFill>
              </a:rPr>
              <a:t>日本が主体的に動ける</a:t>
            </a:r>
            <a:r>
              <a:rPr kumimoji="1" lang="en-US" altLang="ja-JP" sz="1200" b="1" dirty="0">
                <a:solidFill>
                  <a:schemeClr val="tx1"/>
                </a:solidFill>
                <a:sym typeface="Wingdings" panose="05000000000000000000" pitchFamily="2" charset="2"/>
              </a:rPr>
              <a:t></a:t>
            </a:r>
            <a:r>
              <a:rPr lang="en-US" altLang="ja-JP" sz="1200" b="1" dirty="0">
                <a:solidFill>
                  <a:schemeClr val="tx1"/>
                </a:solidFill>
                <a:sym typeface="Wingdings" panose="05000000000000000000" pitchFamily="2" charset="2"/>
              </a:rPr>
              <a:t>CCL24A</a:t>
            </a:r>
            <a:r>
              <a:rPr lang="ja-JP" altLang="en-US" sz="1200" b="1" dirty="0">
                <a:solidFill>
                  <a:schemeClr val="tx1"/>
                </a:solidFill>
                <a:sym typeface="Wingdings" panose="05000000000000000000" pitchFamily="2" charset="2"/>
              </a:rPr>
              <a:t>追加提案中</a:t>
            </a:r>
            <a:endParaRPr kumimoji="1" lang="ja-JP" altLang="en-US" sz="1200" b="1" dirty="0">
              <a:solidFill>
                <a:schemeClr val="tx1"/>
              </a:solidFill>
            </a:endParaRPr>
          </a:p>
        </p:txBody>
      </p:sp>
      <p:sp>
        <p:nvSpPr>
          <p:cNvPr id="25" name="吹き出し: 円形 24">
            <a:extLst>
              <a:ext uri="{FF2B5EF4-FFF2-40B4-BE49-F238E27FC236}">
                <a16:creationId xmlns:a16="http://schemas.microsoft.com/office/drawing/2014/main" id="{2FE2F16B-7980-9072-D1DD-2935D2EB3685}"/>
              </a:ext>
            </a:extLst>
          </p:cNvPr>
          <p:cNvSpPr/>
          <p:nvPr/>
        </p:nvSpPr>
        <p:spPr>
          <a:xfrm>
            <a:off x="487655" y="5645051"/>
            <a:ext cx="2081053" cy="985068"/>
          </a:xfrm>
          <a:prstGeom prst="wedgeEllipseCallout">
            <a:avLst>
              <a:gd name="adj1" fmla="val 74425"/>
              <a:gd name="adj2" fmla="val -172700"/>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1200" b="1" dirty="0">
                <a:solidFill>
                  <a:schemeClr val="tx1"/>
                </a:solidFill>
                <a:sym typeface="Wingdings" panose="05000000000000000000" pitchFamily="2" charset="2"/>
              </a:rPr>
              <a:t>DCSA</a:t>
            </a:r>
            <a:r>
              <a:rPr lang="ja-JP" altLang="en-US" sz="1200" b="1" dirty="0">
                <a:solidFill>
                  <a:schemeClr val="tx1"/>
                </a:solidFill>
                <a:sym typeface="Wingdings" panose="05000000000000000000" pitchFamily="2" charset="2"/>
              </a:rPr>
              <a:t>が中心で、日本は要望提案</a:t>
            </a:r>
            <a:r>
              <a:rPr kumimoji="1" lang="en-US" altLang="ja-JP" sz="1200" b="1" dirty="0">
                <a:solidFill>
                  <a:schemeClr val="tx1"/>
                </a:solidFill>
                <a:sym typeface="Wingdings" panose="05000000000000000000" pitchFamily="2" charset="2"/>
              </a:rPr>
              <a:t></a:t>
            </a:r>
            <a:r>
              <a:rPr lang="en-US" altLang="ja-JP" sz="1200" b="1" dirty="0">
                <a:solidFill>
                  <a:schemeClr val="tx1"/>
                </a:solidFill>
                <a:sym typeface="Wingdings" panose="05000000000000000000" pitchFamily="2" charset="2"/>
              </a:rPr>
              <a:t>CCL24B</a:t>
            </a:r>
          </a:p>
          <a:p>
            <a:pPr algn="ctr"/>
            <a:r>
              <a:rPr lang="ja-JP" altLang="en-US" sz="1200" b="1" dirty="0">
                <a:solidFill>
                  <a:schemeClr val="tx1"/>
                </a:solidFill>
                <a:sym typeface="Wingdings" panose="05000000000000000000" pitchFamily="2" charset="2"/>
              </a:rPr>
              <a:t>追加提案予定</a:t>
            </a:r>
            <a:endParaRPr kumimoji="1" lang="ja-JP" altLang="en-US" sz="1200" b="1" dirty="0">
              <a:solidFill>
                <a:schemeClr val="tx1"/>
              </a:solidFill>
            </a:endParaRPr>
          </a:p>
        </p:txBody>
      </p:sp>
      <p:sp>
        <p:nvSpPr>
          <p:cNvPr id="26" name="吹き出し: 円形 25">
            <a:extLst>
              <a:ext uri="{FF2B5EF4-FFF2-40B4-BE49-F238E27FC236}">
                <a16:creationId xmlns:a16="http://schemas.microsoft.com/office/drawing/2014/main" id="{2440E495-6C75-2DC4-E61D-40094D4A3759}"/>
              </a:ext>
            </a:extLst>
          </p:cNvPr>
          <p:cNvSpPr/>
          <p:nvPr/>
        </p:nvSpPr>
        <p:spPr>
          <a:xfrm>
            <a:off x="4303678" y="2419774"/>
            <a:ext cx="2046279" cy="1009219"/>
          </a:xfrm>
          <a:prstGeom prst="wedgeEllipseCallout">
            <a:avLst>
              <a:gd name="adj1" fmla="val 37947"/>
              <a:gd name="adj2" fmla="val 97976"/>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200" b="1" dirty="0">
                <a:solidFill>
                  <a:schemeClr val="tx1"/>
                </a:solidFill>
                <a:sym typeface="Wingdings" panose="05000000000000000000" pitchFamily="2" charset="2"/>
              </a:rPr>
              <a:t>日本提案を中心に展開</a:t>
            </a:r>
            <a:r>
              <a:rPr kumimoji="1" lang="en-US" altLang="ja-JP" sz="1200" b="1" dirty="0">
                <a:solidFill>
                  <a:schemeClr val="tx1"/>
                </a:solidFill>
                <a:sym typeface="Wingdings" panose="05000000000000000000" pitchFamily="2" charset="2"/>
              </a:rPr>
              <a:t>BRS</a:t>
            </a:r>
            <a:r>
              <a:rPr kumimoji="1" lang="ja-JP" altLang="en-US" sz="1200" b="1" dirty="0">
                <a:solidFill>
                  <a:schemeClr val="tx1"/>
                </a:solidFill>
                <a:sym typeface="Wingdings" panose="05000000000000000000" pitchFamily="2" charset="2"/>
              </a:rPr>
              <a:t>ドラフト完了</a:t>
            </a:r>
            <a:r>
              <a:rPr kumimoji="1" lang="en-US" altLang="ja-JP" sz="1200" b="1" dirty="0">
                <a:solidFill>
                  <a:schemeClr val="tx1"/>
                </a:solidFill>
                <a:sym typeface="Wingdings" panose="05000000000000000000" pitchFamily="2" charset="2"/>
              </a:rPr>
              <a:t>:</a:t>
            </a:r>
            <a:r>
              <a:rPr lang="ja-JP" altLang="en-US" sz="1200" b="1" dirty="0">
                <a:solidFill>
                  <a:schemeClr val="tx1"/>
                </a:solidFill>
                <a:sym typeface="Wingdings" panose="05000000000000000000" pitchFamily="2" charset="2"/>
              </a:rPr>
              <a:t>公開レビュー中</a:t>
            </a:r>
            <a:endParaRPr kumimoji="1" lang="en-US" altLang="ja-JP" sz="1200" b="1" dirty="0">
              <a:solidFill>
                <a:schemeClr val="tx1"/>
              </a:solidFill>
              <a:sym typeface="Wingdings" panose="05000000000000000000" pitchFamily="2" charset="2"/>
            </a:endParaRPr>
          </a:p>
        </p:txBody>
      </p:sp>
      <p:sp>
        <p:nvSpPr>
          <p:cNvPr id="30" name="吹き出し: 円形 29">
            <a:extLst>
              <a:ext uri="{FF2B5EF4-FFF2-40B4-BE49-F238E27FC236}">
                <a16:creationId xmlns:a16="http://schemas.microsoft.com/office/drawing/2014/main" id="{1C51A23E-025B-EBC4-3CAA-72997DA0078B}"/>
              </a:ext>
            </a:extLst>
          </p:cNvPr>
          <p:cNvSpPr/>
          <p:nvPr/>
        </p:nvSpPr>
        <p:spPr>
          <a:xfrm>
            <a:off x="8624073" y="5460385"/>
            <a:ext cx="2741956" cy="530143"/>
          </a:xfrm>
          <a:prstGeom prst="wedgeEllipseCallout">
            <a:avLst>
              <a:gd name="adj1" fmla="val -44298"/>
              <a:gd name="adj2" fmla="val -207946"/>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200" b="1" dirty="0">
                <a:solidFill>
                  <a:schemeClr val="tx1"/>
                </a:solidFill>
                <a:sym typeface="Wingdings" panose="05000000000000000000" pitchFamily="2" charset="2"/>
              </a:rPr>
              <a:t>日本が</a:t>
            </a:r>
            <a:r>
              <a:rPr lang="en-US" altLang="ja-JP" sz="1200" b="1" dirty="0">
                <a:solidFill>
                  <a:schemeClr val="tx1"/>
                </a:solidFill>
                <a:sym typeface="Wingdings" panose="05000000000000000000" pitchFamily="2" charset="2"/>
              </a:rPr>
              <a:t>IUMI</a:t>
            </a:r>
            <a:r>
              <a:rPr lang="ja-JP" altLang="en-US" sz="1200" b="1" dirty="0">
                <a:solidFill>
                  <a:schemeClr val="tx1"/>
                </a:solidFill>
                <a:sym typeface="Wingdings" panose="05000000000000000000" pitchFamily="2" charset="2"/>
              </a:rPr>
              <a:t>をリード</a:t>
            </a:r>
            <a:r>
              <a:rPr kumimoji="1" lang="en-US" altLang="ja-JP" sz="1200" b="1" dirty="0">
                <a:solidFill>
                  <a:schemeClr val="tx1"/>
                </a:solidFill>
                <a:sym typeface="Wingdings" panose="05000000000000000000" pitchFamily="2" charset="2"/>
              </a:rPr>
              <a:t>BRS</a:t>
            </a:r>
            <a:r>
              <a:rPr kumimoji="1" lang="ja-JP" altLang="en-US" sz="1200" b="1" dirty="0">
                <a:solidFill>
                  <a:schemeClr val="tx1"/>
                </a:solidFill>
                <a:sym typeface="Wingdings" panose="05000000000000000000" pitchFamily="2" charset="2"/>
              </a:rPr>
              <a:t>ドラフト開発中</a:t>
            </a:r>
            <a:endParaRPr kumimoji="1" lang="ja-JP" altLang="en-US" sz="1200" b="1" dirty="0">
              <a:solidFill>
                <a:schemeClr val="tx1"/>
              </a:solidFill>
            </a:endParaRPr>
          </a:p>
        </p:txBody>
      </p:sp>
      <p:sp>
        <p:nvSpPr>
          <p:cNvPr id="31" name="吹き出し: 円形 30">
            <a:extLst>
              <a:ext uri="{FF2B5EF4-FFF2-40B4-BE49-F238E27FC236}">
                <a16:creationId xmlns:a16="http://schemas.microsoft.com/office/drawing/2014/main" id="{9CC65D8C-82F2-B349-76B9-A5DD46E45FB9}"/>
              </a:ext>
            </a:extLst>
          </p:cNvPr>
          <p:cNvSpPr/>
          <p:nvPr/>
        </p:nvSpPr>
        <p:spPr>
          <a:xfrm>
            <a:off x="10119321" y="1655441"/>
            <a:ext cx="1820692" cy="1009219"/>
          </a:xfrm>
          <a:prstGeom prst="wedgeEllipseCallout">
            <a:avLst>
              <a:gd name="adj1" fmla="val -54686"/>
              <a:gd name="adj2" fmla="val 200661"/>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1200" b="1" dirty="0">
                <a:solidFill>
                  <a:schemeClr val="tx1"/>
                </a:solidFill>
                <a:sym typeface="Wingdings" panose="05000000000000000000" pitchFamily="2" charset="2"/>
              </a:rPr>
              <a:t>CO</a:t>
            </a:r>
            <a:r>
              <a:rPr lang="ja-JP" altLang="en-US" sz="1200" b="1" dirty="0">
                <a:solidFill>
                  <a:schemeClr val="tx1"/>
                </a:solidFill>
                <a:sym typeface="Wingdings" panose="05000000000000000000" pitchFamily="2" charset="2"/>
              </a:rPr>
              <a:t>の国際標準化に日本は遅れ</a:t>
            </a:r>
            <a:r>
              <a:rPr kumimoji="1" lang="en-US" altLang="ja-JP" sz="1200" b="1" dirty="0">
                <a:solidFill>
                  <a:schemeClr val="tx1"/>
                </a:solidFill>
                <a:sym typeface="Wingdings" panose="05000000000000000000" pitchFamily="2" charset="2"/>
              </a:rPr>
              <a:t>2024</a:t>
            </a:r>
            <a:r>
              <a:rPr kumimoji="1" lang="ja-JP" altLang="en-US" sz="1200" b="1" dirty="0">
                <a:solidFill>
                  <a:schemeClr val="tx1"/>
                </a:solidFill>
                <a:sym typeface="Wingdings" panose="05000000000000000000" pitchFamily="2" charset="2"/>
              </a:rPr>
              <a:t>年度以降開始見込み</a:t>
            </a:r>
            <a:endParaRPr kumimoji="1" lang="ja-JP" altLang="en-US" sz="1200" b="1" dirty="0">
              <a:solidFill>
                <a:schemeClr val="tx1"/>
              </a:solidFill>
            </a:endParaRPr>
          </a:p>
        </p:txBody>
      </p:sp>
      <p:sp>
        <p:nvSpPr>
          <p:cNvPr id="16" name="テキスト ボックス 15">
            <a:extLst>
              <a:ext uri="{FF2B5EF4-FFF2-40B4-BE49-F238E27FC236}">
                <a16:creationId xmlns:a16="http://schemas.microsoft.com/office/drawing/2014/main" id="{045F021D-4644-EB5D-036C-AEC276F607FB}"/>
              </a:ext>
            </a:extLst>
          </p:cNvPr>
          <p:cNvSpPr txBox="1"/>
          <p:nvPr/>
        </p:nvSpPr>
        <p:spPr>
          <a:xfrm>
            <a:off x="8584193" y="6353120"/>
            <a:ext cx="3822173" cy="276999"/>
          </a:xfrm>
          <a:prstGeom prst="rect">
            <a:avLst/>
          </a:prstGeom>
          <a:noFill/>
        </p:spPr>
        <p:txBody>
          <a:bodyPr wrap="square" rtlCol="0">
            <a:spAutoFit/>
          </a:bodyPr>
          <a:lstStyle/>
          <a:p>
            <a:r>
              <a:rPr kumimoji="1" lang="en-US" altLang="ja-JP" sz="1200" dirty="0">
                <a:solidFill>
                  <a:schemeClr val="tx1">
                    <a:lumMod val="85000"/>
                    <a:lumOff val="15000"/>
                  </a:schemeClr>
                </a:solidFill>
                <a:latin typeface="Rockwell" panose="020B0604020202020204" pitchFamily="18" charset="0"/>
              </a:rPr>
              <a:t>*IUMI</a:t>
            </a:r>
            <a:r>
              <a:rPr kumimoji="1" lang="ja-JP" altLang="en-US" sz="1200" dirty="0">
                <a:solidFill>
                  <a:schemeClr val="tx1">
                    <a:lumMod val="85000"/>
                    <a:lumOff val="15000"/>
                  </a:schemeClr>
                </a:solidFill>
                <a:latin typeface="Rockwell" panose="020B0604020202020204" pitchFamily="18" charset="0"/>
              </a:rPr>
              <a:t> </a:t>
            </a:r>
            <a:r>
              <a:rPr kumimoji="1" lang="en-US" altLang="ja-JP" sz="1200" dirty="0">
                <a:solidFill>
                  <a:schemeClr val="tx1">
                    <a:lumMod val="85000"/>
                    <a:lumOff val="15000"/>
                  </a:schemeClr>
                </a:solidFill>
                <a:latin typeface="Rockwell" panose="020B0604020202020204" pitchFamily="18" charset="0"/>
              </a:rPr>
              <a:t>(International Union of Marine Insurance)</a:t>
            </a:r>
          </a:p>
        </p:txBody>
      </p:sp>
    </p:spTree>
    <p:extLst>
      <p:ext uri="{BB962C8B-B14F-4D97-AF65-F5344CB8AC3E}">
        <p14:creationId xmlns:p14="http://schemas.microsoft.com/office/powerpoint/2010/main" val="10950480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48BF79AE-655A-DF4B-9026-763C984D7CAC}"/>
              </a:ext>
            </a:extLst>
          </p:cNvPr>
          <p:cNvSpPr txBox="1"/>
          <p:nvPr/>
        </p:nvSpPr>
        <p:spPr>
          <a:xfrm>
            <a:off x="1422401" y="2475781"/>
            <a:ext cx="9286240" cy="707886"/>
          </a:xfrm>
          <a:prstGeom prst="rect">
            <a:avLst/>
          </a:prstGeom>
          <a:solidFill>
            <a:srgbClr val="00B0F0"/>
          </a:solidFill>
        </p:spPr>
        <p:txBody>
          <a:bodyPr wrap="square" rtlCol="0">
            <a:spAutoFit/>
          </a:bodyPr>
          <a:lstStyle/>
          <a:p>
            <a:pPr algn="ctr"/>
            <a:r>
              <a:rPr kumimoji="1" lang="ja-JP" altLang="en-US" sz="4000" b="1" dirty="0">
                <a:solidFill>
                  <a:srgbClr val="FFFF00"/>
                </a:solidFill>
              </a:rPr>
              <a:t>国連</a:t>
            </a:r>
            <a:r>
              <a:rPr kumimoji="1" lang="en-US" altLang="ja-JP" sz="4000" b="1" dirty="0">
                <a:solidFill>
                  <a:srgbClr val="FFFF00"/>
                </a:solidFill>
              </a:rPr>
              <a:t>CEFACT</a:t>
            </a:r>
            <a:r>
              <a:rPr kumimoji="1" lang="ja-JP" altLang="en-US" sz="4000" b="1" dirty="0">
                <a:solidFill>
                  <a:srgbClr val="FFFF00"/>
                </a:solidFill>
              </a:rPr>
              <a:t>貿易金融プロジェクト</a:t>
            </a:r>
          </a:p>
        </p:txBody>
      </p:sp>
    </p:spTree>
    <p:extLst>
      <p:ext uri="{BB962C8B-B14F-4D97-AF65-F5344CB8AC3E}">
        <p14:creationId xmlns:p14="http://schemas.microsoft.com/office/powerpoint/2010/main" val="30121915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DDEF65C7-B075-50FA-6333-6C00E6A6B144}"/>
              </a:ext>
            </a:extLst>
          </p:cNvPr>
          <p:cNvSpPr txBox="1"/>
          <p:nvPr/>
        </p:nvSpPr>
        <p:spPr>
          <a:xfrm>
            <a:off x="290289" y="162231"/>
            <a:ext cx="3288484" cy="461665"/>
          </a:xfrm>
          <a:prstGeom prst="rect">
            <a:avLst/>
          </a:prstGeom>
          <a:solidFill>
            <a:srgbClr val="FFFF00"/>
          </a:solidFill>
        </p:spPr>
        <p:txBody>
          <a:bodyPr wrap="square" rtlCol="0">
            <a:spAutoFit/>
          </a:bodyPr>
          <a:lstStyle/>
          <a:p>
            <a:r>
              <a:rPr kumimoji="1" lang="ja-JP" altLang="en-US" sz="2400" b="1" dirty="0"/>
              <a:t>貿易手続と国際標準</a:t>
            </a:r>
          </a:p>
        </p:txBody>
      </p:sp>
      <p:sp>
        <p:nvSpPr>
          <p:cNvPr id="5" name="テキスト ボックス 4">
            <a:extLst>
              <a:ext uri="{FF2B5EF4-FFF2-40B4-BE49-F238E27FC236}">
                <a16:creationId xmlns:a16="http://schemas.microsoft.com/office/drawing/2014/main" id="{208371F4-73FB-1537-C80C-6B6239873AD1}"/>
              </a:ext>
            </a:extLst>
          </p:cNvPr>
          <p:cNvSpPr txBox="1"/>
          <p:nvPr/>
        </p:nvSpPr>
        <p:spPr>
          <a:xfrm>
            <a:off x="1881352" y="1271696"/>
            <a:ext cx="2575034" cy="1200329"/>
          </a:xfrm>
          <a:prstGeom prst="rect">
            <a:avLst/>
          </a:prstGeom>
          <a:noFill/>
          <a:ln>
            <a:solidFill>
              <a:schemeClr val="accent1"/>
            </a:solidFill>
          </a:ln>
        </p:spPr>
        <p:txBody>
          <a:bodyPr wrap="square" rtlCol="0">
            <a:spAutoFit/>
          </a:bodyPr>
          <a:lstStyle/>
          <a:p>
            <a:pPr algn="ctr"/>
            <a:endParaRPr kumimoji="1" lang="en-US" altLang="ja-JP" b="1" dirty="0"/>
          </a:p>
          <a:p>
            <a:pPr algn="ctr"/>
            <a:r>
              <a:rPr lang="ja-JP" altLang="en-US" b="1" dirty="0"/>
              <a:t>通知銀行</a:t>
            </a:r>
            <a:endParaRPr kumimoji="1" lang="en-US" altLang="ja-JP" b="1" dirty="0"/>
          </a:p>
          <a:p>
            <a:pPr algn="ctr"/>
            <a:r>
              <a:rPr kumimoji="1" lang="ja-JP" altLang="en-US" b="1" dirty="0"/>
              <a:t>買取銀行</a:t>
            </a:r>
            <a:endParaRPr kumimoji="1" lang="en-US" altLang="ja-JP" b="1" dirty="0"/>
          </a:p>
          <a:p>
            <a:pPr algn="ctr"/>
            <a:endParaRPr kumimoji="1" lang="ja-JP" altLang="en-US" b="1" dirty="0"/>
          </a:p>
        </p:txBody>
      </p:sp>
      <p:cxnSp>
        <p:nvCxnSpPr>
          <p:cNvPr id="8" name="直線矢印コネクタ 7">
            <a:extLst>
              <a:ext uri="{FF2B5EF4-FFF2-40B4-BE49-F238E27FC236}">
                <a16:creationId xmlns:a16="http://schemas.microsoft.com/office/drawing/2014/main" id="{B10855F9-D72C-580D-DADA-1F40BAA599DC}"/>
              </a:ext>
            </a:extLst>
          </p:cNvPr>
          <p:cNvCxnSpPr>
            <a:cxnSpLocks/>
          </p:cNvCxnSpPr>
          <p:nvPr/>
        </p:nvCxnSpPr>
        <p:spPr>
          <a:xfrm flipH="1">
            <a:off x="4498427" y="1401719"/>
            <a:ext cx="3426375" cy="0"/>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2" name="直線矢印コネクタ 11">
            <a:extLst>
              <a:ext uri="{FF2B5EF4-FFF2-40B4-BE49-F238E27FC236}">
                <a16:creationId xmlns:a16="http://schemas.microsoft.com/office/drawing/2014/main" id="{B3CF8217-80D2-ECB2-DA6D-E4DB00ED8CD0}"/>
              </a:ext>
            </a:extLst>
          </p:cNvPr>
          <p:cNvCxnSpPr>
            <a:cxnSpLocks/>
          </p:cNvCxnSpPr>
          <p:nvPr/>
        </p:nvCxnSpPr>
        <p:spPr>
          <a:xfrm flipH="1">
            <a:off x="4498427" y="2016575"/>
            <a:ext cx="3426375" cy="0"/>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3" name="直線矢印コネクタ 12">
            <a:extLst>
              <a:ext uri="{FF2B5EF4-FFF2-40B4-BE49-F238E27FC236}">
                <a16:creationId xmlns:a16="http://schemas.microsoft.com/office/drawing/2014/main" id="{44FBF21B-D926-B395-0E0E-B6A26C5539D2}"/>
              </a:ext>
            </a:extLst>
          </p:cNvPr>
          <p:cNvCxnSpPr>
            <a:cxnSpLocks/>
          </p:cNvCxnSpPr>
          <p:nvPr/>
        </p:nvCxnSpPr>
        <p:spPr>
          <a:xfrm flipH="1">
            <a:off x="4498427" y="1701263"/>
            <a:ext cx="3426375" cy="0"/>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sp>
        <p:nvSpPr>
          <p:cNvPr id="15" name="四角形: 角を丸くする 14">
            <a:extLst>
              <a:ext uri="{FF2B5EF4-FFF2-40B4-BE49-F238E27FC236}">
                <a16:creationId xmlns:a16="http://schemas.microsoft.com/office/drawing/2014/main" id="{054436ED-AC4C-C8EF-FEF0-D87132316012}"/>
              </a:ext>
            </a:extLst>
          </p:cNvPr>
          <p:cNvSpPr/>
          <p:nvPr/>
        </p:nvSpPr>
        <p:spPr>
          <a:xfrm>
            <a:off x="7924802" y="4120054"/>
            <a:ext cx="2575034" cy="704193"/>
          </a:xfrm>
          <a:prstGeom prst="round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t>輸入者</a:t>
            </a:r>
          </a:p>
        </p:txBody>
      </p:sp>
      <p:sp>
        <p:nvSpPr>
          <p:cNvPr id="16" name="テキスト ボックス 15">
            <a:extLst>
              <a:ext uri="{FF2B5EF4-FFF2-40B4-BE49-F238E27FC236}">
                <a16:creationId xmlns:a16="http://schemas.microsoft.com/office/drawing/2014/main" id="{3B2A5B10-F87A-789D-A1FB-6D499D340DF5}"/>
              </a:ext>
            </a:extLst>
          </p:cNvPr>
          <p:cNvSpPr txBox="1"/>
          <p:nvPr/>
        </p:nvSpPr>
        <p:spPr>
          <a:xfrm>
            <a:off x="1345324" y="5864772"/>
            <a:ext cx="1408386" cy="646331"/>
          </a:xfrm>
          <a:prstGeom prst="rect">
            <a:avLst/>
          </a:prstGeom>
          <a:noFill/>
          <a:ln>
            <a:solidFill>
              <a:schemeClr val="accent1">
                <a:shade val="50000"/>
              </a:schemeClr>
            </a:solidFill>
          </a:ln>
        </p:spPr>
        <p:txBody>
          <a:bodyPr wrap="square" rtlCol="0">
            <a:spAutoFit/>
          </a:bodyPr>
          <a:lstStyle/>
          <a:p>
            <a:pPr algn="ctr"/>
            <a:r>
              <a:rPr lang="ja-JP" altLang="en-US" dirty="0"/>
              <a:t>貨物</a:t>
            </a:r>
            <a:endParaRPr lang="en-US" altLang="ja-JP" dirty="0"/>
          </a:p>
          <a:p>
            <a:pPr algn="ctr"/>
            <a:r>
              <a:rPr lang="ja-JP" altLang="en-US" dirty="0"/>
              <a:t>保険会社</a:t>
            </a:r>
            <a:endParaRPr kumimoji="1" lang="ja-JP" altLang="en-US" dirty="0"/>
          </a:p>
        </p:txBody>
      </p:sp>
      <p:sp>
        <p:nvSpPr>
          <p:cNvPr id="18" name="テキスト ボックス 17">
            <a:extLst>
              <a:ext uri="{FF2B5EF4-FFF2-40B4-BE49-F238E27FC236}">
                <a16:creationId xmlns:a16="http://schemas.microsoft.com/office/drawing/2014/main" id="{9DDE5BDC-74C4-B51C-CB3C-C36D8D9ED397}"/>
              </a:ext>
            </a:extLst>
          </p:cNvPr>
          <p:cNvSpPr txBox="1"/>
          <p:nvPr/>
        </p:nvSpPr>
        <p:spPr>
          <a:xfrm>
            <a:off x="8529145" y="5864772"/>
            <a:ext cx="1408386" cy="646331"/>
          </a:xfrm>
          <a:prstGeom prst="rect">
            <a:avLst/>
          </a:prstGeom>
          <a:noFill/>
          <a:ln>
            <a:solidFill>
              <a:schemeClr val="accent1">
                <a:shade val="50000"/>
              </a:schemeClr>
            </a:solidFill>
          </a:ln>
        </p:spPr>
        <p:txBody>
          <a:bodyPr wrap="square" rtlCol="0">
            <a:spAutoFit/>
          </a:bodyPr>
          <a:lstStyle/>
          <a:p>
            <a:pPr algn="ctr"/>
            <a:r>
              <a:rPr lang="ja-JP" altLang="en-US" dirty="0"/>
              <a:t>運送会社</a:t>
            </a:r>
            <a:endParaRPr lang="en-US" altLang="ja-JP" dirty="0"/>
          </a:p>
          <a:p>
            <a:pPr algn="ctr"/>
            <a:endParaRPr lang="en-US" altLang="ja-JP" dirty="0"/>
          </a:p>
        </p:txBody>
      </p:sp>
      <p:cxnSp>
        <p:nvCxnSpPr>
          <p:cNvPr id="19" name="直線矢印コネクタ 18">
            <a:extLst>
              <a:ext uri="{FF2B5EF4-FFF2-40B4-BE49-F238E27FC236}">
                <a16:creationId xmlns:a16="http://schemas.microsoft.com/office/drawing/2014/main" id="{3A341C47-ED99-D5F3-4888-0D41821CB36E}"/>
              </a:ext>
            </a:extLst>
          </p:cNvPr>
          <p:cNvCxnSpPr>
            <a:cxnSpLocks/>
          </p:cNvCxnSpPr>
          <p:nvPr/>
        </p:nvCxnSpPr>
        <p:spPr>
          <a:xfrm flipH="1">
            <a:off x="4456386" y="4472150"/>
            <a:ext cx="3426375"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1" name="直線矢印コネクタ 20">
            <a:extLst>
              <a:ext uri="{FF2B5EF4-FFF2-40B4-BE49-F238E27FC236}">
                <a16:creationId xmlns:a16="http://schemas.microsoft.com/office/drawing/2014/main" id="{19011D53-C8EE-61F0-12B3-F36B71D3346E}"/>
              </a:ext>
            </a:extLst>
          </p:cNvPr>
          <p:cNvCxnSpPr>
            <a:stCxn id="5" idx="2"/>
            <a:endCxn id="14" idx="0"/>
          </p:cNvCxnSpPr>
          <p:nvPr/>
        </p:nvCxnSpPr>
        <p:spPr>
          <a:xfrm>
            <a:off x="3168869" y="2472025"/>
            <a:ext cx="0" cy="1648030"/>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cxnSp>
        <p:nvCxnSpPr>
          <p:cNvPr id="22" name="直線矢印コネクタ 21">
            <a:extLst>
              <a:ext uri="{FF2B5EF4-FFF2-40B4-BE49-F238E27FC236}">
                <a16:creationId xmlns:a16="http://schemas.microsoft.com/office/drawing/2014/main" id="{F4622A03-08C9-F919-E56E-F2A960E295DE}"/>
              </a:ext>
            </a:extLst>
          </p:cNvPr>
          <p:cNvCxnSpPr/>
          <p:nvPr/>
        </p:nvCxnSpPr>
        <p:spPr>
          <a:xfrm>
            <a:off x="3930869" y="2195026"/>
            <a:ext cx="0" cy="1925029"/>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D71B64C5-60D2-412C-CBD9-800DEECC81E9}"/>
              </a:ext>
            </a:extLst>
          </p:cNvPr>
          <p:cNvCxnSpPr/>
          <p:nvPr/>
        </p:nvCxnSpPr>
        <p:spPr>
          <a:xfrm>
            <a:off x="2307021" y="2195026"/>
            <a:ext cx="0" cy="1925029"/>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4" name="直線矢印コネクタ 23">
            <a:extLst>
              <a:ext uri="{FF2B5EF4-FFF2-40B4-BE49-F238E27FC236}">
                <a16:creationId xmlns:a16="http://schemas.microsoft.com/office/drawing/2014/main" id="{C2463F50-FA49-1E08-353C-E571942C389D}"/>
              </a:ext>
            </a:extLst>
          </p:cNvPr>
          <p:cNvCxnSpPr/>
          <p:nvPr/>
        </p:nvCxnSpPr>
        <p:spPr>
          <a:xfrm>
            <a:off x="8103476" y="2195025"/>
            <a:ext cx="0" cy="1925029"/>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cxnSp>
        <p:nvCxnSpPr>
          <p:cNvPr id="25" name="直線矢印コネクタ 24">
            <a:extLst>
              <a:ext uri="{FF2B5EF4-FFF2-40B4-BE49-F238E27FC236}">
                <a16:creationId xmlns:a16="http://schemas.microsoft.com/office/drawing/2014/main" id="{C1D72C1E-D247-3226-3B71-9AA9E05485B5}"/>
              </a:ext>
            </a:extLst>
          </p:cNvPr>
          <p:cNvCxnSpPr/>
          <p:nvPr/>
        </p:nvCxnSpPr>
        <p:spPr>
          <a:xfrm>
            <a:off x="8854966" y="2195024"/>
            <a:ext cx="0" cy="1925029"/>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6" name="直線矢印コネクタ 25">
            <a:extLst>
              <a:ext uri="{FF2B5EF4-FFF2-40B4-BE49-F238E27FC236}">
                <a16:creationId xmlns:a16="http://schemas.microsoft.com/office/drawing/2014/main" id="{4B5F5F3F-9C69-04E6-6A4E-00788EC656C7}"/>
              </a:ext>
            </a:extLst>
          </p:cNvPr>
          <p:cNvCxnSpPr/>
          <p:nvPr/>
        </p:nvCxnSpPr>
        <p:spPr>
          <a:xfrm>
            <a:off x="9543393" y="2195025"/>
            <a:ext cx="0" cy="1925029"/>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cxnSp>
        <p:nvCxnSpPr>
          <p:cNvPr id="27" name="直線矢印コネクタ 26">
            <a:extLst>
              <a:ext uri="{FF2B5EF4-FFF2-40B4-BE49-F238E27FC236}">
                <a16:creationId xmlns:a16="http://schemas.microsoft.com/office/drawing/2014/main" id="{973BD292-9F7A-987F-D8CF-4BBDF4741802}"/>
              </a:ext>
            </a:extLst>
          </p:cNvPr>
          <p:cNvCxnSpPr/>
          <p:nvPr/>
        </p:nvCxnSpPr>
        <p:spPr>
          <a:xfrm>
            <a:off x="10294883" y="2241502"/>
            <a:ext cx="0" cy="1925029"/>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9" name="直線矢印コネクタ 28">
            <a:extLst>
              <a:ext uri="{FF2B5EF4-FFF2-40B4-BE49-F238E27FC236}">
                <a16:creationId xmlns:a16="http://schemas.microsoft.com/office/drawing/2014/main" id="{FED8EAED-0E0B-98D0-A20F-7D2F22A59DEA}"/>
              </a:ext>
            </a:extLst>
          </p:cNvPr>
          <p:cNvCxnSpPr>
            <a:endCxn id="16" idx="0"/>
          </p:cNvCxnSpPr>
          <p:nvPr/>
        </p:nvCxnSpPr>
        <p:spPr>
          <a:xfrm>
            <a:off x="2049517" y="4824247"/>
            <a:ext cx="0" cy="104052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0" name="直線矢印コネクタ 29">
            <a:extLst>
              <a:ext uri="{FF2B5EF4-FFF2-40B4-BE49-F238E27FC236}">
                <a16:creationId xmlns:a16="http://schemas.microsoft.com/office/drawing/2014/main" id="{661E4F17-E9F1-29E3-FB9C-769894211B87}"/>
              </a:ext>
            </a:extLst>
          </p:cNvPr>
          <p:cNvCxnSpPr/>
          <p:nvPr/>
        </p:nvCxnSpPr>
        <p:spPr>
          <a:xfrm>
            <a:off x="8718331" y="4824246"/>
            <a:ext cx="0" cy="1040525"/>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1" name="直線矢印コネクタ 30">
            <a:extLst>
              <a:ext uri="{FF2B5EF4-FFF2-40B4-BE49-F238E27FC236}">
                <a16:creationId xmlns:a16="http://schemas.microsoft.com/office/drawing/2014/main" id="{95278B93-3E36-3B02-B3E7-3AE9C2D98F93}"/>
              </a:ext>
            </a:extLst>
          </p:cNvPr>
          <p:cNvCxnSpPr/>
          <p:nvPr/>
        </p:nvCxnSpPr>
        <p:spPr>
          <a:xfrm>
            <a:off x="9711559" y="4824246"/>
            <a:ext cx="0" cy="1040525"/>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id="{BB61A72E-7889-0FCE-11E8-D7944DF512DB}"/>
              </a:ext>
            </a:extLst>
          </p:cNvPr>
          <p:cNvCxnSpPr/>
          <p:nvPr/>
        </p:nvCxnSpPr>
        <p:spPr>
          <a:xfrm>
            <a:off x="3578772" y="4824245"/>
            <a:ext cx="0" cy="1040525"/>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3" name="直線矢印コネクタ 32">
            <a:extLst>
              <a:ext uri="{FF2B5EF4-FFF2-40B4-BE49-F238E27FC236}">
                <a16:creationId xmlns:a16="http://schemas.microsoft.com/office/drawing/2014/main" id="{7794457B-61D9-4010-1A98-19174E699B5B}"/>
              </a:ext>
            </a:extLst>
          </p:cNvPr>
          <p:cNvCxnSpPr/>
          <p:nvPr/>
        </p:nvCxnSpPr>
        <p:spPr>
          <a:xfrm>
            <a:off x="4235669" y="4824245"/>
            <a:ext cx="0" cy="1040525"/>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sp>
        <p:nvSpPr>
          <p:cNvPr id="38" name="テキスト ボックス 37">
            <a:extLst>
              <a:ext uri="{FF2B5EF4-FFF2-40B4-BE49-F238E27FC236}">
                <a16:creationId xmlns:a16="http://schemas.microsoft.com/office/drawing/2014/main" id="{64FA1D79-7CA5-B397-A267-2F7A8782A9CC}"/>
              </a:ext>
            </a:extLst>
          </p:cNvPr>
          <p:cNvSpPr txBox="1"/>
          <p:nvPr/>
        </p:nvSpPr>
        <p:spPr>
          <a:xfrm>
            <a:off x="4803227" y="4200403"/>
            <a:ext cx="2398238" cy="276999"/>
          </a:xfrm>
          <a:prstGeom prst="rect">
            <a:avLst/>
          </a:prstGeom>
          <a:noFill/>
        </p:spPr>
        <p:txBody>
          <a:bodyPr wrap="square" rtlCol="0">
            <a:spAutoFit/>
          </a:bodyPr>
          <a:lstStyle/>
          <a:p>
            <a:r>
              <a:rPr kumimoji="1" lang="ja-JP" altLang="en-US" sz="1200" dirty="0"/>
              <a:t>①売買契約／インボイス</a:t>
            </a:r>
          </a:p>
        </p:txBody>
      </p:sp>
      <p:sp>
        <p:nvSpPr>
          <p:cNvPr id="40" name="テキスト ボックス 39">
            <a:extLst>
              <a:ext uri="{FF2B5EF4-FFF2-40B4-BE49-F238E27FC236}">
                <a16:creationId xmlns:a16="http://schemas.microsoft.com/office/drawing/2014/main" id="{4C4EFBF0-43EA-3A11-F09C-0B96C6AB5873}"/>
              </a:ext>
            </a:extLst>
          </p:cNvPr>
          <p:cNvSpPr txBox="1"/>
          <p:nvPr/>
        </p:nvSpPr>
        <p:spPr>
          <a:xfrm>
            <a:off x="4703379" y="1149891"/>
            <a:ext cx="1839311" cy="276999"/>
          </a:xfrm>
          <a:prstGeom prst="rect">
            <a:avLst/>
          </a:prstGeom>
          <a:noFill/>
        </p:spPr>
        <p:txBody>
          <a:bodyPr wrap="square" rtlCol="0">
            <a:spAutoFit/>
          </a:bodyPr>
          <a:lstStyle/>
          <a:p>
            <a:r>
              <a:rPr lang="ja-JP" altLang="en-US" sz="1200" dirty="0"/>
              <a:t>③信用状通知</a:t>
            </a:r>
            <a:endParaRPr kumimoji="1" lang="ja-JP" altLang="en-US" sz="1200" dirty="0"/>
          </a:p>
        </p:txBody>
      </p:sp>
      <p:sp>
        <p:nvSpPr>
          <p:cNvPr id="41" name="テキスト ボックス 40">
            <a:extLst>
              <a:ext uri="{FF2B5EF4-FFF2-40B4-BE49-F238E27FC236}">
                <a16:creationId xmlns:a16="http://schemas.microsoft.com/office/drawing/2014/main" id="{931FBBEC-4582-B335-B635-3DE395200D96}"/>
              </a:ext>
            </a:extLst>
          </p:cNvPr>
          <p:cNvSpPr txBox="1"/>
          <p:nvPr/>
        </p:nvSpPr>
        <p:spPr>
          <a:xfrm>
            <a:off x="4703379" y="1470567"/>
            <a:ext cx="2874580" cy="276999"/>
          </a:xfrm>
          <a:prstGeom prst="rect">
            <a:avLst/>
          </a:prstGeom>
          <a:noFill/>
        </p:spPr>
        <p:txBody>
          <a:bodyPr wrap="square" rtlCol="0">
            <a:spAutoFit/>
          </a:bodyPr>
          <a:lstStyle/>
          <a:p>
            <a:r>
              <a:rPr lang="ja-JP" altLang="en-US" sz="1200" dirty="0"/>
              <a:t>⑩船積書類の提示</a:t>
            </a:r>
            <a:endParaRPr kumimoji="1" lang="ja-JP" altLang="en-US" sz="1200" dirty="0"/>
          </a:p>
        </p:txBody>
      </p:sp>
      <p:sp>
        <p:nvSpPr>
          <p:cNvPr id="42" name="テキスト ボックス 41">
            <a:extLst>
              <a:ext uri="{FF2B5EF4-FFF2-40B4-BE49-F238E27FC236}">
                <a16:creationId xmlns:a16="http://schemas.microsoft.com/office/drawing/2014/main" id="{E8A576B0-014A-7BE2-C3AC-A8401A03AE26}"/>
              </a:ext>
            </a:extLst>
          </p:cNvPr>
          <p:cNvSpPr txBox="1"/>
          <p:nvPr/>
        </p:nvSpPr>
        <p:spPr>
          <a:xfrm>
            <a:off x="4703379" y="1816413"/>
            <a:ext cx="1839311" cy="276999"/>
          </a:xfrm>
          <a:prstGeom prst="rect">
            <a:avLst/>
          </a:prstGeom>
          <a:noFill/>
        </p:spPr>
        <p:txBody>
          <a:bodyPr wrap="square" rtlCol="0">
            <a:spAutoFit/>
          </a:bodyPr>
          <a:lstStyle/>
          <a:p>
            <a:r>
              <a:rPr lang="ja-JP" altLang="en-US" sz="1200" dirty="0"/>
              <a:t>⑪決済</a:t>
            </a:r>
            <a:endParaRPr kumimoji="1" lang="ja-JP" altLang="en-US" sz="1200" dirty="0"/>
          </a:p>
        </p:txBody>
      </p:sp>
      <p:sp>
        <p:nvSpPr>
          <p:cNvPr id="43" name="テキスト ボックス 42">
            <a:extLst>
              <a:ext uri="{FF2B5EF4-FFF2-40B4-BE49-F238E27FC236}">
                <a16:creationId xmlns:a16="http://schemas.microsoft.com/office/drawing/2014/main" id="{2353363A-26C1-9EB3-359F-6FF277010FC2}"/>
              </a:ext>
            </a:extLst>
          </p:cNvPr>
          <p:cNvSpPr txBox="1"/>
          <p:nvPr/>
        </p:nvSpPr>
        <p:spPr>
          <a:xfrm>
            <a:off x="6425770" y="5871330"/>
            <a:ext cx="1839311" cy="338554"/>
          </a:xfrm>
          <a:prstGeom prst="rect">
            <a:avLst/>
          </a:prstGeom>
          <a:noFill/>
        </p:spPr>
        <p:txBody>
          <a:bodyPr wrap="square" rtlCol="0">
            <a:spAutoFit/>
          </a:bodyPr>
          <a:lstStyle/>
          <a:p>
            <a:r>
              <a:rPr lang="ja-JP" altLang="en-US" sz="1600" b="1" dirty="0"/>
              <a:t>輸送</a:t>
            </a:r>
            <a:endParaRPr lang="en-US" altLang="ja-JP" sz="1600" b="1" dirty="0"/>
          </a:p>
        </p:txBody>
      </p:sp>
      <p:sp>
        <p:nvSpPr>
          <p:cNvPr id="2" name="テキスト ボックス 1">
            <a:extLst>
              <a:ext uri="{FF2B5EF4-FFF2-40B4-BE49-F238E27FC236}">
                <a16:creationId xmlns:a16="http://schemas.microsoft.com/office/drawing/2014/main" id="{F4B01ABB-45A2-3C15-64BF-72754146FD02}"/>
              </a:ext>
            </a:extLst>
          </p:cNvPr>
          <p:cNvSpPr txBox="1"/>
          <p:nvPr/>
        </p:nvSpPr>
        <p:spPr>
          <a:xfrm>
            <a:off x="7588414" y="2340887"/>
            <a:ext cx="1986511" cy="276999"/>
          </a:xfrm>
          <a:prstGeom prst="rect">
            <a:avLst/>
          </a:prstGeom>
          <a:noFill/>
        </p:spPr>
        <p:txBody>
          <a:bodyPr wrap="square" rtlCol="0">
            <a:spAutoFit/>
          </a:bodyPr>
          <a:lstStyle/>
          <a:p>
            <a:r>
              <a:rPr kumimoji="1" lang="ja-JP" altLang="en-US" sz="1200" dirty="0"/>
              <a:t>②</a:t>
            </a:r>
            <a:r>
              <a:rPr lang="ja-JP" altLang="en-US" sz="1200" dirty="0"/>
              <a:t>信用状発行依頼</a:t>
            </a:r>
            <a:endParaRPr kumimoji="1" lang="ja-JP" altLang="en-US" sz="1200" dirty="0"/>
          </a:p>
        </p:txBody>
      </p:sp>
      <p:sp>
        <p:nvSpPr>
          <p:cNvPr id="3" name="テキスト ボックス 2">
            <a:extLst>
              <a:ext uri="{FF2B5EF4-FFF2-40B4-BE49-F238E27FC236}">
                <a16:creationId xmlns:a16="http://schemas.microsoft.com/office/drawing/2014/main" id="{D4FAADCF-9619-C108-550E-6EC4451B7F29}"/>
              </a:ext>
            </a:extLst>
          </p:cNvPr>
          <p:cNvSpPr txBox="1"/>
          <p:nvPr/>
        </p:nvSpPr>
        <p:spPr>
          <a:xfrm>
            <a:off x="8240082" y="2722649"/>
            <a:ext cx="1986511" cy="276999"/>
          </a:xfrm>
          <a:prstGeom prst="rect">
            <a:avLst/>
          </a:prstGeom>
          <a:noFill/>
        </p:spPr>
        <p:txBody>
          <a:bodyPr wrap="square" rtlCol="0">
            <a:spAutoFit/>
          </a:bodyPr>
          <a:lstStyle/>
          <a:p>
            <a:r>
              <a:rPr kumimoji="1" lang="ja-JP" altLang="en-US" sz="1200" dirty="0"/>
              <a:t>⑫</a:t>
            </a:r>
            <a:r>
              <a:rPr lang="ja-JP" altLang="en-US" sz="1200" dirty="0"/>
              <a:t>清算要求</a:t>
            </a:r>
            <a:endParaRPr kumimoji="1" lang="ja-JP" altLang="en-US" sz="1200" dirty="0"/>
          </a:p>
        </p:txBody>
      </p:sp>
      <p:sp>
        <p:nvSpPr>
          <p:cNvPr id="7" name="テキスト ボックス 6">
            <a:extLst>
              <a:ext uri="{FF2B5EF4-FFF2-40B4-BE49-F238E27FC236}">
                <a16:creationId xmlns:a16="http://schemas.microsoft.com/office/drawing/2014/main" id="{C186A9FE-5E99-0B27-90D3-BB279A740540}"/>
              </a:ext>
            </a:extLst>
          </p:cNvPr>
          <p:cNvSpPr txBox="1"/>
          <p:nvPr/>
        </p:nvSpPr>
        <p:spPr>
          <a:xfrm>
            <a:off x="9156236" y="3176932"/>
            <a:ext cx="1986511" cy="276999"/>
          </a:xfrm>
          <a:prstGeom prst="rect">
            <a:avLst/>
          </a:prstGeom>
          <a:noFill/>
        </p:spPr>
        <p:txBody>
          <a:bodyPr wrap="square" rtlCol="0">
            <a:spAutoFit/>
          </a:bodyPr>
          <a:lstStyle/>
          <a:p>
            <a:r>
              <a:rPr lang="ja-JP" altLang="en-US" sz="1200" dirty="0"/>
              <a:t>⑬支払</a:t>
            </a:r>
            <a:endParaRPr kumimoji="1" lang="ja-JP" altLang="en-US" sz="1200" dirty="0"/>
          </a:p>
        </p:txBody>
      </p:sp>
      <p:sp>
        <p:nvSpPr>
          <p:cNvPr id="9" name="テキスト ボックス 8">
            <a:extLst>
              <a:ext uri="{FF2B5EF4-FFF2-40B4-BE49-F238E27FC236}">
                <a16:creationId xmlns:a16="http://schemas.microsoft.com/office/drawing/2014/main" id="{9B2CBD51-C26C-D7EB-0F3B-9E7B0D85BB59}"/>
              </a:ext>
            </a:extLst>
          </p:cNvPr>
          <p:cNvSpPr txBox="1"/>
          <p:nvPr/>
        </p:nvSpPr>
        <p:spPr>
          <a:xfrm>
            <a:off x="9701751" y="3614629"/>
            <a:ext cx="1986511" cy="276999"/>
          </a:xfrm>
          <a:prstGeom prst="rect">
            <a:avLst/>
          </a:prstGeom>
          <a:noFill/>
        </p:spPr>
        <p:txBody>
          <a:bodyPr wrap="square" rtlCol="0">
            <a:spAutoFit/>
          </a:bodyPr>
          <a:lstStyle/>
          <a:p>
            <a:r>
              <a:rPr lang="ja-JP" altLang="en-US" sz="1200" dirty="0"/>
              <a:t>⑭積荷受取書類</a:t>
            </a:r>
            <a:endParaRPr kumimoji="1" lang="ja-JP" altLang="en-US" sz="1200" dirty="0"/>
          </a:p>
        </p:txBody>
      </p:sp>
      <p:sp>
        <p:nvSpPr>
          <p:cNvPr id="10" name="テキスト ボックス 9">
            <a:extLst>
              <a:ext uri="{FF2B5EF4-FFF2-40B4-BE49-F238E27FC236}">
                <a16:creationId xmlns:a16="http://schemas.microsoft.com/office/drawing/2014/main" id="{156FBED5-982E-28E7-C9AE-CA157F89F4AC}"/>
              </a:ext>
            </a:extLst>
          </p:cNvPr>
          <p:cNvSpPr txBox="1"/>
          <p:nvPr/>
        </p:nvSpPr>
        <p:spPr>
          <a:xfrm>
            <a:off x="1664377" y="2751051"/>
            <a:ext cx="1986511" cy="276999"/>
          </a:xfrm>
          <a:prstGeom prst="rect">
            <a:avLst/>
          </a:prstGeom>
          <a:noFill/>
        </p:spPr>
        <p:txBody>
          <a:bodyPr wrap="square" rtlCol="0">
            <a:spAutoFit/>
          </a:bodyPr>
          <a:lstStyle/>
          <a:p>
            <a:r>
              <a:rPr lang="ja-JP" altLang="en-US" sz="1200" dirty="0"/>
              <a:t>④信用状の通知</a:t>
            </a:r>
            <a:endParaRPr kumimoji="1" lang="ja-JP" altLang="en-US" sz="1200" dirty="0"/>
          </a:p>
        </p:txBody>
      </p:sp>
      <p:sp>
        <p:nvSpPr>
          <p:cNvPr id="11" name="テキスト ボックス 10">
            <a:extLst>
              <a:ext uri="{FF2B5EF4-FFF2-40B4-BE49-F238E27FC236}">
                <a16:creationId xmlns:a16="http://schemas.microsoft.com/office/drawing/2014/main" id="{0E692489-B40B-6B27-6D8C-4C08985CB15B}"/>
              </a:ext>
            </a:extLst>
          </p:cNvPr>
          <p:cNvSpPr txBox="1"/>
          <p:nvPr/>
        </p:nvSpPr>
        <p:spPr>
          <a:xfrm>
            <a:off x="2401585" y="3102365"/>
            <a:ext cx="1986511" cy="276999"/>
          </a:xfrm>
          <a:prstGeom prst="rect">
            <a:avLst/>
          </a:prstGeom>
          <a:noFill/>
        </p:spPr>
        <p:txBody>
          <a:bodyPr wrap="square" rtlCol="0">
            <a:spAutoFit/>
          </a:bodyPr>
          <a:lstStyle/>
          <a:p>
            <a:r>
              <a:rPr kumimoji="1" lang="ja-JP" altLang="en-US" sz="1200" dirty="0"/>
              <a:t>⑧</a:t>
            </a:r>
            <a:r>
              <a:rPr lang="ja-JP" altLang="en-US" sz="1200" dirty="0"/>
              <a:t>船積書類買取要請</a:t>
            </a:r>
            <a:endParaRPr kumimoji="1" lang="ja-JP" altLang="en-US" sz="1200" dirty="0"/>
          </a:p>
        </p:txBody>
      </p:sp>
      <p:sp>
        <p:nvSpPr>
          <p:cNvPr id="20" name="テキスト ボックス 19">
            <a:extLst>
              <a:ext uri="{FF2B5EF4-FFF2-40B4-BE49-F238E27FC236}">
                <a16:creationId xmlns:a16="http://schemas.microsoft.com/office/drawing/2014/main" id="{40076017-1D4B-7328-CFE7-A040355D6FCB}"/>
              </a:ext>
            </a:extLst>
          </p:cNvPr>
          <p:cNvSpPr txBox="1"/>
          <p:nvPr/>
        </p:nvSpPr>
        <p:spPr>
          <a:xfrm>
            <a:off x="3462834" y="3651805"/>
            <a:ext cx="1986511" cy="276999"/>
          </a:xfrm>
          <a:prstGeom prst="rect">
            <a:avLst/>
          </a:prstGeom>
          <a:noFill/>
        </p:spPr>
        <p:txBody>
          <a:bodyPr wrap="square" rtlCol="0">
            <a:spAutoFit/>
          </a:bodyPr>
          <a:lstStyle/>
          <a:p>
            <a:r>
              <a:rPr lang="ja-JP" altLang="en-US" sz="1200" dirty="0"/>
              <a:t>⑨支払</a:t>
            </a:r>
            <a:endParaRPr kumimoji="1" lang="ja-JP" altLang="en-US" sz="1200" dirty="0"/>
          </a:p>
        </p:txBody>
      </p:sp>
      <p:sp>
        <p:nvSpPr>
          <p:cNvPr id="34" name="テキスト ボックス 33">
            <a:extLst>
              <a:ext uri="{FF2B5EF4-FFF2-40B4-BE49-F238E27FC236}">
                <a16:creationId xmlns:a16="http://schemas.microsoft.com/office/drawing/2014/main" id="{069B3AD1-BC50-4E79-2BD4-4AD2DDD6D5BA}"/>
              </a:ext>
            </a:extLst>
          </p:cNvPr>
          <p:cNvSpPr txBox="1"/>
          <p:nvPr/>
        </p:nvSpPr>
        <p:spPr>
          <a:xfrm>
            <a:off x="2785270" y="4893246"/>
            <a:ext cx="1986511" cy="276999"/>
          </a:xfrm>
          <a:prstGeom prst="rect">
            <a:avLst/>
          </a:prstGeom>
          <a:noFill/>
        </p:spPr>
        <p:txBody>
          <a:bodyPr wrap="square" rtlCol="0">
            <a:spAutoFit/>
          </a:bodyPr>
          <a:lstStyle/>
          <a:p>
            <a:r>
              <a:rPr lang="ja-JP" altLang="en-US" sz="1200" dirty="0"/>
              <a:t>➅船積依頼</a:t>
            </a:r>
            <a:endParaRPr kumimoji="1" lang="ja-JP" altLang="en-US" sz="1200" dirty="0"/>
          </a:p>
        </p:txBody>
      </p:sp>
      <p:sp>
        <p:nvSpPr>
          <p:cNvPr id="37" name="テキスト ボックス 36">
            <a:extLst>
              <a:ext uri="{FF2B5EF4-FFF2-40B4-BE49-F238E27FC236}">
                <a16:creationId xmlns:a16="http://schemas.microsoft.com/office/drawing/2014/main" id="{F49879E0-BF80-8018-1E4D-7DF7DC73D816}"/>
              </a:ext>
            </a:extLst>
          </p:cNvPr>
          <p:cNvSpPr txBox="1"/>
          <p:nvPr/>
        </p:nvSpPr>
        <p:spPr>
          <a:xfrm>
            <a:off x="7882761" y="5004313"/>
            <a:ext cx="1839311" cy="276999"/>
          </a:xfrm>
          <a:prstGeom prst="rect">
            <a:avLst/>
          </a:prstGeom>
          <a:noFill/>
        </p:spPr>
        <p:txBody>
          <a:bodyPr wrap="square" rtlCol="0">
            <a:spAutoFit/>
          </a:bodyPr>
          <a:lstStyle/>
          <a:p>
            <a:r>
              <a:rPr lang="ja-JP" altLang="en-US" sz="1200" dirty="0"/>
              <a:t>⑮船荷証券提示</a:t>
            </a:r>
            <a:endParaRPr kumimoji="1" lang="ja-JP" altLang="en-US" sz="1200" dirty="0"/>
          </a:p>
        </p:txBody>
      </p:sp>
      <p:sp>
        <p:nvSpPr>
          <p:cNvPr id="39" name="テキスト ボックス 38">
            <a:extLst>
              <a:ext uri="{FF2B5EF4-FFF2-40B4-BE49-F238E27FC236}">
                <a16:creationId xmlns:a16="http://schemas.microsoft.com/office/drawing/2014/main" id="{A466FBE7-7BFC-C7E3-F193-5FC46BFE9A70}"/>
              </a:ext>
            </a:extLst>
          </p:cNvPr>
          <p:cNvSpPr txBox="1"/>
          <p:nvPr/>
        </p:nvSpPr>
        <p:spPr>
          <a:xfrm>
            <a:off x="9222827" y="5342154"/>
            <a:ext cx="1839311" cy="276999"/>
          </a:xfrm>
          <a:prstGeom prst="rect">
            <a:avLst/>
          </a:prstGeom>
          <a:noFill/>
        </p:spPr>
        <p:txBody>
          <a:bodyPr wrap="square" rtlCol="0">
            <a:spAutoFit/>
          </a:bodyPr>
          <a:lstStyle/>
          <a:p>
            <a:r>
              <a:rPr kumimoji="1" lang="ja-JP" altLang="en-US" sz="1200" dirty="0"/>
              <a:t>⑯</a:t>
            </a:r>
            <a:r>
              <a:rPr lang="ja-JP" altLang="en-US" sz="1200" dirty="0"/>
              <a:t>貨物受取</a:t>
            </a:r>
            <a:endParaRPr kumimoji="1" lang="ja-JP" altLang="en-US" sz="1200" dirty="0"/>
          </a:p>
        </p:txBody>
      </p:sp>
      <p:sp>
        <p:nvSpPr>
          <p:cNvPr id="44" name="吹き出し: 角を丸めた四角形 43">
            <a:extLst>
              <a:ext uri="{FF2B5EF4-FFF2-40B4-BE49-F238E27FC236}">
                <a16:creationId xmlns:a16="http://schemas.microsoft.com/office/drawing/2014/main" id="{DF5297FE-A365-7B44-F48E-4A47B25225E8}"/>
              </a:ext>
            </a:extLst>
          </p:cNvPr>
          <p:cNvSpPr/>
          <p:nvPr/>
        </p:nvSpPr>
        <p:spPr>
          <a:xfrm>
            <a:off x="5885759" y="320489"/>
            <a:ext cx="2448944" cy="558957"/>
          </a:xfrm>
          <a:prstGeom prst="wedgeRoundRectCallout">
            <a:avLst>
              <a:gd name="adj1" fmla="val -56547"/>
              <a:gd name="adj2" fmla="val 131385"/>
              <a:gd name="adj3" fmla="val 16667"/>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b="1" dirty="0">
                <a:solidFill>
                  <a:schemeClr val="tx1"/>
                </a:solidFill>
              </a:rPr>
              <a:t>SWIFT: MT700 Issue of a Documentary Credit</a:t>
            </a:r>
            <a:endParaRPr kumimoji="1" lang="ja-JP" altLang="en-US" sz="1400" b="1" dirty="0">
              <a:solidFill>
                <a:schemeClr val="tx1"/>
              </a:solidFill>
            </a:endParaRPr>
          </a:p>
        </p:txBody>
      </p:sp>
      <p:sp>
        <p:nvSpPr>
          <p:cNvPr id="45" name="吹き出し: 角を丸めた四角形 44">
            <a:extLst>
              <a:ext uri="{FF2B5EF4-FFF2-40B4-BE49-F238E27FC236}">
                <a16:creationId xmlns:a16="http://schemas.microsoft.com/office/drawing/2014/main" id="{74795AA4-EF08-6127-1856-57BC0AB13329}"/>
              </a:ext>
            </a:extLst>
          </p:cNvPr>
          <p:cNvSpPr/>
          <p:nvPr/>
        </p:nvSpPr>
        <p:spPr>
          <a:xfrm>
            <a:off x="9275364" y="259640"/>
            <a:ext cx="2448944" cy="854934"/>
          </a:xfrm>
          <a:prstGeom prst="wedgeRoundRectCallout">
            <a:avLst>
              <a:gd name="adj1" fmla="val -79995"/>
              <a:gd name="adj2" fmla="val 196198"/>
              <a:gd name="adj3" fmla="val 16667"/>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b="1" dirty="0">
                <a:solidFill>
                  <a:schemeClr val="tx1"/>
                </a:solidFill>
              </a:rPr>
              <a:t>EDIFACT: DOCAPP Documentary credit application message</a:t>
            </a:r>
            <a:endParaRPr lang="ja-JP" altLang="en-US" sz="1400" b="1" dirty="0">
              <a:solidFill>
                <a:schemeClr val="tx1"/>
              </a:solidFill>
            </a:endParaRPr>
          </a:p>
        </p:txBody>
      </p:sp>
      <p:sp>
        <p:nvSpPr>
          <p:cNvPr id="46" name="吹き出し: 角を丸めた四角形 45">
            <a:extLst>
              <a:ext uri="{FF2B5EF4-FFF2-40B4-BE49-F238E27FC236}">
                <a16:creationId xmlns:a16="http://schemas.microsoft.com/office/drawing/2014/main" id="{2B5009F0-8737-7AE7-84CF-F5F566EE1C2D}"/>
              </a:ext>
            </a:extLst>
          </p:cNvPr>
          <p:cNvSpPr/>
          <p:nvPr/>
        </p:nvSpPr>
        <p:spPr>
          <a:xfrm>
            <a:off x="5287454" y="3054097"/>
            <a:ext cx="2276632" cy="546169"/>
          </a:xfrm>
          <a:prstGeom prst="wedgeRoundRectCallout">
            <a:avLst>
              <a:gd name="adj1" fmla="val -53104"/>
              <a:gd name="adj2" fmla="val 186033"/>
              <a:gd name="adj3" fmla="val 16667"/>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b="1" dirty="0">
                <a:solidFill>
                  <a:schemeClr val="tx1"/>
                </a:solidFill>
              </a:rPr>
              <a:t>CCL: Cross Industry Invoice</a:t>
            </a:r>
            <a:endParaRPr kumimoji="1" lang="ja-JP" altLang="en-US" sz="1400" b="1" dirty="0">
              <a:solidFill>
                <a:schemeClr val="tx1"/>
              </a:solidFill>
            </a:endParaRPr>
          </a:p>
        </p:txBody>
      </p:sp>
      <p:sp>
        <p:nvSpPr>
          <p:cNvPr id="47" name="吹き出し: 角を丸めた四角形 46">
            <a:extLst>
              <a:ext uri="{FF2B5EF4-FFF2-40B4-BE49-F238E27FC236}">
                <a16:creationId xmlns:a16="http://schemas.microsoft.com/office/drawing/2014/main" id="{C947052A-10C4-B5AC-2714-1004FB78717F}"/>
              </a:ext>
            </a:extLst>
          </p:cNvPr>
          <p:cNvSpPr/>
          <p:nvPr/>
        </p:nvSpPr>
        <p:spPr>
          <a:xfrm>
            <a:off x="124577" y="3058056"/>
            <a:ext cx="1988865" cy="1187498"/>
          </a:xfrm>
          <a:prstGeom prst="wedgeRoundRectCallout">
            <a:avLst>
              <a:gd name="adj1" fmla="val 38249"/>
              <a:gd name="adj2" fmla="val 185431"/>
              <a:gd name="adj3" fmla="val 16667"/>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b="1" dirty="0">
                <a:solidFill>
                  <a:schemeClr val="tx1"/>
                </a:solidFill>
                <a:highlight>
                  <a:srgbClr val="FFFF00"/>
                </a:highlight>
              </a:rPr>
              <a:t>EDIFACT:IPPOAD</a:t>
            </a:r>
          </a:p>
          <a:p>
            <a:pPr algn="ctr"/>
            <a:r>
              <a:rPr lang="en-US" altLang="ja-JP" sz="1400" b="1" i="0" dirty="0">
                <a:solidFill>
                  <a:srgbClr val="000000"/>
                </a:solidFill>
                <a:effectLst/>
                <a:latin typeface="Courier New" panose="02070309020205020404" pitchFamily="49" charset="0"/>
              </a:rPr>
              <a:t>Insurance policy administration message</a:t>
            </a:r>
            <a:endParaRPr kumimoji="1" lang="ja-JP" altLang="en-US" sz="1400" b="1" dirty="0">
              <a:solidFill>
                <a:schemeClr val="tx1"/>
              </a:solidFill>
              <a:highlight>
                <a:srgbClr val="FFFF00"/>
              </a:highlight>
            </a:endParaRPr>
          </a:p>
        </p:txBody>
      </p:sp>
      <p:sp>
        <p:nvSpPr>
          <p:cNvPr id="48" name="吹き出し: 角を丸めた四角形 47">
            <a:extLst>
              <a:ext uri="{FF2B5EF4-FFF2-40B4-BE49-F238E27FC236}">
                <a16:creationId xmlns:a16="http://schemas.microsoft.com/office/drawing/2014/main" id="{2C65DDA2-7CBB-EF79-19F6-06997086304C}"/>
              </a:ext>
            </a:extLst>
          </p:cNvPr>
          <p:cNvSpPr/>
          <p:nvPr/>
        </p:nvSpPr>
        <p:spPr>
          <a:xfrm>
            <a:off x="4924833" y="4792999"/>
            <a:ext cx="2276632" cy="546169"/>
          </a:xfrm>
          <a:prstGeom prst="wedgeRoundRectCallout">
            <a:avLst>
              <a:gd name="adj1" fmla="val -82650"/>
              <a:gd name="adj2" fmla="val 59024"/>
              <a:gd name="adj3" fmla="val 16667"/>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b="1" dirty="0">
                <a:solidFill>
                  <a:schemeClr val="tx1"/>
                </a:solidFill>
              </a:rPr>
              <a:t>CCL</a:t>
            </a:r>
            <a:r>
              <a:rPr kumimoji="1" lang="en-US" altLang="ja-JP" sz="1400" b="1" dirty="0">
                <a:solidFill>
                  <a:schemeClr val="tx1"/>
                </a:solidFill>
              </a:rPr>
              <a:t>: Maritime Bill Of Lading</a:t>
            </a:r>
            <a:endParaRPr kumimoji="1" lang="ja-JP" altLang="en-US" sz="1400" b="1" dirty="0">
              <a:solidFill>
                <a:schemeClr val="tx1"/>
              </a:solidFill>
            </a:endParaRPr>
          </a:p>
        </p:txBody>
      </p:sp>
      <p:sp>
        <p:nvSpPr>
          <p:cNvPr id="49" name="吹き出し: 角を丸めた四角形 48">
            <a:extLst>
              <a:ext uri="{FF2B5EF4-FFF2-40B4-BE49-F238E27FC236}">
                <a16:creationId xmlns:a16="http://schemas.microsoft.com/office/drawing/2014/main" id="{73A79F20-A5EC-702D-D432-DD329F6E7793}"/>
              </a:ext>
            </a:extLst>
          </p:cNvPr>
          <p:cNvSpPr/>
          <p:nvPr/>
        </p:nvSpPr>
        <p:spPr>
          <a:xfrm>
            <a:off x="3578772" y="6173699"/>
            <a:ext cx="3399516" cy="546169"/>
          </a:xfrm>
          <a:prstGeom prst="wedgeRoundRectCallout">
            <a:avLst>
              <a:gd name="adj1" fmla="val -51004"/>
              <a:gd name="adj2" fmla="val -234233"/>
              <a:gd name="adj3" fmla="val 16667"/>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b="1" dirty="0">
                <a:solidFill>
                  <a:schemeClr val="tx1"/>
                </a:solidFill>
              </a:rPr>
              <a:t>CCL</a:t>
            </a:r>
            <a:r>
              <a:rPr kumimoji="1" lang="en-US" altLang="ja-JP" sz="1400" b="1" dirty="0">
                <a:solidFill>
                  <a:schemeClr val="tx1"/>
                </a:solidFill>
              </a:rPr>
              <a:t>: Shipping Instruction</a:t>
            </a:r>
          </a:p>
          <a:p>
            <a:pPr algn="ctr"/>
            <a:r>
              <a:rPr lang="en-US" altLang="ja-JP" sz="1400" b="1" dirty="0">
                <a:solidFill>
                  <a:schemeClr val="tx1"/>
                </a:solidFill>
              </a:rPr>
              <a:t>CCL</a:t>
            </a:r>
            <a:r>
              <a:rPr kumimoji="1" lang="en-US" altLang="ja-JP" sz="1400" b="1" dirty="0">
                <a:solidFill>
                  <a:schemeClr val="tx1"/>
                </a:solidFill>
              </a:rPr>
              <a:t>: Packing List</a:t>
            </a:r>
            <a:endParaRPr kumimoji="1" lang="ja-JP" altLang="en-US" sz="1400" b="1" dirty="0">
              <a:solidFill>
                <a:schemeClr val="tx1"/>
              </a:solidFill>
            </a:endParaRPr>
          </a:p>
        </p:txBody>
      </p:sp>
      <p:sp>
        <p:nvSpPr>
          <p:cNvPr id="17" name="テキスト ボックス 16">
            <a:extLst>
              <a:ext uri="{FF2B5EF4-FFF2-40B4-BE49-F238E27FC236}">
                <a16:creationId xmlns:a16="http://schemas.microsoft.com/office/drawing/2014/main" id="{7AD7EA06-1604-95A8-AD90-3998D56031B5}"/>
              </a:ext>
            </a:extLst>
          </p:cNvPr>
          <p:cNvSpPr txBox="1"/>
          <p:nvPr/>
        </p:nvSpPr>
        <p:spPr>
          <a:xfrm>
            <a:off x="3394841" y="5864772"/>
            <a:ext cx="1408386" cy="646331"/>
          </a:xfrm>
          <a:prstGeom prst="rect">
            <a:avLst/>
          </a:prstGeom>
          <a:noFill/>
          <a:ln>
            <a:solidFill>
              <a:schemeClr val="accent1">
                <a:shade val="50000"/>
              </a:schemeClr>
            </a:solidFill>
          </a:ln>
        </p:spPr>
        <p:txBody>
          <a:bodyPr wrap="square" rtlCol="0">
            <a:spAutoFit/>
          </a:bodyPr>
          <a:lstStyle/>
          <a:p>
            <a:pPr algn="ctr"/>
            <a:r>
              <a:rPr kumimoji="1" lang="ja-JP" altLang="en-US" dirty="0"/>
              <a:t>運送会社</a:t>
            </a:r>
            <a:endParaRPr kumimoji="1" lang="en-US" altLang="ja-JP" dirty="0"/>
          </a:p>
          <a:p>
            <a:pPr algn="ctr"/>
            <a:endParaRPr kumimoji="1" lang="ja-JP" altLang="en-US" dirty="0"/>
          </a:p>
        </p:txBody>
      </p:sp>
      <p:sp>
        <p:nvSpPr>
          <p:cNvPr id="14" name="四角形: 角を丸くする 13">
            <a:extLst>
              <a:ext uri="{FF2B5EF4-FFF2-40B4-BE49-F238E27FC236}">
                <a16:creationId xmlns:a16="http://schemas.microsoft.com/office/drawing/2014/main" id="{9837E11C-222F-37E3-0AD2-E8976EF3594E}"/>
              </a:ext>
            </a:extLst>
          </p:cNvPr>
          <p:cNvSpPr/>
          <p:nvPr/>
        </p:nvSpPr>
        <p:spPr>
          <a:xfrm>
            <a:off x="1881352" y="4120055"/>
            <a:ext cx="2575034" cy="704193"/>
          </a:xfrm>
          <a:prstGeom prst="round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t>輸出者</a:t>
            </a:r>
          </a:p>
        </p:txBody>
      </p:sp>
      <p:sp>
        <p:nvSpPr>
          <p:cNvPr id="6" name="テキスト ボックス 5">
            <a:extLst>
              <a:ext uri="{FF2B5EF4-FFF2-40B4-BE49-F238E27FC236}">
                <a16:creationId xmlns:a16="http://schemas.microsoft.com/office/drawing/2014/main" id="{FAD15746-E561-D8D2-E055-05AB93082D5A}"/>
              </a:ext>
            </a:extLst>
          </p:cNvPr>
          <p:cNvSpPr txBox="1"/>
          <p:nvPr/>
        </p:nvSpPr>
        <p:spPr>
          <a:xfrm>
            <a:off x="7924802" y="1271696"/>
            <a:ext cx="2617073" cy="923330"/>
          </a:xfrm>
          <a:prstGeom prst="rect">
            <a:avLst/>
          </a:prstGeom>
          <a:noFill/>
          <a:ln>
            <a:solidFill>
              <a:schemeClr val="accent1"/>
            </a:solidFill>
          </a:ln>
        </p:spPr>
        <p:txBody>
          <a:bodyPr wrap="square" rtlCol="0">
            <a:spAutoFit/>
          </a:bodyPr>
          <a:lstStyle/>
          <a:p>
            <a:pPr algn="ctr"/>
            <a:endParaRPr lang="en-US" altLang="ja-JP" b="1" dirty="0"/>
          </a:p>
          <a:p>
            <a:pPr algn="ctr"/>
            <a:r>
              <a:rPr lang="ja-JP" altLang="en-US" b="1" dirty="0"/>
              <a:t>信用状発行銀行</a:t>
            </a:r>
            <a:endParaRPr lang="en-US" altLang="ja-JP" b="1" dirty="0"/>
          </a:p>
          <a:p>
            <a:pPr algn="ctr"/>
            <a:endParaRPr kumimoji="1" lang="en-US" altLang="ja-JP" b="1" dirty="0"/>
          </a:p>
        </p:txBody>
      </p:sp>
      <p:sp>
        <p:nvSpPr>
          <p:cNvPr id="28" name="テキスト ボックス 27">
            <a:extLst>
              <a:ext uri="{FF2B5EF4-FFF2-40B4-BE49-F238E27FC236}">
                <a16:creationId xmlns:a16="http://schemas.microsoft.com/office/drawing/2014/main" id="{3AFF0701-C5EA-FA81-87A1-B77E3BF92B78}"/>
              </a:ext>
            </a:extLst>
          </p:cNvPr>
          <p:cNvSpPr txBox="1"/>
          <p:nvPr/>
        </p:nvSpPr>
        <p:spPr>
          <a:xfrm>
            <a:off x="1313765" y="5170247"/>
            <a:ext cx="1986511" cy="276999"/>
          </a:xfrm>
          <a:prstGeom prst="rect">
            <a:avLst/>
          </a:prstGeom>
          <a:noFill/>
        </p:spPr>
        <p:txBody>
          <a:bodyPr wrap="square" rtlCol="0">
            <a:spAutoFit/>
          </a:bodyPr>
          <a:lstStyle/>
          <a:p>
            <a:r>
              <a:rPr kumimoji="1" lang="ja-JP" altLang="en-US" sz="1200" dirty="0"/>
              <a:t>⑤</a:t>
            </a:r>
            <a:r>
              <a:rPr lang="ja-JP" altLang="en-US" sz="1200" dirty="0"/>
              <a:t>貨物保険契約</a:t>
            </a:r>
            <a:endParaRPr kumimoji="1" lang="ja-JP" altLang="en-US" sz="1200" dirty="0"/>
          </a:p>
        </p:txBody>
      </p:sp>
      <p:sp>
        <p:nvSpPr>
          <p:cNvPr id="36" name="テキスト ボックス 35">
            <a:extLst>
              <a:ext uri="{FF2B5EF4-FFF2-40B4-BE49-F238E27FC236}">
                <a16:creationId xmlns:a16="http://schemas.microsoft.com/office/drawing/2014/main" id="{B058FF03-D5A3-19A6-9711-2848A3ABA171}"/>
              </a:ext>
            </a:extLst>
          </p:cNvPr>
          <p:cNvSpPr txBox="1"/>
          <p:nvPr/>
        </p:nvSpPr>
        <p:spPr>
          <a:xfrm>
            <a:off x="3713248" y="5379008"/>
            <a:ext cx="1986511" cy="276999"/>
          </a:xfrm>
          <a:prstGeom prst="rect">
            <a:avLst/>
          </a:prstGeom>
          <a:noFill/>
        </p:spPr>
        <p:txBody>
          <a:bodyPr wrap="square" rtlCol="0">
            <a:spAutoFit/>
          </a:bodyPr>
          <a:lstStyle/>
          <a:p>
            <a:r>
              <a:rPr lang="ja-JP" altLang="en-US" sz="1200" dirty="0"/>
              <a:t>⑦船荷証券発行</a:t>
            </a:r>
            <a:endParaRPr kumimoji="1" lang="ja-JP" altLang="en-US" sz="1200" dirty="0"/>
          </a:p>
        </p:txBody>
      </p:sp>
      <p:cxnSp>
        <p:nvCxnSpPr>
          <p:cNvPr id="35" name="直線コネクタ 34">
            <a:extLst>
              <a:ext uri="{FF2B5EF4-FFF2-40B4-BE49-F238E27FC236}">
                <a16:creationId xmlns:a16="http://schemas.microsoft.com/office/drawing/2014/main" id="{46592ED3-AD2A-D318-C55C-D2B1D444A232}"/>
              </a:ext>
            </a:extLst>
          </p:cNvPr>
          <p:cNvCxnSpPr>
            <a:stCxn id="17" idx="3"/>
            <a:endCxn id="18" idx="1"/>
          </p:cNvCxnSpPr>
          <p:nvPr/>
        </p:nvCxnSpPr>
        <p:spPr>
          <a:xfrm>
            <a:off x="4803227" y="6187938"/>
            <a:ext cx="3725918" cy="0"/>
          </a:xfrm>
          <a:prstGeom prst="line">
            <a:avLst/>
          </a:prstGeom>
          <a:ln w="25400">
            <a:tailEnd type="stealt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88544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ppt_x"/>
                                          </p:val>
                                        </p:tav>
                                        <p:tav tm="100000">
                                          <p:val>
                                            <p:strVal val="#ppt_x"/>
                                          </p:val>
                                        </p:tav>
                                      </p:tavLst>
                                    </p:anim>
                                    <p:anim calcmode="lin" valueType="num">
                                      <p:cBhvr additive="base">
                                        <p:cTn id="8" dur="500" fill="hold"/>
                                        <p:tgtEl>
                                          <p:spTgt spid="4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additive="base">
                                        <p:cTn id="11" dur="500" fill="hold"/>
                                        <p:tgtEl>
                                          <p:spTgt spid="45"/>
                                        </p:tgtEl>
                                        <p:attrNameLst>
                                          <p:attrName>ppt_x</p:attrName>
                                        </p:attrNameLst>
                                      </p:cBhvr>
                                      <p:tavLst>
                                        <p:tav tm="0">
                                          <p:val>
                                            <p:strVal val="#ppt_x"/>
                                          </p:val>
                                        </p:tav>
                                        <p:tav tm="100000">
                                          <p:val>
                                            <p:strVal val="#ppt_x"/>
                                          </p:val>
                                        </p:tav>
                                      </p:tavLst>
                                    </p:anim>
                                    <p:anim calcmode="lin" valueType="num">
                                      <p:cBhvr additive="base">
                                        <p:cTn id="12" dur="500" fill="hold"/>
                                        <p:tgtEl>
                                          <p:spTgt spid="4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4"/>
                                        </p:tgtEl>
                                        <p:attrNameLst>
                                          <p:attrName>style.visibility</p:attrName>
                                        </p:attrNameLst>
                                      </p:cBhvr>
                                      <p:to>
                                        <p:strVal val="visible"/>
                                      </p:to>
                                    </p:set>
                                    <p:anim calcmode="lin" valueType="num">
                                      <p:cBhvr additive="base">
                                        <p:cTn id="15" dur="500" fill="hold"/>
                                        <p:tgtEl>
                                          <p:spTgt spid="44"/>
                                        </p:tgtEl>
                                        <p:attrNameLst>
                                          <p:attrName>ppt_x</p:attrName>
                                        </p:attrNameLst>
                                      </p:cBhvr>
                                      <p:tavLst>
                                        <p:tav tm="0">
                                          <p:val>
                                            <p:strVal val="#ppt_x"/>
                                          </p:val>
                                        </p:tav>
                                        <p:tav tm="100000">
                                          <p:val>
                                            <p:strVal val="#ppt_x"/>
                                          </p:val>
                                        </p:tav>
                                      </p:tavLst>
                                    </p:anim>
                                    <p:anim calcmode="lin" valueType="num">
                                      <p:cBhvr additive="base">
                                        <p:cTn id="16" dur="500" fill="hold"/>
                                        <p:tgtEl>
                                          <p:spTgt spid="4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500" fill="hold"/>
                                        <p:tgtEl>
                                          <p:spTgt spid="47"/>
                                        </p:tgtEl>
                                        <p:attrNameLst>
                                          <p:attrName>ppt_x</p:attrName>
                                        </p:attrNameLst>
                                      </p:cBhvr>
                                      <p:tavLst>
                                        <p:tav tm="0">
                                          <p:val>
                                            <p:strVal val="#ppt_x"/>
                                          </p:val>
                                        </p:tav>
                                        <p:tav tm="100000">
                                          <p:val>
                                            <p:strVal val="#ppt_x"/>
                                          </p:val>
                                        </p:tav>
                                      </p:tavLst>
                                    </p:anim>
                                    <p:anim calcmode="lin" valueType="num">
                                      <p:cBhvr additive="base">
                                        <p:cTn id="20" dur="500" fill="hold"/>
                                        <p:tgtEl>
                                          <p:spTgt spid="47"/>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8"/>
                                        </p:tgtEl>
                                        <p:attrNameLst>
                                          <p:attrName>style.visibility</p:attrName>
                                        </p:attrNameLst>
                                      </p:cBhvr>
                                      <p:to>
                                        <p:strVal val="visible"/>
                                      </p:to>
                                    </p:set>
                                    <p:anim calcmode="lin" valueType="num">
                                      <p:cBhvr additive="base">
                                        <p:cTn id="23" dur="500" fill="hold"/>
                                        <p:tgtEl>
                                          <p:spTgt spid="48"/>
                                        </p:tgtEl>
                                        <p:attrNameLst>
                                          <p:attrName>ppt_x</p:attrName>
                                        </p:attrNameLst>
                                      </p:cBhvr>
                                      <p:tavLst>
                                        <p:tav tm="0">
                                          <p:val>
                                            <p:strVal val="#ppt_x"/>
                                          </p:val>
                                        </p:tav>
                                        <p:tav tm="100000">
                                          <p:val>
                                            <p:strVal val="#ppt_x"/>
                                          </p:val>
                                        </p:tav>
                                      </p:tavLst>
                                    </p:anim>
                                    <p:anim calcmode="lin" valueType="num">
                                      <p:cBhvr additive="base">
                                        <p:cTn id="24" dur="500" fill="hold"/>
                                        <p:tgtEl>
                                          <p:spTgt spid="48"/>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49"/>
                                        </p:tgtEl>
                                        <p:attrNameLst>
                                          <p:attrName>style.visibility</p:attrName>
                                        </p:attrNameLst>
                                      </p:cBhvr>
                                      <p:to>
                                        <p:strVal val="visible"/>
                                      </p:to>
                                    </p:set>
                                    <p:anim calcmode="lin" valueType="num">
                                      <p:cBhvr additive="base">
                                        <p:cTn id="29" dur="500" fill="hold"/>
                                        <p:tgtEl>
                                          <p:spTgt spid="49"/>
                                        </p:tgtEl>
                                        <p:attrNameLst>
                                          <p:attrName>ppt_x</p:attrName>
                                        </p:attrNameLst>
                                      </p:cBhvr>
                                      <p:tavLst>
                                        <p:tav tm="0">
                                          <p:val>
                                            <p:strVal val="#ppt_x"/>
                                          </p:val>
                                        </p:tav>
                                        <p:tav tm="100000">
                                          <p:val>
                                            <p:strVal val="#ppt_x"/>
                                          </p:val>
                                        </p:tav>
                                      </p:tavLst>
                                    </p:anim>
                                    <p:anim calcmode="lin" valueType="num">
                                      <p:cBhvr additive="base">
                                        <p:cTn id="30"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animBg="1"/>
      <p:bldP spid="47" grpId="0" animBg="1"/>
      <p:bldP spid="48" grpId="0" animBg="1"/>
      <p:bldP spid="4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思考の吹き出し: 雲形 44">
            <a:extLst>
              <a:ext uri="{FF2B5EF4-FFF2-40B4-BE49-F238E27FC236}">
                <a16:creationId xmlns:a16="http://schemas.microsoft.com/office/drawing/2014/main" id="{7F6AE43A-7265-A89F-02D3-F311E4116AD2}"/>
              </a:ext>
            </a:extLst>
          </p:cNvPr>
          <p:cNvSpPr/>
          <p:nvPr/>
        </p:nvSpPr>
        <p:spPr>
          <a:xfrm>
            <a:off x="7213515" y="2283455"/>
            <a:ext cx="3803373" cy="3715913"/>
          </a:xfrm>
          <a:prstGeom prst="cloudCallout">
            <a:avLst>
              <a:gd name="adj1" fmla="val -15490"/>
              <a:gd name="adj2" fmla="val 21761"/>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思考の吹き出し: 雲形 43">
            <a:extLst>
              <a:ext uri="{FF2B5EF4-FFF2-40B4-BE49-F238E27FC236}">
                <a16:creationId xmlns:a16="http://schemas.microsoft.com/office/drawing/2014/main" id="{15E41A3F-83A5-42FF-DEC6-9D09DE67CC00}"/>
              </a:ext>
            </a:extLst>
          </p:cNvPr>
          <p:cNvSpPr/>
          <p:nvPr/>
        </p:nvSpPr>
        <p:spPr>
          <a:xfrm>
            <a:off x="1194214" y="2423681"/>
            <a:ext cx="3803373" cy="3715913"/>
          </a:xfrm>
          <a:prstGeom prst="cloudCallout">
            <a:avLst>
              <a:gd name="adj1" fmla="val -15490"/>
              <a:gd name="adj2" fmla="val 21761"/>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a:extLst>
              <a:ext uri="{FF2B5EF4-FFF2-40B4-BE49-F238E27FC236}">
                <a16:creationId xmlns:a16="http://schemas.microsoft.com/office/drawing/2014/main" id="{DDEF65C7-B075-50FA-6333-6C00E6A6B144}"/>
              </a:ext>
            </a:extLst>
          </p:cNvPr>
          <p:cNvSpPr txBox="1"/>
          <p:nvPr/>
        </p:nvSpPr>
        <p:spPr>
          <a:xfrm>
            <a:off x="290288" y="162231"/>
            <a:ext cx="7550430" cy="461665"/>
          </a:xfrm>
          <a:prstGeom prst="rect">
            <a:avLst/>
          </a:prstGeom>
          <a:solidFill>
            <a:srgbClr val="FFFF00"/>
          </a:solidFill>
        </p:spPr>
        <p:txBody>
          <a:bodyPr wrap="square" rtlCol="0">
            <a:spAutoFit/>
          </a:bodyPr>
          <a:lstStyle/>
          <a:p>
            <a:r>
              <a:rPr kumimoji="1" lang="ja-JP" altLang="en-US" sz="2400" b="1" dirty="0"/>
              <a:t>貿易手続に関わる業界間連携の必要性</a:t>
            </a:r>
          </a:p>
        </p:txBody>
      </p:sp>
      <p:sp>
        <p:nvSpPr>
          <p:cNvPr id="5" name="テキスト ボックス 4">
            <a:extLst>
              <a:ext uri="{FF2B5EF4-FFF2-40B4-BE49-F238E27FC236}">
                <a16:creationId xmlns:a16="http://schemas.microsoft.com/office/drawing/2014/main" id="{208371F4-73FB-1537-C80C-6B6239873AD1}"/>
              </a:ext>
            </a:extLst>
          </p:cNvPr>
          <p:cNvSpPr txBox="1"/>
          <p:nvPr/>
        </p:nvSpPr>
        <p:spPr>
          <a:xfrm>
            <a:off x="1881352" y="1271696"/>
            <a:ext cx="2575034" cy="1200329"/>
          </a:xfrm>
          <a:prstGeom prst="rect">
            <a:avLst/>
          </a:prstGeom>
          <a:noFill/>
          <a:ln>
            <a:solidFill>
              <a:schemeClr val="accent1"/>
            </a:solidFill>
          </a:ln>
        </p:spPr>
        <p:txBody>
          <a:bodyPr wrap="square" rtlCol="0">
            <a:spAutoFit/>
          </a:bodyPr>
          <a:lstStyle/>
          <a:p>
            <a:pPr algn="ctr"/>
            <a:endParaRPr kumimoji="1" lang="en-US" altLang="ja-JP" b="1" dirty="0"/>
          </a:p>
          <a:p>
            <a:pPr algn="ctr"/>
            <a:r>
              <a:rPr lang="ja-JP" altLang="en-US" b="1" dirty="0"/>
              <a:t>通知銀行</a:t>
            </a:r>
            <a:endParaRPr kumimoji="1" lang="en-US" altLang="ja-JP" b="1" dirty="0"/>
          </a:p>
          <a:p>
            <a:pPr algn="ctr"/>
            <a:r>
              <a:rPr kumimoji="1" lang="ja-JP" altLang="en-US" b="1" dirty="0"/>
              <a:t>買取銀行</a:t>
            </a:r>
            <a:endParaRPr kumimoji="1" lang="en-US" altLang="ja-JP" b="1" dirty="0"/>
          </a:p>
          <a:p>
            <a:pPr algn="ctr"/>
            <a:endParaRPr kumimoji="1" lang="ja-JP" altLang="en-US" b="1" dirty="0"/>
          </a:p>
        </p:txBody>
      </p:sp>
      <p:sp>
        <p:nvSpPr>
          <p:cNvPr id="6" name="テキスト ボックス 5">
            <a:extLst>
              <a:ext uri="{FF2B5EF4-FFF2-40B4-BE49-F238E27FC236}">
                <a16:creationId xmlns:a16="http://schemas.microsoft.com/office/drawing/2014/main" id="{FAD15746-E561-D8D2-E055-05AB93082D5A}"/>
              </a:ext>
            </a:extLst>
          </p:cNvPr>
          <p:cNvSpPr txBox="1"/>
          <p:nvPr/>
        </p:nvSpPr>
        <p:spPr>
          <a:xfrm>
            <a:off x="7924802" y="1271696"/>
            <a:ext cx="2617073" cy="923330"/>
          </a:xfrm>
          <a:prstGeom prst="rect">
            <a:avLst/>
          </a:prstGeom>
          <a:noFill/>
          <a:ln>
            <a:solidFill>
              <a:schemeClr val="accent1"/>
            </a:solidFill>
          </a:ln>
        </p:spPr>
        <p:txBody>
          <a:bodyPr wrap="square" rtlCol="0">
            <a:spAutoFit/>
          </a:bodyPr>
          <a:lstStyle/>
          <a:p>
            <a:pPr algn="ctr"/>
            <a:endParaRPr lang="en-US" altLang="ja-JP" b="1" dirty="0"/>
          </a:p>
          <a:p>
            <a:pPr algn="ctr"/>
            <a:r>
              <a:rPr lang="ja-JP" altLang="en-US" b="1" dirty="0"/>
              <a:t>信用状発行銀行</a:t>
            </a:r>
            <a:endParaRPr lang="en-US" altLang="ja-JP" b="1" dirty="0"/>
          </a:p>
          <a:p>
            <a:pPr algn="ctr"/>
            <a:endParaRPr kumimoji="1" lang="en-US" altLang="ja-JP" b="1" dirty="0"/>
          </a:p>
        </p:txBody>
      </p:sp>
      <p:cxnSp>
        <p:nvCxnSpPr>
          <p:cNvPr id="8" name="直線矢印コネクタ 7">
            <a:extLst>
              <a:ext uri="{FF2B5EF4-FFF2-40B4-BE49-F238E27FC236}">
                <a16:creationId xmlns:a16="http://schemas.microsoft.com/office/drawing/2014/main" id="{B10855F9-D72C-580D-DADA-1F40BAA599DC}"/>
              </a:ext>
            </a:extLst>
          </p:cNvPr>
          <p:cNvCxnSpPr>
            <a:cxnSpLocks/>
          </p:cNvCxnSpPr>
          <p:nvPr/>
        </p:nvCxnSpPr>
        <p:spPr>
          <a:xfrm flipH="1">
            <a:off x="4498427" y="1401719"/>
            <a:ext cx="3426375" cy="0"/>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2" name="直線矢印コネクタ 11">
            <a:extLst>
              <a:ext uri="{FF2B5EF4-FFF2-40B4-BE49-F238E27FC236}">
                <a16:creationId xmlns:a16="http://schemas.microsoft.com/office/drawing/2014/main" id="{B3CF8217-80D2-ECB2-DA6D-E4DB00ED8CD0}"/>
              </a:ext>
            </a:extLst>
          </p:cNvPr>
          <p:cNvCxnSpPr>
            <a:cxnSpLocks/>
          </p:cNvCxnSpPr>
          <p:nvPr/>
        </p:nvCxnSpPr>
        <p:spPr>
          <a:xfrm flipH="1">
            <a:off x="4498427" y="2016575"/>
            <a:ext cx="3426375" cy="0"/>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3" name="直線矢印コネクタ 12">
            <a:extLst>
              <a:ext uri="{FF2B5EF4-FFF2-40B4-BE49-F238E27FC236}">
                <a16:creationId xmlns:a16="http://schemas.microsoft.com/office/drawing/2014/main" id="{44FBF21B-D926-B395-0E0E-B6A26C5539D2}"/>
              </a:ext>
            </a:extLst>
          </p:cNvPr>
          <p:cNvCxnSpPr>
            <a:cxnSpLocks/>
          </p:cNvCxnSpPr>
          <p:nvPr/>
        </p:nvCxnSpPr>
        <p:spPr>
          <a:xfrm flipH="1">
            <a:off x="4498427" y="1701263"/>
            <a:ext cx="3426375" cy="0"/>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sp>
        <p:nvSpPr>
          <p:cNvPr id="14" name="四角形: 角を丸くする 13">
            <a:extLst>
              <a:ext uri="{FF2B5EF4-FFF2-40B4-BE49-F238E27FC236}">
                <a16:creationId xmlns:a16="http://schemas.microsoft.com/office/drawing/2014/main" id="{9837E11C-222F-37E3-0AD2-E8976EF3594E}"/>
              </a:ext>
            </a:extLst>
          </p:cNvPr>
          <p:cNvSpPr/>
          <p:nvPr/>
        </p:nvSpPr>
        <p:spPr>
          <a:xfrm>
            <a:off x="1881352" y="4120055"/>
            <a:ext cx="2575034" cy="704193"/>
          </a:xfrm>
          <a:prstGeom prst="round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t>輸出者</a:t>
            </a:r>
          </a:p>
        </p:txBody>
      </p:sp>
      <p:sp>
        <p:nvSpPr>
          <p:cNvPr id="15" name="四角形: 角を丸くする 14">
            <a:extLst>
              <a:ext uri="{FF2B5EF4-FFF2-40B4-BE49-F238E27FC236}">
                <a16:creationId xmlns:a16="http://schemas.microsoft.com/office/drawing/2014/main" id="{054436ED-AC4C-C8EF-FEF0-D87132316012}"/>
              </a:ext>
            </a:extLst>
          </p:cNvPr>
          <p:cNvSpPr/>
          <p:nvPr/>
        </p:nvSpPr>
        <p:spPr>
          <a:xfrm>
            <a:off x="7924802" y="4120054"/>
            <a:ext cx="2575034" cy="704193"/>
          </a:xfrm>
          <a:prstGeom prst="round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t>輸入者</a:t>
            </a:r>
          </a:p>
        </p:txBody>
      </p:sp>
      <p:sp>
        <p:nvSpPr>
          <p:cNvPr id="16" name="テキスト ボックス 15">
            <a:extLst>
              <a:ext uri="{FF2B5EF4-FFF2-40B4-BE49-F238E27FC236}">
                <a16:creationId xmlns:a16="http://schemas.microsoft.com/office/drawing/2014/main" id="{3B2A5B10-F87A-789D-A1FB-6D499D340DF5}"/>
              </a:ext>
            </a:extLst>
          </p:cNvPr>
          <p:cNvSpPr txBox="1"/>
          <p:nvPr/>
        </p:nvSpPr>
        <p:spPr>
          <a:xfrm>
            <a:off x="1345324" y="5864772"/>
            <a:ext cx="1408386" cy="646331"/>
          </a:xfrm>
          <a:prstGeom prst="rect">
            <a:avLst/>
          </a:prstGeom>
          <a:noFill/>
          <a:ln>
            <a:solidFill>
              <a:schemeClr val="accent1">
                <a:shade val="50000"/>
              </a:schemeClr>
            </a:solidFill>
          </a:ln>
        </p:spPr>
        <p:txBody>
          <a:bodyPr wrap="square" rtlCol="0">
            <a:spAutoFit/>
          </a:bodyPr>
          <a:lstStyle/>
          <a:p>
            <a:pPr algn="ctr"/>
            <a:r>
              <a:rPr lang="ja-JP" altLang="en-US" dirty="0"/>
              <a:t>貨物</a:t>
            </a:r>
            <a:endParaRPr lang="en-US" altLang="ja-JP" dirty="0"/>
          </a:p>
          <a:p>
            <a:pPr algn="ctr"/>
            <a:r>
              <a:rPr lang="ja-JP" altLang="en-US" dirty="0"/>
              <a:t>保険会社</a:t>
            </a:r>
            <a:endParaRPr lang="en-US" altLang="ja-JP" dirty="0"/>
          </a:p>
        </p:txBody>
      </p:sp>
      <p:sp>
        <p:nvSpPr>
          <p:cNvPr id="17" name="テキスト ボックス 16">
            <a:extLst>
              <a:ext uri="{FF2B5EF4-FFF2-40B4-BE49-F238E27FC236}">
                <a16:creationId xmlns:a16="http://schemas.microsoft.com/office/drawing/2014/main" id="{7AD7EA06-1604-95A8-AD90-3998D56031B5}"/>
              </a:ext>
            </a:extLst>
          </p:cNvPr>
          <p:cNvSpPr txBox="1"/>
          <p:nvPr/>
        </p:nvSpPr>
        <p:spPr>
          <a:xfrm>
            <a:off x="3394841" y="5864772"/>
            <a:ext cx="1408386" cy="646331"/>
          </a:xfrm>
          <a:prstGeom prst="rect">
            <a:avLst/>
          </a:prstGeom>
          <a:noFill/>
          <a:ln>
            <a:solidFill>
              <a:schemeClr val="accent1">
                <a:shade val="50000"/>
              </a:schemeClr>
            </a:solidFill>
          </a:ln>
        </p:spPr>
        <p:txBody>
          <a:bodyPr wrap="square" rtlCol="0">
            <a:spAutoFit/>
          </a:bodyPr>
          <a:lstStyle/>
          <a:p>
            <a:pPr algn="ctr"/>
            <a:r>
              <a:rPr lang="ja-JP" altLang="en-US" dirty="0"/>
              <a:t>運送会社</a:t>
            </a:r>
            <a:endParaRPr lang="en-US" altLang="ja-JP" dirty="0"/>
          </a:p>
          <a:p>
            <a:pPr algn="ctr"/>
            <a:endParaRPr kumimoji="1" lang="en-US" altLang="ja-JP" dirty="0"/>
          </a:p>
        </p:txBody>
      </p:sp>
      <p:sp>
        <p:nvSpPr>
          <p:cNvPr id="18" name="テキスト ボックス 17">
            <a:extLst>
              <a:ext uri="{FF2B5EF4-FFF2-40B4-BE49-F238E27FC236}">
                <a16:creationId xmlns:a16="http://schemas.microsoft.com/office/drawing/2014/main" id="{9DDE5BDC-74C4-B51C-CB3C-C36D8D9ED397}"/>
              </a:ext>
            </a:extLst>
          </p:cNvPr>
          <p:cNvSpPr txBox="1"/>
          <p:nvPr/>
        </p:nvSpPr>
        <p:spPr>
          <a:xfrm>
            <a:off x="8529145" y="5864772"/>
            <a:ext cx="1408386" cy="646331"/>
          </a:xfrm>
          <a:prstGeom prst="rect">
            <a:avLst/>
          </a:prstGeom>
          <a:noFill/>
          <a:ln>
            <a:solidFill>
              <a:schemeClr val="accent1">
                <a:shade val="50000"/>
              </a:schemeClr>
            </a:solidFill>
          </a:ln>
        </p:spPr>
        <p:txBody>
          <a:bodyPr wrap="square" rtlCol="0">
            <a:spAutoFit/>
          </a:bodyPr>
          <a:lstStyle/>
          <a:p>
            <a:pPr algn="ctr"/>
            <a:r>
              <a:rPr lang="ja-JP" altLang="en-US" dirty="0"/>
              <a:t>運送会社</a:t>
            </a:r>
            <a:endParaRPr lang="en-US" altLang="ja-JP" dirty="0"/>
          </a:p>
          <a:p>
            <a:pPr algn="ctr"/>
            <a:endParaRPr kumimoji="1" lang="en-US" altLang="ja-JP" dirty="0"/>
          </a:p>
        </p:txBody>
      </p:sp>
      <p:cxnSp>
        <p:nvCxnSpPr>
          <p:cNvPr id="19" name="直線矢印コネクタ 18">
            <a:extLst>
              <a:ext uri="{FF2B5EF4-FFF2-40B4-BE49-F238E27FC236}">
                <a16:creationId xmlns:a16="http://schemas.microsoft.com/office/drawing/2014/main" id="{3A341C47-ED99-D5F3-4888-0D41821CB36E}"/>
              </a:ext>
            </a:extLst>
          </p:cNvPr>
          <p:cNvCxnSpPr>
            <a:cxnSpLocks/>
          </p:cNvCxnSpPr>
          <p:nvPr/>
        </p:nvCxnSpPr>
        <p:spPr>
          <a:xfrm flipH="1">
            <a:off x="4456386" y="4472150"/>
            <a:ext cx="3426375"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1" name="直線矢印コネクタ 20">
            <a:extLst>
              <a:ext uri="{FF2B5EF4-FFF2-40B4-BE49-F238E27FC236}">
                <a16:creationId xmlns:a16="http://schemas.microsoft.com/office/drawing/2014/main" id="{19011D53-C8EE-61F0-12B3-F36B71D3346E}"/>
              </a:ext>
            </a:extLst>
          </p:cNvPr>
          <p:cNvCxnSpPr>
            <a:stCxn id="5" idx="2"/>
            <a:endCxn id="14" idx="0"/>
          </p:cNvCxnSpPr>
          <p:nvPr/>
        </p:nvCxnSpPr>
        <p:spPr>
          <a:xfrm>
            <a:off x="3168869" y="2472025"/>
            <a:ext cx="0" cy="1648030"/>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cxnSp>
        <p:nvCxnSpPr>
          <p:cNvPr id="22" name="直線矢印コネクタ 21">
            <a:extLst>
              <a:ext uri="{FF2B5EF4-FFF2-40B4-BE49-F238E27FC236}">
                <a16:creationId xmlns:a16="http://schemas.microsoft.com/office/drawing/2014/main" id="{F4622A03-08C9-F919-E56E-F2A960E295DE}"/>
              </a:ext>
            </a:extLst>
          </p:cNvPr>
          <p:cNvCxnSpPr/>
          <p:nvPr/>
        </p:nvCxnSpPr>
        <p:spPr>
          <a:xfrm>
            <a:off x="3930869" y="2195026"/>
            <a:ext cx="0" cy="1925029"/>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D71B64C5-60D2-412C-CBD9-800DEECC81E9}"/>
              </a:ext>
            </a:extLst>
          </p:cNvPr>
          <p:cNvCxnSpPr/>
          <p:nvPr/>
        </p:nvCxnSpPr>
        <p:spPr>
          <a:xfrm>
            <a:off x="2307021" y="2195026"/>
            <a:ext cx="0" cy="1925029"/>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4" name="直線矢印コネクタ 23">
            <a:extLst>
              <a:ext uri="{FF2B5EF4-FFF2-40B4-BE49-F238E27FC236}">
                <a16:creationId xmlns:a16="http://schemas.microsoft.com/office/drawing/2014/main" id="{C2463F50-FA49-1E08-353C-E571942C389D}"/>
              </a:ext>
            </a:extLst>
          </p:cNvPr>
          <p:cNvCxnSpPr/>
          <p:nvPr/>
        </p:nvCxnSpPr>
        <p:spPr>
          <a:xfrm>
            <a:off x="8103476" y="2195025"/>
            <a:ext cx="0" cy="1925029"/>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cxnSp>
        <p:nvCxnSpPr>
          <p:cNvPr id="25" name="直線矢印コネクタ 24">
            <a:extLst>
              <a:ext uri="{FF2B5EF4-FFF2-40B4-BE49-F238E27FC236}">
                <a16:creationId xmlns:a16="http://schemas.microsoft.com/office/drawing/2014/main" id="{C1D72C1E-D247-3226-3B71-9AA9E05485B5}"/>
              </a:ext>
            </a:extLst>
          </p:cNvPr>
          <p:cNvCxnSpPr/>
          <p:nvPr/>
        </p:nvCxnSpPr>
        <p:spPr>
          <a:xfrm>
            <a:off x="8854966" y="2195024"/>
            <a:ext cx="0" cy="1925029"/>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6" name="直線矢印コネクタ 25">
            <a:extLst>
              <a:ext uri="{FF2B5EF4-FFF2-40B4-BE49-F238E27FC236}">
                <a16:creationId xmlns:a16="http://schemas.microsoft.com/office/drawing/2014/main" id="{4B5F5F3F-9C69-04E6-6A4E-00788EC656C7}"/>
              </a:ext>
            </a:extLst>
          </p:cNvPr>
          <p:cNvCxnSpPr/>
          <p:nvPr/>
        </p:nvCxnSpPr>
        <p:spPr>
          <a:xfrm>
            <a:off x="9543393" y="2195025"/>
            <a:ext cx="0" cy="1925029"/>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cxnSp>
        <p:nvCxnSpPr>
          <p:cNvPr id="27" name="直線矢印コネクタ 26">
            <a:extLst>
              <a:ext uri="{FF2B5EF4-FFF2-40B4-BE49-F238E27FC236}">
                <a16:creationId xmlns:a16="http://schemas.microsoft.com/office/drawing/2014/main" id="{973BD292-9F7A-987F-D8CF-4BBDF4741802}"/>
              </a:ext>
            </a:extLst>
          </p:cNvPr>
          <p:cNvCxnSpPr/>
          <p:nvPr/>
        </p:nvCxnSpPr>
        <p:spPr>
          <a:xfrm>
            <a:off x="10294883" y="2241502"/>
            <a:ext cx="0" cy="1925029"/>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9" name="直線矢印コネクタ 28">
            <a:extLst>
              <a:ext uri="{FF2B5EF4-FFF2-40B4-BE49-F238E27FC236}">
                <a16:creationId xmlns:a16="http://schemas.microsoft.com/office/drawing/2014/main" id="{FED8EAED-0E0B-98D0-A20F-7D2F22A59DEA}"/>
              </a:ext>
            </a:extLst>
          </p:cNvPr>
          <p:cNvCxnSpPr>
            <a:endCxn id="16" idx="0"/>
          </p:cNvCxnSpPr>
          <p:nvPr/>
        </p:nvCxnSpPr>
        <p:spPr>
          <a:xfrm>
            <a:off x="2049517" y="4824247"/>
            <a:ext cx="0" cy="104052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0" name="直線矢印コネクタ 29">
            <a:extLst>
              <a:ext uri="{FF2B5EF4-FFF2-40B4-BE49-F238E27FC236}">
                <a16:creationId xmlns:a16="http://schemas.microsoft.com/office/drawing/2014/main" id="{661E4F17-E9F1-29E3-FB9C-769894211B87}"/>
              </a:ext>
            </a:extLst>
          </p:cNvPr>
          <p:cNvCxnSpPr/>
          <p:nvPr/>
        </p:nvCxnSpPr>
        <p:spPr>
          <a:xfrm>
            <a:off x="8718331" y="4824246"/>
            <a:ext cx="0" cy="1040525"/>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1" name="直線矢印コネクタ 30">
            <a:extLst>
              <a:ext uri="{FF2B5EF4-FFF2-40B4-BE49-F238E27FC236}">
                <a16:creationId xmlns:a16="http://schemas.microsoft.com/office/drawing/2014/main" id="{95278B93-3E36-3B02-B3E7-3AE9C2D98F93}"/>
              </a:ext>
            </a:extLst>
          </p:cNvPr>
          <p:cNvCxnSpPr/>
          <p:nvPr/>
        </p:nvCxnSpPr>
        <p:spPr>
          <a:xfrm>
            <a:off x="9711559" y="4824246"/>
            <a:ext cx="0" cy="1040525"/>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id="{BB61A72E-7889-0FCE-11E8-D7944DF512DB}"/>
              </a:ext>
            </a:extLst>
          </p:cNvPr>
          <p:cNvCxnSpPr/>
          <p:nvPr/>
        </p:nvCxnSpPr>
        <p:spPr>
          <a:xfrm>
            <a:off x="3578772" y="4824245"/>
            <a:ext cx="0" cy="1040525"/>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3" name="直線矢印コネクタ 32">
            <a:extLst>
              <a:ext uri="{FF2B5EF4-FFF2-40B4-BE49-F238E27FC236}">
                <a16:creationId xmlns:a16="http://schemas.microsoft.com/office/drawing/2014/main" id="{7794457B-61D9-4010-1A98-19174E699B5B}"/>
              </a:ext>
            </a:extLst>
          </p:cNvPr>
          <p:cNvCxnSpPr/>
          <p:nvPr/>
        </p:nvCxnSpPr>
        <p:spPr>
          <a:xfrm>
            <a:off x="4235669" y="4824245"/>
            <a:ext cx="0" cy="1040525"/>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cxnSp>
        <p:nvCxnSpPr>
          <p:cNvPr id="35" name="直線コネクタ 34">
            <a:extLst>
              <a:ext uri="{FF2B5EF4-FFF2-40B4-BE49-F238E27FC236}">
                <a16:creationId xmlns:a16="http://schemas.microsoft.com/office/drawing/2014/main" id="{46592ED3-AD2A-D318-C55C-D2B1D444A232}"/>
              </a:ext>
            </a:extLst>
          </p:cNvPr>
          <p:cNvCxnSpPr>
            <a:stCxn id="17" idx="3"/>
            <a:endCxn id="18" idx="1"/>
          </p:cNvCxnSpPr>
          <p:nvPr/>
        </p:nvCxnSpPr>
        <p:spPr>
          <a:xfrm>
            <a:off x="4803227" y="6187938"/>
            <a:ext cx="3725918" cy="0"/>
          </a:xfrm>
          <a:prstGeom prst="line">
            <a:avLst/>
          </a:prstGeom>
          <a:ln w="25400">
            <a:tailEnd type="stealth"/>
          </a:ln>
        </p:spPr>
        <p:style>
          <a:lnRef idx="1">
            <a:schemeClr val="accent1"/>
          </a:lnRef>
          <a:fillRef idx="0">
            <a:schemeClr val="accent1"/>
          </a:fillRef>
          <a:effectRef idx="0">
            <a:schemeClr val="accent1"/>
          </a:effectRef>
          <a:fontRef idx="minor">
            <a:schemeClr val="tx1"/>
          </a:fontRef>
        </p:style>
      </p:cxnSp>
      <p:sp>
        <p:nvSpPr>
          <p:cNvPr id="38" name="テキスト ボックス 37">
            <a:extLst>
              <a:ext uri="{FF2B5EF4-FFF2-40B4-BE49-F238E27FC236}">
                <a16:creationId xmlns:a16="http://schemas.microsoft.com/office/drawing/2014/main" id="{64FA1D79-7CA5-B397-A267-2F7A8782A9CC}"/>
              </a:ext>
            </a:extLst>
          </p:cNvPr>
          <p:cNvSpPr txBox="1"/>
          <p:nvPr/>
        </p:nvSpPr>
        <p:spPr>
          <a:xfrm>
            <a:off x="4803227" y="4200403"/>
            <a:ext cx="2434335" cy="276999"/>
          </a:xfrm>
          <a:prstGeom prst="rect">
            <a:avLst/>
          </a:prstGeom>
          <a:noFill/>
        </p:spPr>
        <p:txBody>
          <a:bodyPr wrap="square" rtlCol="0">
            <a:spAutoFit/>
          </a:bodyPr>
          <a:lstStyle/>
          <a:p>
            <a:r>
              <a:rPr kumimoji="1" lang="ja-JP" altLang="en-US" sz="1200" dirty="0"/>
              <a:t>①</a:t>
            </a:r>
            <a:r>
              <a:rPr lang="en-US" altLang="ja-JP" sz="1200" dirty="0"/>
              <a:t>Purchase order/Invoice</a:t>
            </a:r>
            <a:endParaRPr kumimoji="1" lang="ja-JP" altLang="en-US" sz="1200" dirty="0"/>
          </a:p>
        </p:txBody>
      </p:sp>
      <p:sp>
        <p:nvSpPr>
          <p:cNvPr id="40" name="テキスト ボックス 39">
            <a:extLst>
              <a:ext uri="{FF2B5EF4-FFF2-40B4-BE49-F238E27FC236}">
                <a16:creationId xmlns:a16="http://schemas.microsoft.com/office/drawing/2014/main" id="{4C4EFBF0-43EA-3A11-F09C-0B96C6AB5873}"/>
              </a:ext>
            </a:extLst>
          </p:cNvPr>
          <p:cNvSpPr txBox="1"/>
          <p:nvPr/>
        </p:nvSpPr>
        <p:spPr>
          <a:xfrm>
            <a:off x="4703379" y="1149891"/>
            <a:ext cx="1839311" cy="276999"/>
          </a:xfrm>
          <a:prstGeom prst="rect">
            <a:avLst/>
          </a:prstGeom>
          <a:noFill/>
        </p:spPr>
        <p:txBody>
          <a:bodyPr wrap="square" rtlCol="0">
            <a:spAutoFit/>
          </a:bodyPr>
          <a:lstStyle/>
          <a:p>
            <a:r>
              <a:rPr lang="ja-JP" altLang="en-US" sz="1200" dirty="0"/>
              <a:t>③</a:t>
            </a:r>
            <a:r>
              <a:rPr lang="en-US" altLang="ja-JP" sz="1200" dirty="0"/>
              <a:t>Send</a:t>
            </a:r>
            <a:r>
              <a:rPr lang="ja-JP" altLang="en-US" sz="1200" dirty="0"/>
              <a:t> </a:t>
            </a:r>
            <a:r>
              <a:rPr lang="en-US" altLang="ja-JP" sz="1200" dirty="0"/>
              <a:t>L/C</a:t>
            </a:r>
            <a:endParaRPr kumimoji="1" lang="ja-JP" altLang="en-US" sz="1200" dirty="0"/>
          </a:p>
        </p:txBody>
      </p:sp>
      <p:sp>
        <p:nvSpPr>
          <p:cNvPr id="41" name="テキスト ボックス 40">
            <a:extLst>
              <a:ext uri="{FF2B5EF4-FFF2-40B4-BE49-F238E27FC236}">
                <a16:creationId xmlns:a16="http://schemas.microsoft.com/office/drawing/2014/main" id="{931FBBEC-4582-B335-B635-3DE395200D96}"/>
              </a:ext>
            </a:extLst>
          </p:cNvPr>
          <p:cNvSpPr txBox="1"/>
          <p:nvPr/>
        </p:nvSpPr>
        <p:spPr>
          <a:xfrm>
            <a:off x="4703379" y="1470567"/>
            <a:ext cx="2874580" cy="276999"/>
          </a:xfrm>
          <a:prstGeom prst="rect">
            <a:avLst/>
          </a:prstGeom>
          <a:noFill/>
        </p:spPr>
        <p:txBody>
          <a:bodyPr wrap="square" rtlCol="0">
            <a:spAutoFit/>
          </a:bodyPr>
          <a:lstStyle/>
          <a:p>
            <a:r>
              <a:rPr lang="ja-JP" altLang="en-US" sz="1200" dirty="0"/>
              <a:t>⑩</a:t>
            </a:r>
            <a:r>
              <a:rPr lang="en-US" altLang="ja-JP" sz="1200" dirty="0"/>
              <a:t>Shipping</a:t>
            </a:r>
            <a:r>
              <a:rPr lang="ja-JP" altLang="en-US" sz="1200" dirty="0"/>
              <a:t> </a:t>
            </a:r>
            <a:r>
              <a:rPr lang="en-US" altLang="ja-JP" sz="1200" dirty="0"/>
              <a:t>documents</a:t>
            </a:r>
            <a:r>
              <a:rPr lang="ja-JP" altLang="en-US" sz="1200" dirty="0"/>
              <a:t> </a:t>
            </a:r>
            <a:r>
              <a:rPr lang="en-US" altLang="ja-JP" sz="1200" dirty="0"/>
              <a:t>presentation</a:t>
            </a:r>
            <a:endParaRPr kumimoji="1" lang="ja-JP" altLang="en-US" sz="1200" dirty="0"/>
          </a:p>
        </p:txBody>
      </p:sp>
      <p:sp>
        <p:nvSpPr>
          <p:cNvPr id="42" name="テキスト ボックス 41">
            <a:extLst>
              <a:ext uri="{FF2B5EF4-FFF2-40B4-BE49-F238E27FC236}">
                <a16:creationId xmlns:a16="http://schemas.microsoft.com/office/drawing/2014/main" id="{E8A576B0-014A-7BE2-C3AC-A8401A03AE26}"/>
              </a:ext>
            </a:extLst>
          </p:cNvPr>
          <p:cNvSpPr txBox="1"/>
          <p:nvPr/>
        </p:nvSpPr>
        <p:spPr>
          <a:xfrm>
            <a:off x="4703379" y="1816413"/>
            <a:ext cx="1839311" cy="276999"/>
          </a:xfrm>
          <a:prstGeom prst="rect">
            <a:avLst/>
          </a:prstGeom>
          <a:noFill/>
        </p:spPr>
        <p:txBody>
          <a:bodyPr wrap="square" rtlCol="0">
            <a:spAutoFit/>
          </a:bodyPr>
          <a:lstStyle/>
          <a:p>
            <a:r>
              <a:rPr lang="ja-JP" altLang="en-US" sz="1200" dirty="0"/>
              <a:t>⑪</a:t>
            </a:r>
            <a:r>
              <a:rPr lang="en-US" altLang="ja-JP" sz="1200" dirty="0"/>
              <a:t>Settlement</a:t>
            </a:r>
            <a:endParaRPr kumimoji="1" lang="ja-JP" altLang="en-US" sz="1200" dirty="0"/>
          </a:p>
        </p:txBody>
      </p:sp>
      <p:sp>
        <p:nvSpPr>
          <p:cNvPr id="43" name="テキスト ボックス 42">
            <a:extLst>
              <a:ext uri="{FF2B5EF4-FFF2-40B4-BE49-F238E27FC236}">
                <a16:creationId xmlns:a16="http://schemas.microsoft.com/office/drawing/2014/main" id="{2353363A-26C1-9EB3-359F-6FF277010FC2}"/>
              </a:ext>
            </a:extLst>
          </p:cNvPr>
          <p:cNvSpPr txBox="1"/>
          <p:nvPr/>
        </p:nvSpPr>
        <p:spPr>
          <a:xfrm>
            <a:off x="6350702" y="5840975"/>
            <a:ext cx="1839311" cy="338554"/>
          </a:xfrm>
          <a:prstGeom prst="rect">
            <a:avLst/>
          </a:prstGeom>
          <a:noFill/>
        </p:spPr>
        <p:txBody>
          <a:bodyPr wrap="square" rtlCol="0">
            <a:spAutoFit/>
          </a:bodyPr>
          <a:lstStyle/>
          <a:p>
            <a:r>
              <a:rPr lang="ja-JP" altLang="en-US" sz="1600" b="1" dirty="0"/>
              <a:t>輸送</a:t>
            </a:r>
            <a:endParaRPr lang="en-US" altLang="ja-JP" sz="1600" b="1" dirty="0"/>
          </a:p>
        </p:txBody>
      </p:sp>
      <p:sp>
        <p:nvSpPr>
          <p:cNvPr id="2" name="テキスト ボックス 1">
            <a:extLst>
              <a:ext uri="{FF2B5EF4-FFF2-40B4-BE49-F238E27FC236}">
                <a16:creationId xmlns:a16="http://schemas.microsoft.com/office/drawing/2014/main" id="{F4B01ABB-45A2-3C15-64BF-72754146FD02}"/>
              </a:ext>
            </a:extLst>
          </p:cNvPr>
          <p:cNvSpPr txBox="1"/>
          <p:nvPr/>
        </p:nvSpPr>
        <p:spPr>
          <a:xfrm>
            <a:off x="7588414" y="2340887"/>
            <a:ext cx="1986511" cy="276999"/>
          </a:xfrm>
          <a:prstGeom prst="rect">
            <a:avLst/>
          </a:prstGeom>
          <a:noFill/>
        </p:spPr>
        <p:txBody>
          <a:bodyPr wrap="square" rtlCol="0">
            <a:spAutoFit/>
          </a:bodyPr>
          <a:lstStyle/>
          <a:p>
            <a:r>
              <a:rPr kumimoji="1" lang="ja-JP" altLang="en-US" sz="1200" dirty="0"/>
              <a:t>②</a:t>
            </a:r>
            <a:r>
              <a:rPr kumimoji="1" lang="en-US" altLang="ja-JP" sz="1200" dirty="0"/>
              <a:t>L/C Request</a:t>
            </a:r>
            <a:endParaRPr kumimoji="1" lang="ja-JP" altLang="en-US" sz="1200" dirty="0"/>
          </a:p>
        </p:txBody>
      </p:sp>
      <p:sp>
        <p:nvSpPr>
          <p:cNvPr id="3" name="テキスト ボックス 2">
            <a:extLst>
              <a:ext uri="{FF2B5EF4-FFF2-40B4-BE49-F238E27FC236}">
                <a16:creationId xmlns:a16="http://schemas.microsoft.com/office/drawing/2014/main" id="{D4FAADCF-9619-C108-550E-6EC4451B7F29}"/>
              </a:ext>
            </a:extLst>
          </p:cNvPr>
          <p:cNvSpPr txBox="1"/>
          <p:nvPr/>
        </p:nvSpPr>
        <p:spPr>
          <a:xfrm>
            <a:off x="8240082" y="2722649"/>
            <a:ext cx="1986511" cy="276999"/>
          </a:xfrm>
          <a:prstGeom prst="rect">
            <a:avLst/>
          </a:prstGeom>
          <a:noFill/>
        </p:spPr>
        <p:txBody>
          <a:bodyPr wrap="square" rtlCol="0">
            <a:spAutoFit/>
          </a:bodyPr>
          <a:lstStyle/>
          <a:p>
            <a:r>
              <a:rPr kumimoji="1" lang="ja-JP" altLang="en-US" sz="1200" dirty="0"/>
              <a:t>⑫</a:t>
            </a:r>
            <a:r>
              <a:rPr kumimoji="1" lang="en-US" altLang="ja-JP" sz="1200" dirty="0"/>
              <a:t>Bill Payment Request</a:t>
            </a:r>
            <a:endParaRPr kumimoji="1" lang="ja-JP" altLang="en-US" sz="1200" dirty="0"/>
          </a:p>
        </p:txBody>
      </p:sp>
      <p:sp>
        <p:nvSpPr>
          <p:cNvPr id="7" name="テキスト ボックス 6">
            <a:extLst>
              <a:ext uri="{FF2B5EF4-FFF2-40B4-BE49-F238E27FC236}">
                <a16:creationId xmlns:a16="http://schemas.microsoft.com/office/drawing/2014/main" id="{C186A9FE-5E99-0B27-90D3-BB279A740540}"/>
              </a:ext>
            </a:extLst>
          </p:cNvPr>
          <p:cNvSpPr txBox="1"/>
          <p:nvPr/>
        </p:nvSpPr>
        <p:spPr>
          <a:xfrm>
            <a:off x="9156236" y="3176932"/>
            <a:ext cx="1986511" cy="276999"/>
          </a:xfrm>
          <a:prstGeom prst="rect">
            <a:avLst/>
          </a:prstGeom>
          <a:noFill/>
        </p:spPr>
        <p:txBody>
          <a:bodyPr wrap="square" rtlCol="0">
            <a:spAutoFit/>
          </a:bodyPr>
          <a:lstStyle/>
          <a:p>
            <a:r>
              <a:rPr lang="ja-JP" altLang="en-US" sz="1200" dirty="0"/>
              <a:t>⑬</a:t>
            </a:r>
            <a:r>
              <a:rPr kumimoji="1" lang="en-US" altLang="ja-JP" sz="1200" dirty="0"/>
              <a:t>Payment</a:t>
            </a:r>
            <a:endParaRPr kumimoji="1" lang="ja-JP" altLang="en-US" sz="1200" dirty="0"/>
          </a:p>
        </p:txBody>
      </p:sp>
      <p:sp>
        <p:nvSpPr>
          <p:cNvPr id="9" name="テキスト ボックス 8">
            <a:extLst>
              <a:ext uri="{FF2B5EF4-FFF2-40B4-BE49-F238E27FC236}">
                <a16:creationId xmlns:a16="http://schemas.microsoft.com/office/drawing/2014/main" id="{9B2CBD51-C26C-D7EB-0F3B-9E7B0D85BB59}"/>
              </a:ext>
            </a:extLst>
          </p:cNvPr>
          <p:cNvSpPr txBox="1"/>
          <p:nvPr/>
        </p:nvSpPr>
        <p:spPr>
          <a:xfrm>
            <a:off x="9701751" y="3614629"/>
            <a:ext cx="1986511" cy="276999"/>
          </a:xfrm>
          <a:prstGeom prst="rect">
            <a:avLst/>
          </a:prstGeom>
          <a:noFill/>
        </p:spPr>
        <p:txBody>
          <a:bodyPr wrap="square" rtlCol="0">
            <a:spAutoFit/>
          </a:bodyPr>
          <a:lstStyle/>
          <a:p>
            <a:r>
              <a:rPr lang="ja-JP" altLang="en-US" sz="1200" dirty="0"/>
              <a:t>⑭</a:t>
            </a:r>
            <a:r>
              <a:rPr lang="en-US" altLang="ja-JP" sz="1200" dirty="0"/>
              <a:t>Release order</a:t>
            </a:r>
            <a:endParaRPr kumimoji="1" lang="ja-JP" altLang="en-US" sz="1200" dirty="0"/>
          </a:p>
        </p:txBody>
      </p:sp>
      <p:sp>
        <p:nvSpPr>
          <p:cNvPr id="10" name="テキスト ボックス 9">
            <a:extLst>
              <a:ext uri="{FF2B5EF4-FFF2-40B4-BE49-F238E27FC236}">
                <a16:creationId xmlns:a16="http://schemas.microsoft.com/office/drawing/2014/main" id="{156FBED5-982E-28E7-C9AE-CA157F89F4AC}"/>
              </a:ext>
            </a:extLst>
          </p:cNvPr>
          <p:cNvSpPr txBox="1"/>
          <p:nvPr/>
        </p:nvSpPr>
        <p:spPr>
          <a:xfrm>
            <a:off x="1664377" y="2751051"/>
            <a:ext cx="1986511" cy="276999"/>
          </a:xfrm>
          <a:prstGeom prst="rect">
            <a:avLst/>
          </a:prstGeom>
          <a:noFill/>
        </p:spPr>
        <p:txBody>
          <a:bodyPr wrap="square" rtlCol="0">
            <a:spAutoFit/>
          </a:bodyPr>
          <a:lstStyle/>
          <a:p>
            <a:r>
              <a:rPr lang="ja-JP" altLang="en-US" sz="1200" dirty="0"/>
              <a:t>④</a:t>
            </a:r>
            <a:r>
              <a:rPr kumimoji="1" lang="en-US" altLang="ja-JP" sz="1200" dirty="0"/>
              <a:t>L/C Notice</a:t>
            </a:r>
            <a:endParaRPr kumimoji="1" lang="ja-JP" altLang="en-US" sz="1200" dirty="0"/>
          </a:p>
        </p:txBody>
      </p:sp>
      <p:sp>
        <p:nvSpPr>
          <p:cNvPr id="11" name="テキスト ボックス 10">
            <a:extLst>
              <a:ext uri="{FF2B5EF4-FFF2-40B4-BE49-F238E27FC236}">
                <a16:creationId xmlns:a16="http://schemas.microsoft.com/office/drawing/2014/main" id="{0E692489-B40B-6B27-6D8C-4C08985CB15B}"/>
              </a:ext>
            </a:extLst>
          </p:cNvPr>
          <p:cNvSpPr txBox="1"/>
          <p:nvPr/>
        </p:nvSpPr>
        <p:spPr>
          <a:xfrm>
            <a:off x="2401585" y="3102365"/>
            <a:ext cx="1986511" cy="461665"/>
          </a:xfrm>
          <a:prstGeom prst="rect">
            <a:avLst/>
          </a:prstGeom>
          <a:noFill/>
        </p:spPr>
        <p:txBody>
          <a:bodyPr wrap="square" rtlCol="0">
            <a:spAutoFit/>
          </a:bodyPr>
          <a:lstStyle/>
          <a:p>
            <a:r>
              <a:rPr kumimoji="1" lang="ja-JP" altLang="en-US" sz="1200" dirty="0"/>
              <a:t>⑧</a:t>
            </a:r>
            <a:r>
              <a:rPr kumimoji="1" lang="en-US" altLang="ja-JP" sz="1200" dirty="0"/>
              <a:t>Shipping documents p</a:t>
            </a:r>
            <a:r>
              <a:rPr lang="en-US" altLang="ja-JP" sz="1200" dirty="0"/>
              <a:t>urchase Request</a:t>
            </a:r>
            <a:endParaRPr kumimoji="1" lang="ja-JP" altLang="en-US" sz="1200" dirty="0"/>
          </a:p>
        </p:txBody>
      </p:sp>
      <p:sp>
        <p:nvSpPr>
          <p:cNvPr id="20" name="テキスト ボックス 19">
            <a:extLst>
              <a:ext uri="{FF2B5EF4-FFF2-40B4-BE49-F238E27FC236}">
                <a16:creationId xmlns:a16="http://schemas.microsoft.com/office/drawing/2014/main" id="{40076017-1D4B-7328-CFE7-A040355D6FCB}"/>
              </a:ext>
            </a:extLst>
          </p:cNvPr>
          <p:cNvSpPr txBox="1"/>
          <p:nvPr/>
        </p:nvSpPr>
        <p:spPr>
          <a:xfrm>
            <a:off x="3462834" y="3651805"/>
            <a:ext cx="1986511" cy="276999"/>
          </a:xfrm>
          <a:prstGeom prst="rect">
            <a:avLst/>
          </a:prstGeom>
          <a:noFill/>
        </p:spPr>
        <p:txBody>
          <a:bodyPr wrap="square" rtlCol="0">
            <a:spAutoFit/>
          </a:bodyPr>
          <a:lstStyle/>
          <a:p>
            <a:r>
              <a:rPr lang="ja-JP" altLang="en-US" sz="1200" dirty="0"/>
              <a:t>⑨</a:t>
            </a:r>
            <a:r>
              <a:rPr lang="en-US" altLang="ja-JP" sz="1200" dirty="0"/>
              <a:t>Payment</a:t>
            </a:r>
            <a:endParaRPr kumimoji="1" lang="ja-JP" altLang="en-US" sz="1200" dirty="0"/>
          </a:p>
        </p:txBody>
      </p:sp>
      <p:sp>
        <p:nvSpPr>
          <p:cNvPr id="28" name="テキスト ボックス 27">
            <a:extLst>
              <a:ext uri="{FF2B5EF4-FFF2-40B4-BE49-F238E27FC236}">
                <a16:creationId xmlns:a16="http://schemas.microsoft.com/office/drawing/2014/main" id="{3AFF0701-C5EA-FA81-87A1-B77E3BF92B78}"/>
              </a:ext>
            </a:extLst>
          </p:cNvPr>
          <p:cNvSpPr txBox="1"/>
          <p:nvPr/>
        </p:nvSpPr>
        <p:spPr>
          <a:xfrm>
            <a:off x="1313765" y="5170247"/>
            <a:ext cx="1986511" cy="276999"/>
          </a:xfrm>
          <a:prstGeom prst="rect">
            <a:avLst/>
          </a:prstGeom>
          <a:noFill/>
        </p:spPr>
        <p:txBody>
          <a:bodyPr wrap="square" rtlCol="0">
            <a:spAutoFit/>
          </a:bodyPr>
          <a:lstStyle/>
          <a:p>
            <a:r>
              <a:rPr kumimoji="1" lang="ja-JP" altLang="en-US" sz="1200" dirty="0"/>
              <a:t>⑤</a:t>
            </a:r>
            <a:r>
              <a:rPr kumimoji="1" lang="en-US" altLang="ja-JP" sz="1200" dirty="0"/>
              <a:t>Insurance contract</a:t>
            </a:r>
            <a:endParaRPr kumimoji="1" lang="ja-JP" altLang="en-US" sz="1200" dirty="0"/>
          </a:p>
        </p:txBody>
      </p:sp>
      <p:sp>
        <p:nvSpPr>
          <p:cNvPr id="34" name="テキスト ボックス 33">
            <a:extLst>
              <a:ext uri="{FF2B5EF4-FFF2-40B4-BE49-F238E27FC236}">
                <a16:creationId xmlns:a16="http://schemas.microsoft.com/office/drawing/2014/main" id="{069B3AD1-BC50-4E79-2BD4-4AD2DDD6D5BA}"/>
              </a:ext>
            </a:extLst>
          </p:cNvPr>
          <p:cNvSpPr txBox="1"/>
          <p:nvPr/>
        </p:nvSpPr>
        <p:spPr>
          <a:xfrm>
            <a:off x="2785270" y="4893246"/>
            <a:ext cx="1986511" cy="276999"/>
          </a:xfrm>
          <a:prstGeom prst="rect">
            <a:avLst/>
          </a:prstGeom>
          <a:noFill/>
        </p:spPr>
        <p:txBody>
          <a:bodyPr wrap="square" rtlCol="0">
            <a:spAutoFit/>
          </a:bodyPr>
          <a:lstStyle/>
          <a:p>
            <a:r>
              <a:rPr lang="ja-JP" altLang="en-US" sz="1200" dirty="0"/>
              <a:t>➅</a:t>
            </a:r>
            <a:r>
              <a:rPr lang="en-US" altLang="ja-JP" sz="1200" dirty="0"/>
              <a:t>Shipping request</a:t>
            </a:r>
            <a:endParaRPr kumimoji="1" lang="ja-JP" altLang="en-US" sz="1200" dirty="0"/>
          </a:p>
        </p:txBody>
      </p:sp>
      <p:sp>
        <p:nvSpPr>
          <p:cNvPr id="36" name="テキスト ボックス 35">
            <a:extLst>
              <a:ext uri="{FF2B5EF4-FFF2-40B4-BE49-F238E27FC236}">
                <a16:creationId xmlns:a16="http://schemas.microsoft.com/office/drawing/2014/main" id="{B058FF03-D5A3-19A6-9711-2848A3ABA171}"/>
              </a:ext>
            </a:extLst>
          </p:cNvPr>
          <p:cNvSpPr txBox="1"/>
          <p:nvPr/>
        </p:nvSpPr>
        <p:spPr>
          <a:xfrm>
            <a:off x="3713248" y="5379008"/>
            <a:ext cx="1986511" cy="276999"/>
          </a:xfrm>
          <a:prstGeom prst="rect">
            <a:avLst/>
          </a:prstGeom>
          <a:noFill/>
        </p:spPr>
        <p:txBody>
          <a:bodyPr wrap="square" rtlCol="0">
            <a:spAutoFit/>
          </a:bodyPr>
          <a:lstStyle/>
          <a:p>
            <a:r>
              <a:rPr kumimoji="1" lang="ja-JP" altLang="en-US" sz="1200" dirty="0"/>
              <a:t>⑦</a:t>
            </a:r>
            <a:r>
              <a:rPr kumimoji="1" lang="en-US" altLang="ja-JP" sz="1200" dirty="0"/>
              <a:t>Issue B/L</a:t>
            </a:r>
            <a:endParaRPr kumimoji="1" lang="ja-JP" altLang="en-US" sz="1200" dirty="0"/>
          </a:p>
        </p:txBody>
      </p:sp>
      <p:sp>
        <p:nvSpPr>
          <p:cNvPr id="37" name="テキスト ボックス 36">
            <a:extLst>
              <a:ext uri="{FF2B5EF4-FFF2-40B4-BE49-F238E27FC236}">
                <a16:creationId xmlns:a16="http://schemas.microsoft.com/office/drawing/2014/main" id="{F49879E0-BF80-8018-1E4D-7DF7DC73D816}"/>
              </a:ext>
            </a:extLst>
          </p:cNvPr>
          <p:cNvSpPr txBox="1"/>
          <p:nvPr/>
        </p:nvSpPr>
        <p:spPr>
          <a:xfrm>
            <a:off x="7882761" y="5004313"/>
            <a:ext cx="1839311" cy="276999"/>
          </a:xfrm>
          <a:prstGeom prst="rect">
            <a:avLst/>
          </a:prstGeom>
          <a:noFill/>
        </p:spPr>
        <p:txBody>
          <a:bodyPr wrap="square" rtlCol="0">
            <a:spAutoFit/>
          </a:bodyPr>
          <a:lstStyle/>
          <a:p>
            <a:r>
              <a:rPr lang="ja-JP" altLang="en-US" sz="1200" dirty="0"/>
              <a:t>⑮</a:t>
            </a:r>
            <a:r>
              <a:rPr kumimoji="1" lang="en-US" altLang="ja-JP" sz="1200" dirty="0"/>
              <a:t>B/L Presentation</a:t>
            </a:r>
            <a:endParaRPr kumimoji="1" lang="ja-JP" altLang="en-US" sz="1200" dirty="0"/>
          </a:p>
        </p:txBody>
      </p:sp>
      <p:sp>
        <p:nvSpPr>
          <p:cNvPr id="39" name="テキスト ボックス 38">
            <a:extLst>
              <a:ext uri="{FF2B5EF4-FFF2-40B4-BE49-F238E27FC236}">
                <a16:creationId xmlns:a16="http://schemas.microsoft.com/office/drawing/2014/main" id="{A466FBE7-7BFC-C7E3-F193-5FC46BFE9A70}"/>
              </a:ext>
            </a:extLst>
          </p:cNvPr>
          <p:cNvSpPr txBox="1"/>
          <p:nvPr/>
        </p:nvSpPr>
        <p:spPr>
          <a:xfrm>
            <a:off x="9222827" y="5342154"/>
            <a:ext cx="1839311" cy="276999"/>
          </a:xfrm>
          <a:prstGeom prst="rect">
            <a:avLst/>
          </a:prstGeom>
          <a:noFill/>
        </p:spPr>
        <p:txBody>
          <a:bodyPr wrap="square" rtlCol="0">
            <a:spAutoFit/>
          </a:bodyPr>
          <a:lstStyle/>
          <a:p>
            <a:r>
              <a:rPr kumimoji="1" lang="ja-JP" altLang="en-US" sz="1200" dirty="0"/>
              <a:t>⑯</a:t>
            </a:r>
            <a:r>
              <a:rPr kumimoji="1" lang="en-US" altLang="ja-JP" sz="1200" dirty="0"/>
              <a:t>Freight pick up</a:t>
            </a:r>
            <a:endParaRPr kumimoji="1" lang="ja-JP" altLang="en-US" sz="1200" dirty="0"/>
          </a:p>
        </p:txBody>
      </p:sp>
      <p:sp>
        <p:nvSpPr>
          <p:cNvPr id="50" name="楕円 49">
            <a:extLst>
              <a:ext uri="{FF2B5EF4-FFF2-40B4-BE49-F238E27FC236}">
                <a16:creationId xmlns:a16="http://schemas.microsoft.com/office/drawing/2014/main" id="{A0AB5FCE-9326-D20D-1A4A-035CAE10CDA9}"/>
              </a:ext>
            </a:extLst>
          </p:cNvPr>
          <p:cNvSpPr/>
          <p:nvPr/>
        </p:nvSpPr>
        <p:spPr>
          <a:xfrm>
            <a:off x="1449239" y="1238847"/>
            <a:ext cx="9445924" cy="1468925"/>
          </a:xfrm>
          <a:prstGeom prst="ellipse">
            <a:avLst/>
          </a:prstGeom>
          <a:noFill/>
          <a:ln w="38100">
            <a:solidFill>
              <a:srgbClr val="FF0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楕円 50">
            <a:extLst>
              <a:ext uri="{FF2B5EF4-FFF2-40B4-BE49-F238E27FC236}">
                <a16:creationId xmlns:a16="http://schemas.microsoft.com/office/drawing/2014/main" id="{9C5C4C73-7918-035F-46BC-D55794EEEEF4}"/>
              </a:ext>
            </a:extLst>
          </p:cNvPr>
          <p:cNvSpPr/>
          <p:nvPr/>
        </p:nvSpPr>
        <p:spPr>
          <a:xfrm>
            <a:off x="2207875" y="3723431"/>
            <a:ext cx="7934608" cy="1353680"/>
          </a:xfrm>
          <a:prstGeom prst="ellipse">
            <a:avLst/>
          </a:prstGeom>
          <a:noFill/>
          <a:ln w="38100">
            <a:solidFill>
              <a:srgbClr val="0070C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楕円 51">
            <a:extLst>
              <a:ext uri="{FF2B5EF4-FFF2-40B4-BE49-F238E27FC236}">
                <a16:creationId xmlns:a16="http://schemas.microsoft.com/office/drawing/2014/main" id="{A247BC71-6985-A207-1FA4-0D00E7F598F9}"/>
              </a:ext>
            </a:extLst>
          </p:cNvPr>
          <p:cNvSpPr/>
          <p:nvPr/>
        </p:nvSpPr>
        <p:spPr>
          <a:xfrm>
            <a:off x="3270258" y="5287755"/>
            <a:ext cx="6872225" cy="1468925"/>
          </a:xfrm>
          <a:prstGeom prst="ellipse">
            <a:avLst/>
          </a:prstGeom>
          <a:noFill/>
          <a:ln w="38100">
            <a:solidFill>
              <a:srgbClr val="00B05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テキスト ボックス 52">
            <a:extLst>
              <a:ext uri="{FF2B5EF4-FFF2-40B4-BE49-F238E27FC236}">
                <a16:creationId xmlns:a16="http://schemas.microsoft.com/office/drawing/2014/main" id="{A89A880E-F52C-3346-EB66-62BB3D6829EA}"/>
              </a:ext>
            </a:extLst>
          </p:cNvPr>
          <p:cNvSpPr txBox="1"/>
          <p:nvPr/>
        </p:nvSpPr>
        <p:spPr>
          <a:xfrm>
            <a:off x="5996068" y="5387561"/>
            <a:ext cx="2054801" cy="369332"/>
          </a:xfrm>
          <a:prstGeom prst="rect">
            <a:avLst/>
          </a:prstGeom>
          <a:noFill/>
        </p:spPr>
        <p:txBody>
          <a:bodyPr wrap="square" rtlCol="0">
            <a:spAutoFit/>
          </a:bodyPr>
          <a:lstStyle/>
          <a:p>
            <a:r>
              <a:rPr kumimoji="1" lang="ja-JP" altLang="en-US" b="1" dirty="0">
                <a:solidFill>
                  <a:srgbClr val="00B050"/>
                </a:solidFill>
                <a:latin typeface="Arial Black" panose="020B0A04020102020204" pitchFamily="34" charset="0"/>
              </a:rPr>
              <a:t>物流ドメイン</a:t>
            </a:r>
          </a:p>
        </p:txBody>
      </p:sp>
      <p:sp>
        <p:nvSpPr>
          <p:cNvPr id="54" name="テキスト ボックス 53">
            <a:extLst>
              <a:ext uri="{FF2B5EF4-FFF2-40B4-BE49-F238E27FC236}">
                <a16:creationId xmlns:a16="http://schemas.microsoft.com/office/drawing/2014/main" id="{AEB280CA-102C-1915-CA08-18E6F2422DA9}"/>
              </a:ext>
            </a:extLst>
          </p:cNvPr>
          <p:cNvSpPr txBox="1"/>
          <p:nvPr/>
        </p:nvSpPr>
        <p:spPr>
          <a:xfrm>
            <a:off x="5428552" y="2286076"/>
            <a:ext cx="2054801" cy="369332"/>
          </a:xfrm>
          <a:prstGeom prst="rect">
            <a:avLst/>
          </a:prstGeom>
          <a:noFill/>
        </p:spPr>
        <p:txBody>
          <a:bodyPr wrap="square" rtlCol="0">
            <a:spAutoFit/>
          </a:bodyPr>
          <a:lstStyle/>
          <a:p>
            <a:r>
              <a:rPr lang="ja-JP" altLang="en-US" b="1" dirty="0">
                <a:solidFill>
                  <a:srgbClr val="FF0000"/>
                </a:solidFill>
                <a:latin typeface="Arial Black" panose="020B0A04020102020204" pitchFamily="34" charset="0"/>
              </a:rPr>
              <a:t>金流ドメイン</a:t>
            </a:r>
            <a:endParaRPr kumimoji="1" lang="ja-JP" altLang="en-US" b="1" dirty="0">
              <a:solidFill>
                <a:srgbClr val="FF0000"/>
              </a:solidFill>
              <a:latin typeface="Arial Black" panose="020B0A04020102020204" pitchFamily="34" charset="0"/>
            </a:endParaRPr>
          </a:p>
        </p:txBody>
      </p:sp>
      <p:sp>
        <p:nvSpPr>
          <p:cNvPr id="55" name="テキスト ボックス 54">
            <a:extLst>
              <a:ext uri="{FF2B5EF4-FFF2-40B4-BE49-F238E27FC236}">
                <a16:creationId xmlns:a16="http://schemas.microsoft.com/office/drawing/2014/main" id="{8193E277-41D1-08E2-D435-715811772C0A}"/>
              </a:ext>
            </a:extLst>
          </p:cNvPr>
          <p:cNvSpPr txBox="1"/>
          <p:nvPr/>
        </p:nvSpPr>
        <p:spPr>
          <a:xfrm>
            <a:off x="5529602" y="3840907"/>
            <a:ext cx="2054801" cy="369332"/>
          </a:xfrm>
          <a:prstGeom prst="rect">
            <a:avLst/>
          </a:prstGeom>
          <a:noFill/>
        </p:spPr>
        <p:txBody>
          <a:bodyPr wrap="square" rtlCol="0">
            <a:spAutoFit/>
          </a:bodyPr>
          <a:lstStyle/>
          <a:p>
            <a:r>
              <a:rPr kumimoji="1" lang="ja-JP" altLang="en-US" b="1" dirty="0">
                <a:solidFill>
                  <a:srgbClr val="0070C0"/>
                </a:solidFill>
                <a:latin typeface="Arial Black" panose="020B0A04020102020204" pitchFamily="34" charset="0"/>
              </a:rPr>
              <a:t>商流ドメイン</a:t>
            </a:r>
          </a:p>
        </p:txBody>
      </p:sp>
      <p:sp>
        <p:nvSpPr>
          <p:cNvPr id="46" name="テキスト ボックス 45">
            <a:extLst>
              <a:ext uri="{FF2B5EF4-FFF2-40B4-BE49-F238E27FC236}">
                <a16:creationId xmlns:a16="http://schemas.microsoft.com/office/drawing/2014/main" id="{89E5CA43-FD8A-DBAD-F42B-BB3D4B909EA8}"/>
              </a:ext>
            </a:extLst>
          </p:cNvPr>
          <p:cNvSpPr txBox="1"/>
          <p:nvPr/>
        </p:nvSpPr>
        <p:spPr>
          <a:xfrm>
            <a:off x="5218385" y="2870644"/>
            <a:ext cx="1949673" cy="646331"/>
          </a:xfrm>
          <a:prstGeom prst="rect">
            <a:avLst/>
          </a:prstGeom>
          <a:noFill/>
        </p:spPr>
        <p:txBody>
          <a:bodyPr wrap="square" rtlCol="0">
            <a:spAutoFit/>
          </a:bodyPr>
          <a:lstStyle/>
          <a:p>
            <a:pPr algn="ctr"/>
            <a:r>
              <a:rPr kumimoji="1" lang="ja-JP" altLang="en-US" b="1" dirty="0">
                <a:solidFill>
                  <a:srgbClr val="7030A0"/>
                </a:solidFill>
              </a:rPr>
              <a:t>ペーパーレス化</a:t>
            </a:r>
            <a:endParaRPr kumimoji="1" lang="en-US" altLang="ja-JP" b="1" dirty="0">
              <a:solidFill>
                <a:srgbClr val="7030A0"/>
              </a:solidFill>
            </a:endParaRPr>
          </a:p>
          <a:p>
            <a:pPr algn="ctr"/>
            <a:r>
              <a:rPr lang="ja-JP" altLang="en-US" b="1" dirty="0">
                <a:solidFill>
                  <a:srgbClr val="7030A0"/>
                </a:solidFill>
              </a:rPr>
              <a:t>が進まない</a:t>
            </a:r>
            <a:endParaRPr kumimoji="1" lang="ja-JP" altLang="en-US" b="1" dirty="0">
              <a:solidFill>
                <a:srgbClr val="7030A0"/>
              </a:solidFill>
            </a:endParaRPr>
          </a:p>
        </p:txBody>
      </p:sp>
      <p:cxnSp>
        <p:nvCxnSpPr>
          <p:cNvPr id="48" name="直線矢印コネクタ 47">
            <a:extLst>
              <a:ext uri="{FF2B5EF4-FFF2-40B4-BE49-F238E27FC236}">
                <a16:creationId xmlns:a16="http://schemas.microsoft.com/office/drawing/2014/main" id="{938E29B5-8C90-2C62-EF9D-5BF8B9875EA2}"/>
              </a:ext>
            </a:extLst>
          </p:cNvPr>
          <p:cNvCxnSpPr/>
          <p:nvPr/>
        </p:nvCxnSpPr>
        <p:spPr>
          <a:xfrm flipH="1">
            <a:off x="4566770" y="3191269"/>
            <a:ext cx="959837" cy="237731"/>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49" name="直線矢印コネクタ 48">
            <a:extLst>
              <a:ext uri="{FF2B5EF4-FFF2-40B4-BE49-F238E27FC236}">
                <a16:creationId xmlns:a16="http://schemas.microsoft.com/office/drawing/2014/main" id="{3722D50F-BB3D-2DDF-DCD3-CEA0B26A996B}"/>
              </a:ext>
            </a:extLst>
          </p:cNvPr>
          <p:cNvCxnSpPr>
            <a:cxnSpLocks/>
          </p:cNvCxnSpPr>
          <p:nvPr/>
        </p:nvCxnSpPr>
        <p:spPr>
          <a:xfrm>
            <a:off x="6896454" y="3206195"/>
            <a:ext cx="930164" cy="144594"/>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67637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500" fill="hold"/>
                                        <p:tgtEl>
                                          <p:spTgt spid="44"/>
                                        </p:tgtEl>
                                        <p:attrNameLst>
                                          <p:attrName>ppt_x</p:attrName>
                                        </p:attrNameLst>
                                      </p:cBhvr>
                                      <p:tavLst>
                                        <p:tav tm="0">
                                          <p:val>
                                            <p:strVal val="#ppt_x"/>
                                          </p:val>
                                        </p:tav>
                                        <p:tav tm="100000">
                                          <p:val>
                                            <p:strVal val="#ppt_x"/>
                                          </p:val>
                                        </p:tav>
                                      </p:tavLst>
                                    </p:anim>
                                    <p:anim calcmode="lin" valueType="num">
                                      <p:cBhvr additive="base">
                                        <p:cTn id="8" dur="500" fill="hold"/>
                                        <p:tgtEl>
                                          <p:spTgt spid="4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additive="base">
                                        <p:cTn id="11" dur="500" fill="hold"/>
                                        <p:tgtEl>
                                          <p:spTgt spid="45"/>
                                        </p:tgtEl>
                                        <p:attrNameLst>
                                          <p:attrName>ppt_x</p:attrName>
                                        </p:attrNameLst>
                                      </p:cBhvr>
                                      <p:tavLst>
                                        <p:tav tm="0">
                                          <p:val>
                                            <p:strVal val="#ppt_x"/>
                                          </p:val>
                                        </p:tav>
                                        <p:tav tm="100000">
                                          <p:val>
                                            <p:strVal val="#ppt_x"/>
                                          </p:val>
                                        </p:tav>
                                      </p:tavLst>
                                    </p:anim>
                                    <p:anim calcmode="lin" valueType="num">
                                      <p:cBhvr additive="base">
                                        <p:cTn id="12" dur="500" fill="hold"/>
                                        <p:tgtEl>
                                          <p:spTgt spid="4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500" fill="hold"/>
                                        <p:tgtEl>
                                          <p:spTgt spid="46"/>
                                        </p:tgtEl>
                                        <p:attrNameLst>
                                          <p:attrName>ppt_x</p:attrName>
                                        </p:attrNameLst>
                                      </p:cBhvr>
                                      <p:tavLst>
                                        <p:tav tm="0">
                                          <p:val>
                                            <p:strVal val="#ppt_x"/>
                                          </p:val>
                                        </p:tav>
                                        <p:tav tm="100000">
                                          <p:val>
                                            <p:strVal val="#ppt_x"/>
                                          </p:val>
                                        </p:tav>
                                      </p:tavLst>
                                    </p:anim>
                                    <p:anim calcmode="lin" valueType="num">
                                      <p:cBhvr additive="base">
                                        <p:cTn id="16" dur="500" fill="hold"/>
                                        <p:tgtEl>
                                          <p:spTgt spid="46"/>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48"/>
                                        </p:tgtEl>
                                        <p:attrNameLst>
                                          <p:attrName>style.visibility</p:attrName>
                                        </p:attrNameLst>
                                      </p:cBhvr>
                                      <p:to>
                                        <p:strVal val="visible"/>
                                      </p:to>
                                    </p:set>
                                    <p:anim calcmode="lin" valueType="num">
                                      <p:cBhvr additive="base">
                                        <p:cTn id="19" dur="500" fill="hold"/>
                                        <p:tgtEl>
                                          <p:spTgt spid="48"/>
                                        </p:tgtEl>
                                        <p:attrNameLst>
                                          <p:attrName>ppt_x</p:attrName>
                                        </p:attrNameLst>
                                      </p:cBhvr>
                                      <p:tavLst>
                                        <p:tav tm="0">
                                          <p:val>
                                            <p:strVal val="#ppt_x"/>
                                          </p:val>
                                        </p:tav>
                                        <p:tav tm="100000">
                                          <p:val>
                                            <p:strVal val="#ppt_x"/>
                                          </p:val>
                                        </p:tav>
                                      </p:tavLst>
                                    </p:anim>
                                    <p:anim calcmode="lin" valueType="num">
                                      <p:cBhvr additive="base">
                                        <p:cTn id="20" dur="500" fill="hold"/>
                                        <p:tgtEl>
                                          <p:spTgt spid="48"/>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49"/>
                                        </p:tgtEl>
                                        <p:attrNameLst>
                                          <p:attrName>style.visibility</p:attrName>
                                        </p:attrNameLst>
                                      </p:cBhvr>
                                      <p:to>
                                        <p:strVal val="visible"/>
                                      </p:to>
                                    </p:set>
                                    <p:anim calcmode="lin" valueType="num">
                                      <p:cBhvr additive="base">
                                        <p:cTn id="23" dur="500" fill="hold"/>
                                        <p:tgtEl>
                                          <p:spTgt spid="49"/>
                                        </p:tgtEl>
                                        <p:attrNameLst>
                                          <p:attrName>ppt_x</p:attrName>
                                        </p:attrNameLst>
                                      </p:cBhvr>
                                      <p:tavLst>
                                        <p:tav tm="0">
                                          <p:val>
                                            <p:strVal val="#ppt_x"/>
                                          </p:val>
                                        </p:tav>
                                        <p:tav tm="100000">
                                          <p:val>
                                            <p:strVal val="#ppt_x"/>
                                          </p:val>
                                        </p:tav>
                                      </p:tavLst>
                                    </p:anim>
                                    <p:anim calcmode="lin" valueType="num">
                                      <p:cBhvr additive="base">
                                        <p:cTn id="24"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4" grpId="0" animBg="1"/>
      <p:bldP spid="4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CB8EB8C9-B5B8-2D3C-B3C3-E31C0FADC791}"/>
              </a:ext>
            </a:extLst>
          </p:cNvPr>
          <p:cNvSpPr txBox="1"/>
          <p:nvPr/>
        </p:nvSpPr>
        <p:spPr>
          <a:xfrm>
            <a:off x="396813" y="2244645"/>
            <a:ext cx="11591987" cy="1200329"/>
          </a:xfrm>
          <a:prstGeom prst="rect">
            <a:avLst/>
          </a:prstGeom>
          <a:noFill/>
          <a:ln>
            <a:solidFill>
              <a:schemeClr val="accent1">
                <a:shade val="50000"/>
              </a:schemeClr>
            </a:solidFill>
          </a:ln>
        </p:spPr>
        <p:txBody>
          <a:bodyPr wrap="square">
            <a:spAutoFit/>
          </a:bodyPr>
          <a:lstStyle/>
          <a:p>
            <a:r>
              <a:rPr lang="ja-JP" altLang="en-US" sz="2400" b="1" noProof="1"/>
              <a:t>目的：</a:t>
            </a:r>
            <a:r>
              <a:rPr lang="en-US" altLang="ja-JP" sz="2400" b="1" noProof="1"/>
              <a:t>紙文書の交換に依存し続けることによって生じる既存の貿易金融の障壁を軽減することによって、電子移転可能な記録 (MLETR) に関するUNCITRALモデル法の実施を支援するためのセマンティック基盤の開発、維持、公開</a:t>
            </a:r>
            <a:r>
              <a:rPr lang="ja-JP" altLang="en-US" sz="2400" b="1" noProof="1"/>
              <a:t>を目的とする。</a:t>
            </a:r>
            <a:endParaRPr lang="ja-JP" altLang="en-US" sz="2400" dirty="0"/>
          </a:p>
        </p:txBody>
      </p:sp>
      <p:sp>
        <p:nvSpPr>
          <p:cNvPr id="2" name="テキスト ボックス 1">
            <a:extLst>
              <a:ext uri="{FF2B5EF4-FFF2-40B4-BE49-F238E27FC236}">
                <a16:creationId xmlns:a16="http://schemas.microsoft.com/office/drawing/2014/main" id="{3649C7B3-37FE-FDE3-E63A-B0E1341E39EF}"/>
              </a:ext>
            </a:extLst>
          </p:cNvPr>
          <p:cNvSpPr txBox="1"/>
          <p:nvPr/>
        </p:nvSpPr>
        <p:spPr>
          <a:xfrm>
            <a:off x="396813" y="293298"/>
            <a:ext cx="7315201" cy="523220"/>
          </a:xfrm>
          <a:prstGeom prst="rect">
            <a:avLst/>
          </a:prstGeom>
          <a:noFill/>
        </p:spPr>
        <p:txBody>
          <a:bodyPr wrap="square" rtlCol="0">
            <a:spAutoFit/>
          </a:bodyPr>
          <a:lstStyle/>
          <a:p>
            <a:r>
              <a:rPr lang="ja-JP" altLang="en-US" sz="2800" b="1" dirty="0">
                <a:solidFill>
                  <a:srgbClr val="0070C0"/>
                </a:solidFill>
              </a:rPr>
              <a:t>国連</a:t>
            </a:r>
            <a:r>
              <a:rPr lang="en-US" altLang="ja-JP" sz="2800" b="1" dirty="0">
                <a:solidFill>
                  <a:srgbClr val="0070C0"/>
                </a:solidFill>
              </a:rPr>
              <a:t>CEFACT</a:t>
            </a:r>
            <a:r>
              <a:rPr kumimoji="1" lang="ja-JP" altLang="en-US" sz="2800" b="1" dirty="0">
                <a:solidFill>
                  <a:srgbClr val="0070C0"/>
                </a:solidFill>
              </a:rPr>
              <a:t>で貿易金融プロジェクト開始</a:t>
            </a:r>
            <a:endParaRPr kumimoji="1" lang="en-US" altLang="ja-JP" sz="2800" b="1" dirty="0">
              <a:solidFill>
                <a:srgbClr val="0070C0"/>
              </a:solidFill>
            </a:endParaRPr>
          </a:p>
        </p:txBody>
      </p:sp>
      <p:sp>
        <p:nvSpPr>
          <p:cNvPr id="4" name="テキスト ボックス 3">
            <a:extLst>
              <a:ext uri="{FF2B5EF4-FFF2-40B4-BE49-F238E27FC236}">
                <a16:creationId xmlns:a16="http://schemas.microsoft.com/office/drawing/2014/main" id="{BD46EE4B-D7E8-883E-C693-73E690C68BB9}"/>
              </a:ext>
            </a:extLst>
          </p:cNvPr>
          <p:cNvSpPr txBox="1"/>
          <p:nvPr/>
        </p:nvSpPr>
        <p:spPr>
          <a:xfrm>
            <a:off x="4554749" y="929279"/>
            <a:ext cx="7281652" cy="1200329"/>
          </a:xfrm>
          <a:prstGeom prst="rect">
            <a:avLst/>
          </a:prstGeom>
          <a:noFill/>
          <a:ln>
            <a:noFill/>
          </a:ln>
        </p:spPr>
        <p:txBody>
          <a:bodyPr wrap="square" rtlCol="0">
            <a:spAutoFit/>
          </a:bodyPr>
          <a:lstStyle/>
          <a:p>
            <a:r>
              <a:rPr kumimoji="1" lang="ja-JP" altLang="en-US" b="1" dirty="0"/>
              <a:t>プロジェクト名称：</a:t>
            </a:r>
            <a:r>
              <a:rPr kumimoji="1" lang="en-US" altLang="ja-JP" b="1" dirty="0"/>
              <a:t>Buy/Ship/Pay Data Exchange Structures for </a:t>
            </a:r>
          </a:p>
          <a:p>
            <a:r>
              <a:rPr lang="ja-JP" altLang="en-US" b="1" dirty="0"/>
              <a:t>　　　　　　　　　</a:t>
            </a:r>
            <a:r>
              <a:rPr kumimoji="1" lang="en-US" altLang="ja-JP" b="1" dirty="0"/>
              <a:t>Trade Finance Facilitation</a:t>
            </a:r>
          </a:p>
          <a:p>
            <a:r>
              <a:rPr kumimoji="1" lang="ja-JP" altLang="en-US" b="1" dirty="0"/>
              <a:t>プロジェクト</a:t>
            </a:r>
            <a:r>
              <a:rPr lang="ja-JP" altLang="en-US" b="1" dirty="0"/>
              <a:t>リーダ</a:t>
            </a:r>
            <a:r>
              <a:rPr kumimoji="1" lang="ja-JP" altLang="en-US" b="1" dirty="0"/>
              <a:t>：国連</a:t>
            </a:r>
            <a:r>
              <a:rPr lang="en-US" altLang="ja-JP" b="1" dirty="0"/>
              <a:t>CEFACT</a:t>
            </a:r>
            <a:r>
              <a:rPr lang="ja-JP" altLang="en-US" b="1" dirty="0"/>
              <a:t>議長（</a:t>
            </a:r>
            <a:r>
              <a:rPr lang="en-US" altLang="ja-JP" b="1" dirty="0"/>
              <a:t>Sue Probert</a:t>
            </a:r>
            <a:r>
              <a:rPr lang="ja-JP" altLang="en-US" b="1" dirty="0"/>
              <a:t>）</a:t>
            </a:r>
            <a:endParaRPr kumimoji="1" lang="en-US" altLang="ja-JP" b="1" dirty="0"/>
          </a:p>
          <a:p>
            <a:r>
              <a:rPr lang="ja-JP" altLang="en-US" b="1" dirty="0"/>
              <a:t>プロジェクト期間：</a:t>
            </a:r>
            <a:r>
              <a:rPr lang="en-US" altLang="ja-JP" b="1" dirty="0"/>
              <a:t>2023</a:t>
            </a:r>
            <a:r>
              <a:rPr lang="ja-JP" altLang="en-US" b="1" dirty="0"/>
              <a:t>年</a:t>
            </a:r>
            <a:r>
              <a:rPr lang="en-US" altLang="ja-JP" b="1" dirty="0"/>
              <a:t>5</a:t>
            </a:r>
            <a:r>
              <a:rPr lang="ja-JP" altLang="en-US" b="1" dirty="0"/>
              <a:t>月～</a:t>
            </a:r>
            <a:r>
              <a:rPr lang="en-US" altLang="ja-JP" b="1" dirty="0"/>
              <a:t>2024</a:t>
            </a:r>
            <a:r>
              <a:rPr lang="ja-JP" altLang="en-US" b="1" dirty="0"/>
              <a:t>年</a:t>
            </a:r>
            <a:r>
              <a:rPr lang="en-US" altLang="ja-JP" b="1" dirty="0"/>
              <a:t>12</a:t>
            </a:r>
            <a:r>
              <a:rPr lang="ja-JP" altLang="en-US" b="1" dirty="0"/>
              <a:t>月</a:t>
            </a:r>
            <a:endParaRPr kumimoji="1" lang="ja-JP" altLang="en-US" b="1" dirty="0"/>
          </a:p>
        </p:txBody>
      </p:sp>
      <p:sp>
        <p:nvSpPr>
          <p:cNvPr id="5" name="テキスト ボックス 4">
            <a:extLst>
              <a:ext uri="{FF2B5EF4-FFF2-40B4-BE49-F238E27FC236}">
                <a16:creationId xmlns:a16="http://schemas.microsoft.com/office/drawing/2014/main" id="{2FA67F0B-9D00-7E0F-5C97-3D58970E998D}"/>
              </a:ext>
            </a:extLst>
          </p:cNvPr>
          <p:cNvSpPr txBox="1"/>
          <p:nvPr/>
        </p:nvSpPr>
        <p:spPr>
          <a:xfrm>
            <a:off x="2022125" y="5337445"/>
            <a:ext cx="8341360" cy="523220"/>
          </a:xfrm>
          <a:prstGeom prst="rect">
            <a:avLst/>
          </a:prstGeom>
          <a:noFill/>
        </p:spPr>
        <p:txBody>
          <a:bodyPr wrap="square" rtlCol="0">
            <a:spAutoFit/>
          </a:bodyPr>
          <a:lstStyle/>
          <a:p>
            <a:r>
              <a:rPr kumimoji="1" lang="ja-JP" altLang="en-US" sz="2800" b="1" dirty="0">
                <a:solidFill>
                  <a:srgbClr val="FF0000"/>
                </a:solidFill>
              </a:rPr>
              <a:t>日本はプロジェクトに賛成し、積極的参加を表明。</a:t>
            </a:r>
          </a:p>
        </p:txBody>
      </p:sp>
      <p:sp>
        <p:nvSpPr>
          <p:cNvPr id="7" name="テキスト ボックス 6">
            <a:extLst>
              <a:ext uri="{FF2B5EF4-FFF2-40B4-BE49-F238E27FC236}">
                <a16:creationId xmlns:a16="http://schemas.microsoft.com/office/drawing/2014/main" id="{04ADC48B-9CD8-9B28-01D5-F61FC1CB5799}"/>
              </a:ext>
            </a:extLst>
          </p:cNvPr>
          <p:cNvSpPr txBox="1"/>
          <p:nvPr/>
        </p:nvSpPr>
        <p:spPr>
          <a:xfrm>
            <a:off x="335852" y="3232209"/>
            <a:ext cx="11713907" cy="1938992"/>
          </a:xfrm>
          <a:prstGeom prst="rect">
            <a:avLst/>
          </a:prstGeom>
          <a:noFill/>
        </p:spPr>
        <p:txBody>
          <a:bodyPr wrap="square" rtlCol="0">
            <a:spAutoFit/>
          </a:bodyPr>
          <a:lstStyle/>
          <a:p>
            <a:pPr marL="342900" indent="-342900">
              <a:buFont typeface="Wingdings" panose="05000000000000000000" pitchFamily="2" charset="2"/>
              <a:buChar char="Ø"/>
            </a:pPr>
            <a:endParaRPr kumimoji="1" lang="en-US" altLang="ja-JP" sz="2400" dirty="0"/>
          </a:p>
          <a:p>
            <a:pPr marL="342900" indent="-342900">
              <a:buFont typeface="Wingdings" panose="05000000000000000000" pitchFamily="2" charset="2"/>
              <a:buChar char="Ø"/>
            </a:pPr>
            <a:r>
              <a:rPr kumimoji="1" lang="ja-JP" altLang="en-US" sz="2400" dirty="0"/>
              <a:t>国連</a:t>
            </a:r>
            <a:r>
              <a:rPr lang="en-US" altLang="ja-JP" sz="2400" dirty="0"/>
              <a:t>CEFACT</a:t>
            </a:r>
            <a:r>
              <a:rPr lang="ja-JP" altLang="en-US" sz="2400" dirty="0"/>
              <a:t>標準による</a:t>
            </a:r>
            <a:r>
              <a:rPr kumimoji="1" lang="ja-JP" altLang="en-US" sz="2400" dirty="0"/>
              <a:t>商流／物流／金流間の人手を介さない情報連携を目指す。</a:t>
            </a:r>
            <a:endParaRPr kumimoji="1" lang="en-US" altLang="ja-JP" sz="2400" dirty="0"/>
          </a:p>
          <a:p>
            <a:pPr marL="342900" indent="-342900">
              <a:buFont typeface="Wingdings" panose="05000000000000000000" pitchFamily="2" charset="2"/>
              <a:buChar char="Ø"/>
            </a:pPr>
            <a:endParaRPr kumimoji="1" lang="en-US" altLang="ja-JP" sz="2400" dirty="0"/>
          </a:p>
          <a:p>
            <a:pPr marL="342900" indent="-342900">
              <a:buFont typeface="Wingdings" panose="05000000000000000000" pitchFamily="2" charset="2"/>
              <a:buChar char="Ø"/>
            </a:pPr>
            <a:r>
              <a:rPr kumimoji="1" lang="ja-JP" altLang="en-US" sz="2400" dirty="0"/>
              <a:t>譲渡性文書の電子的交換を可能にする。</a:t>
            </a:r>
            <a:endParaRPr kumimoji="1" lang="en-US" altLang="ja-JP" sz="2400" dirty="0"/>
          </a:p>
          <a:p>
            <a:pPr marL="342900" indent="-342900">
              <a:buFont typeface="Wingdings" panose="05000000000000000000" pitchFamily="2" charset="2"/>
              <a:buChar char="Ø"/>
            </a:pPr>
            <a:endParaRPr lang="en-US" altLang="ja-JP" sz="2400" dirty="0"/>
          </a:p>
        </p:txBody>
      </p:sp>
    </p:spTree>
    <p:extLst>
      <p:ext uri="{BB962C8B-B14F-4D97-AF65-F5344CB8AC3E}">
        <p14:creationId xmlns:p14="http://schemas.microsoft.com/office/powerpoint/2010/main" val="6199969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7BF4A3A4-6468-0570-394E-F76FDED4C7AF}"/>
              </a:ext>
            </a:extLst>
          </p:cNvPr>
          <p:cNvSpPr txBox="1"/>
          <p:nvPr/>
        </p:nvSpPr>
        <p:spPr>
          <a:xfrm>
            <a:off x="355600" y="480814"/>
            <a:ext cx="7670800" cy="523220"/>
          </a:xfrm>
          <a:prstGeom prst="rect">
            <a:avLst/>
          </a:prstGeom>
          <a:noFill/>
        </p:spPr>
        <p:txBody>
          <a:bodyPr wrap="square">
            <a:spAutoFit/>
          </a:bodyPr>
          <a:lstStyle/>
          <a:p>
            <a:r>
              <a:rPr kumimoji="1" lang="ja-JP" altLang="en-US" sz="2800" b="1" dirty="0">
                <a:solidFill>
                  <a:srgbClr val="0070C0"/>
                </a:solidFill>
              </a:rPr>
              <a:t>貿易金融プロジェクトで開発及び見直す文書</a:t>
            </a:r>
            <a:endParaRPr lang="ja-JP" altLang="en-US" sz="2800" dirty="0"/>
          </a:p>
        </p:txBody>
      </p:sp>
      <p:sp>
        <p:nvSpPr>
          <p:cNvPr id="4" name="テキスト ボックス 3">
            <a:extLst>
              <a:ext uri="{FF2B5EF4-FFF2-40B4-BE49-F238E27FC236}">
                <a16:creationId xmlns:a16="http://schemas.microsoft.com/office/drawing/2014/main" id="{5304C25B-D001-D1B6-B031-316A8A88A6DD}"/>
              </a:ext>
            </a:extLst>
          </p:cNvPr>
          <p:cNvSpPr txBox="1"/>
          <p:nvPr/>
        </p:nvSpPr>
        <p:spPr>
          <a:xfrm>
            <a:off x="355600" y="1339334"/>
            <a:ext cx="10088880" cy="3416320"/>
          </a:xfrm>
          <a:prstGeom prst="rect">
            <a:avLst/>
          </a:prstGeom>
          <a:noFill/>
        </p:spPr>
        <p:txBody>
          <a:bodyPr wrap="square" rtlCol="0">
            <a:spAutoFit/>
          </a:bodyPr>
          <a:lstStyle/>
          <a:p>
            <a:r>
              <a:rPr kumimoji="1" lang="ja-JP" altLang="en-US" sz="2400" b="1" dirty="0"/>
              <a:t>＜新規開発する電子文書＞</a:t>
            </a:r>
            <a:endParaRPr kumimoji="1" lang="en-US" altLang="ja-JP" sz="2400" b="1" dirty="0"/>
          </a:p>
          <a:p>
            <a:pPr marL="800100" lvl="1" indent="-342900">
              <a:buFont typeface="Wingdings" panose="05000000000000000000" pitchFamily="2" charset="2"/>
              <a:buChar char="Ø"/>
            </a:pPr>
            <a:r>
              <a:rPr lang="ja-JP" altLang="en-US" sz="2400" b="1" dirty="0"/>
              <a:t>信用状（</a:t>
            </a:r>
            <a:r>
              <a:rPr lang="en-US" altLang="ja-JP" sz="2400" b="1" dirty="0"/>
              <a:t>Documentary Credit</a:t>
            </a:r>
            <a:r>
              <a:rPr lang="ja-JP" altLang="en-US" sz="2400" b="1" dirty="0"/>
              <a:t>）</a:t>
            </a:r>
            <a:endParaRPr lang="en-US" altLang="ja-JP" sz="2400" b="1" dirty="0"/>
          </a:p>
          <a:p>
            <a:pPr marL="800100" lvl="1" indent="-342900">
              <a:buFont typeface="Wingdings" panose="05000000000000000000" pitchFamily="2" charset="2"/>
              <a:buChar char="Ø"/>
            </a:pPr>
            <a:r>
              <a:rPr kumimoji="1" lang="ja-JP" altLang="en-US" sz="2400" b="1" dirty="0"/>
              <a:t>非特恵原産地証明（</a:t>
            </a:r>
            <a:r>
              <a:rPr kumimoji="1" lang="en-US" altLang="ja-JP" sz="2400" b="1" dirty="0"/>
              <a:t>Non-Preferential Certificate of Origin</a:t>
            </a:r>
            <a:r>
              <a:rPr kumimoji="1" lang="ja-JP" altLang="en-US" sz="2400" b="1" dirty="0"/>
              <a:t>）</a:t>
            </a:r>
            <a:endParaRPr kumimoji="1" lang="en-US" altLang="ja-JP" sz="2400" b="1" dirty="0"/>
          </a:p>
          <a:p>
            <a:pPr marL="800100" lvl="1" indent="-342900">
              <a:buFont typeface="Wingdings" panose="05000000000000000000" pitchFamily="2" charset="2"/>
              <a:buChar char="Ø"/>
            </a:pPr>
            <a:r>
              <a:rPr lang="ja-JP" altLang="en-US" sz="2400" b="1" dirty="0"/>
              <a:t>海上貨物保険証（</a:t>
            </a:r>
            <a:r>
              <a:rPr lang="en-US" altLang="ja-JP" sz="2400" b="1" dirty="0"/>
              <a:t>Maritime Cargo Insurance Certificate</a:t>
            </a:r>
            <a:r>
              <a:rPr lang="ja-JP" altLang="en-US" sz="2400" b="1" dirty="0"/>
              <a:t>）</a:t>
            </a:r>
            <a:endParaRPr lang="en-US" altLang="ja-JP" sz="2400" b="1" dirty="0"/>
          </a:p>
          <a:p>
            <a:pPr marL="800100" lvl="1" indent="-342900">
              <a:buFont typeface="Wingdings" panose="05000000000000000000" pitchFamily="2" charset="2"/>
              <a:buChar char="Ø"/>
            </a:pPr>
            <a:r>
              <a:rPr lang="ja-JP" altLang="en-US" sz="2400" b="1" dirty="0"/>
              <a:t>倉庫受領書（</a:t>
            </a:r>
            <a:r>
              <a:rPr lang="en-US" altLang="ja-JP" sz="2400" b="1" dirty="0"/>
              <a:t>Warehouse Receipt</a:t>
            </a:r>
            <a:r>
              <a:rPr lang="ja-JP" altLang="en-US" sz="2400" b="1" dirty="0"/>
              <a:t>）</a:t>
            </a:r>
            <a:endParaRPr lang="en-US" altLang="ja-JP" sz="2400" b="1" dirty="0"/>
          </a:p>
          <a:p>
            <a:endParaRPr kumimoji="1" lang="en-US" altLang="ja-JP" sz="2400" b="1" dirty="0"/>
          </a:p>
          <a:p>
            <a:r>
              <a:rPr lang="ja-JP" altLang="en-US" sz="2400" b="1" dirty="0"/>
              <a:t>＜見直す電子文書＞</a:t>
            </a:r>
            <a:endParaRPr lang="en-US" altLang="ja-JP" sz="2400" b="1" dirty="0"/>
          </a:p>
          <a:p>
            <a:pPr marL="800100" lvl="1" indent="-342900">
              <a:buFont typeface="Wingdings" panose="05000000000000000000" pitchFamily="2" charset="2"/>
              <a:buChar char="Ø"/>
            </a:pPr>
            <a:r>
              <a:rPr kumimoji="1" lang="ja-JP" altLang="en-US" sz="2400" b="1" dirty="0"/>
              <a:t>インボイス（</a:t>
            </a:r>
            <a:r>
              <a:rPr kumimoji="1" lang="en-US" altLang="ja-JP" sz="2400" b="1" dirty="0"/>
              <a:t>Invoice</a:t>
            </a:r>
            <a:r>
              <a:rPr kumimoji="1" lang="ja-JP" altLang="en-US" sz="2400" b="1" dirty="0"/>
              <a:t>）</a:t>
            </a:r>
            <a:endParaRPr kumimoji="1" lang="en-US" altLang="ja-JP" sz="2400" b="1" dirty="0"/>
          </a:p>
          <a:p>
            <a:pPr marL="800100" lvl="1" indent="-342900">
              <a:buFont typeface="Wingdings" panose="05000000000000000000" pitchFamily="2" charset="2"/>
              <a:buChar char="Ø"/>
            </a:pPr>
            <a:r>
              <a:rPr lang="ja-JP" altLang="en-US" sz="2400" b="1" dirty="0"/>
              <a:t>パッキングリスト（</a:t>
            </a:r>
            <a:r>
              <a:rPr lang="en-US" altLang="ja-JP" sz="2400" b="1" dirty="0"/>
              <a:t>Packing List</a:t>
            </a:r>
            <a:r>
              <a:rPr lang="ja-JP" altLang="en-US" sz="2400" b="1" dirty="0"/>
              <a:t>）</a:t>
            </a:r>
            <a:r>
              <a:rPr kumimoji="1" lang="en-US" altLang="ja-JP" sz="2400" b="1" dirty="0"/>
              <a:t> </a:t>
            </a:r>
            <a:endParaRPr kumimoji="1" lang="ja-JP" altLang="en-US" sz="2400" b="1" dirty="0"/>
          </a:p>
        </p:txBody>
      </p:sp>
      <p:sp>
        <p:nvSpPr>
          <p:cNvPr id="6" name="テキスト ボックス 5">
            <a:extLst>
              <a:ext uri="{FF2B5EF4-FFF2-40B4-BE49-F238E27FC236}">
                <a16:creationId xmlns:a16="http://schemas.microsoft.com/office/drawing/2014/main" id="{8BF69AD8-FE94-1C7A-928D-1E76900B7849}"/>
              </a:ext>
            </a:extLst>
          </p:cNvPr>
          <p:cNvSpPr txBox="1"/>
          <p:nvPr/>
        </p:nvSpPr>
        <p:spPr>
          <a:xfrm>
            <a:off x="3891280" y="5008880"/>
            <a:ext cx="7914640" cy="1754326"/>
          </a:xfrm>
          <a:prstGeom prst="rect">
            <a:avLst/>
          </a:prstGeom>
          <a:noFill/>
        </p:spPr>
        <p:txBody>
          <a:bodyPr wrap="square" rtlCol="0">
            <a:spAutoFit/>
          </a:bodyPr>
          <a:lstStyle/>
          <a:p>
            <a:r>
              <a:rPr kumimoji="1" lang="ja-JP" altLang="en-US" dirty="0">
                <a:solidFill>
                  <a:srgbClr val="0070C0"/>
                </a:solidFill>
              </a:rPr>
              <a:t>（注１）対象文書は、</a:t>
            </a:r>
            <a:r>
              <a:rPr kumimoji="1" lang="en-US" altLang="ja-JP" dirty="0">
                <a:solidFill>
                  <a:srgbClr val="0070C0"/>
                </a:solidFill>
              </a:rPr>
              <a:t>2022</a:t>
            </a:r>
            <a:r>
              <a:rPr kumimoji="1" lang="ja-JP" altLang="en-US" dirty="0">
                <a:solidFill>
                  <a:srgbClr val="0070C0"/>
                </a:solidFill>
              </a:rPr>
              <a:t>年</a:t>
            </a:r>
            <a:r>
              <a:rPr kumimoji="1" lang="en-US" altLang="ja-JP" dirty="0">
                <a:solidFill>
                  <a:srgbClr val="0070C0"/>
                </a:solidFill>
              </a:rPr>
              <a:t>11</a:t>
            </a:r>
            <a:r>
              <a:rPr kumimoji="1" lang="ja-JP" altLang="en-US" dirty="0">
                <a:solidFill>
                  <a:srgbClr val="0070C0"/>
                </a:solidFill>
              </a:rPr>
              <a:t>月に発行された国際商業会議所</a:t>
            </a:r>
            <a:r>
              <a:rPr lang="ja-JP" altLang="en-US" dirty="0">
                <a:solidFill>
                  <a:srgbClr val="0070C0"/>
                </a:solidFill>
              </a:rPr>
              <a:t>（</a:t>
            </a:r>
            <a:r>
              <a:rPr lang="en-US" altLang="ja-JP" dirty="0">
                <a:solidFill>
                  <a:srgbClr val="0070C0"/>
                </a:solidFill>
              </a:rPr>
              <a:t>ICC</a:t>
            </a:r>
            <a:r>
              <a:rPr lang="ja-JP" altLang="en-US" dirty="0">
                <a:solidFill>
                  <a:srgbClr val="0070C0"/>
                </a:solidFill>
              </a:rPr>
              <a:t>）の貿易文書分析報告で指摘された優先度に基づいている。</a:t>
            </a:r>
            <a:endParaRPr lang="en-US" altLang="ja-JP" dirty="0">
              <a:solidFill>
                <a:srgbClr val="0070C0"/>
              </a:solidFill>
            </a:endParaRPr>
          </a:p>
          <a:p>
            <a:endParaRPr lang="en-US" altLang="ja-JP" dirty="0">
              <a:solidFill>
                <a:srgbClr val="0070C0"/>
              </a:solidFill>
            </a:endParaRPr>
          </a:p>
          <a:p>
            <a:r>
              <a:rPr kumimoji="1" lang="ja-JP" altLang="en-US" dirty="0">
                <a:solidFill>
                  <a:srgbClr val="0070C0"/>
                </a:solidFill>
              </a:rPr>
              <a:t>（注２）船荷証券（</a:t>
            </a:r>
            <a:r>
              <a:rPr kumimoji="1" lang="en-US" altLang="ja-JP" dirty="0">
                <a:solidFill>
                  <a:srgbClr val="0070C0"/>
                </a:solidFill>
              </a:rPr>
              <a:t>BL: Bill of Lading</a:t>
            </a:r>
            <a:r>
              <a:rPr kumimoji="1" lang="ja-JP" altLang="en-US" dirty="0">
                <a:solidFill>
                  <a:srgbClr val="0070C0"/>
                </a:solidFill>
              </a:rPr>
              <a:t>）も優先度が高い。</a:t>
            </a:r>
            <a:r>
              <a:rPr kumimoji="1" lang="en-US" altLang="ja-JP" dirty="0">
                <a:solidFill>
                  <a:srgbClr val="0070C0"/>
                </a:solidFill>
              </a:rPr>
              <a:t>BL</a:t>
            </a:r>
            <a:r>
              <a:rPr lang="ja-JP" altLang="en-US" dirty="0">
                <a:solidFill>
                  <a:srgbClr val="0070C0"/>
                </a:solidFill>
              </a:rPr>
              <a:t>については</a:t>
            </a:r>
            <a:r>
              <a:rPr kumimoji="1" lang="en-US" altLang="ja-JP" dirty="0">
                <a:solidFill>
                  <a:srgbClr val="0070C0"/>
                </a:solidFill>
              </a:rPr>
              <a:t>ISO TC154</a:t>
            </a:r>
            <a:r>
              <a:rPr kumimoji="1" lang="ja-JP" altLang="en-US" dirty="0">
                <a:solidFill>
                  <a:srgbClr val="0070C0"/>
                </a:solidFill>
              </a:rPr>
              <a:t>との共同プロジェクトが、本プロジェクトと並行して進められている。</a:t>
            </a:r>
            <a:endParaRPr kumimoji="1" lang="en-US" altLang="ja-JP" dirty="0">
              <a:solidFill>
                <a:srgbClr val="0070C0"/>
              </a:solidFill>
            </a:endParaRPr>
          </a:p>
        </p:txBody>
      </p:sp>
    </p:spTree>
    <p:extLst>
      <p:ext uri="{BB962C8B-B14F-4D97-AF65-F5344CB8AC3E}">
        <p14:creationId xmlns:p14="http://schemas.microsoft.com/office/powerpoint/2010/main" val="19196081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0862EB-6330-D7AA-8996-166C27BAC46C}"/>
            </a:ext>
          </a:extLst>
        </p:cNvPr>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4A7918CB-0546-3C0A-0731-7BF007E227DD}"/>
              </a:ext>
            </a:extLst>
          </p:cNvPr>
          <p:cNvSpPr txBox="1"/>
          <p:nvPr/>
        </p:nvSpPr>
        <p:spPr>
          <a:xfrm>
            <a:off x="1422401" y="2475781"/>
            <a:ext cx="9286240" cy="707886"/>
          </a:xfrm>
          <a:prstGeom prst="rect">
            <a:avLst/>
          </a:prstGeom>
          <a:solidFill>
            <a:srgbClr val="00B0F0"/>
          </a:solidFill>
        </p:spPr>
        <p:txBody>
          <a:bodyPr wrap="square" rtlCol="0">
            <a:spAutoFit/>
          </a:bodyPr>
          <a:lstStyle/>
          <a:p>
            <a:pPr algn="ctr"/>
            <a:r>
              <a:rPr lang="ja-JP" altLang="en-US" sz="4000" b="1" dirty="0">
                <a:solidFill>
                  <a:srgbClr val="FFFF00"/>
                </a:solidFill>
              </a:rPr>
              <a:t>信用状プロセス業務要件仕様（</a:t>
            </a:r>
            <a:r>
              <a:rPr lang="en-US" altLang="ja-JP" sz="4000" b="1" dirty="0">
                <a:solidFill>
                  <a:srgbClr val="FFFF00"/>
                </a:solidFill>
              </a:rPr>
              <a:t>BRS</a:t>
            </a:r>
            <a:r>
              <a:rPr lang="ja-JP" altLang="en-US" sz="4000" b="1" dirty="0">
                <a:solidFill>
                  <a:srgbClr val="FFFF00"/>
                </a:solidFill>
              </a:rPr>
              <a:t>）</a:t>
            </a:r>
            <a:endParaRPr kumimoji="1" lang="ja-JP" altLang="en-US" sz="4000" b="1" dirty="0">
              <a:solidFill>
                <a:srgbClr val="FFFF00"/>
              </a:solidFill>
            </a:endParaRPr>
          </a:p>
        </p:txBody>
      </p:sp>
    </p:spTree>
    <p:extLst>
      <p:ext uri="{BB962C8B-B14F-4D97-AF65-F5344CB8AC3E}">
        <p14:creationId xmlns:p14="http://schemas.microsoft.com/office/powerpoint/2010/main" val="3066415227"/>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1238</TotalTime>
  <Words>876</Words>
  <Application>Microsoft Office PowerPoint</Application>
  <PresentationFormat>ワイド画面</PresentationFormat>
  <Paragraphs>208</Paragraphs>
  <Slides>17</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17</vt:i4>
      </vt:variant>
    </vt:vector>
  </HeadingPairs>
  <TitlesOfParts>
    <vt:vector size="25" baseType="lpstr">
      <vt:lpstr>游ゴシック</vt:lpstr>
      <vt:lpstr>游ゴシック Light</vt:lpstr>
      <vt:lpstr>Arial</vt:lpstr>
      <vt:lpstr>Arial Black</vt:lpstr>
      <vt:lpstr>Courier New</vt:lpstr>
      <vt:lpstr>Rockwell</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久直 菅又</dc:creator>
  <cp:lastModifiedBy>HISANAO SUGAMATA</cp:lastModifiedBy>
  <cp:revision>30</cp:revision>
  <cp:lastPrinted>2024-03-11T05:02:23Z</cp:lastPrinted>
  <dcterms:created xsi:type="dcterms:W3CDTF">2024-03-02T04:55:56Z</dcterms:created>
  <dcterms:modified xsi:type="dcterms:W3CDTF">2024-08-24T02:47:19Z</dcterms:modified>
</cp:coreProperties>
</file>