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9" autoAdjust="0"/>
    <p:restoredTop sz="94660"/>
  </p:normalViewPr>
  <p:slideViewPr>
    <p:cSldViewPr snapToGrid="0">
      <p:cViewPr varScale="1">
        <p:scale>
          <a:sx n="62" d="100"/>
          <a:sy n="62" d="100"/>
        </p:scale>
        <p:origin x="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06CC75-DF76-0488-B55D-34035B578B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A685AFD-6C14-0C69-8D02-6192502947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5067BD-C871-05BC-75ED-DF0CF7022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BA30A25-8988-CCFE-7644-8E55EBDBB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0453E1-A831-8DEB-FD42-B60BD5943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44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BEA572-B26E-FF56-2B38-A863C894C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A0E0A52-4DBA-EE34-EFC2-0648C903F4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0D4301-2D6E-CED9-DC23-244C51B33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A7F7D5-6C88-552D-AE7B-25F814A92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BD2821-B899-8521-B855-424FA5B33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873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E7961B2-D8D4-CA40-4A08-7F4A4D5A43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44B64E8-4B04-9871-B352-C87533EA2B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CAC774-8A27-ECA1-5BAA-37343E80F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70D5773-2F49-D79A-528A-FD6808562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83A39A-8A61-4F1A-6634-F5272BDA8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526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1CFE25-DA71-3DF7-B6DD-9026BF95A1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04F089-8B9B-740E-5333-B8AABAFCD3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9805AD-A6AD-5535-045D-8B396B467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4DB173D-2050-3553-0056-2516B280E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BC8203-CFB2-EFD4-A2FC-F6AECE41A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635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B91649-17A5-6A73-947A-137B23886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EF97D1A-1C96-208F-C34E-E1F2BFD880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03D9962-A388-BE74-7559-6290A3AF1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C561F5-B8FA-D1A4-392A-D155BB9A4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358D1AB-21BF-8123-D672-D3F307411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9700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97B054-6AC2-6BF0-41A3-F65A84CD1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A8ABF9-A7BC-5EF8-B3E5-60DC28928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FC190A9-C2C9-5457-2764-8CBBD3E60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AE68076-188F-040A-4EF9-C14329C7D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B78FE3-382E-72E0-DC05-C3CC17E5B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2E919F-B00E-E851-3386-31DBDBA23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985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3BA8AA-494E-B551-67AC-3C79051A3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465C5F1-D669-BBB9-9AB6-540E7E05F1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AFD434F-866F-21EF-73D7-5A42B45D2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D4F085A-1E1D-CBA8-A3F4-7F05A4A70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EFF5191-5D27-3CA9-A0DB-FDF1CE69D0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97B66BB-9885-57CE-BB33-67A933376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F50A4F4-60E0-6E56-481D-0D9AEB57D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082C8EA-9661-87E8-C10B-69A11A135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2108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EB347D7-9A19-A8BB-0C79-28FA49C48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F0F10FB-AE69-8A2B-D5A9-F20D6A13EF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438EA29-4C12-64EC-AE18-2E26BE158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779C7E-A90C-5AC2-E7FC-4DB76CB5F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0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10962AF-5641-62A0-8A8B-1219469B0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987581-D294-88A6-B11F-B41E9C875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5B50E3B-4A1B-0552-F3F8-8C8B153EB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855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5F4025-ED71-CD4D-AE74-CDBE9240A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FBC5F3-59D4-E80B-42C1-EB130E53D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3DD6288-F17B-8651-4B98-E90B463DC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FB1214-A44F-8325-334F-BA60F0C35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330237B-C937-7BF8-8D35-4FB997585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D33B24-FDC2-F44F-7685-189A9E7EF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675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1B918D-DDA4-9F0C-6E78-B452B7423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A391321-87F9-5F90-1E79-409F011321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B444779-0CFA-BE8E-4EAF-0FC4BA3D0B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DE17EE8-7CBB-770A-225C-BE27FEFC8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9386313-8290-EC44-8A90-F32B4E088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8F7C229-06D7-CDD3-EA03-61290E539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1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A916E838-956E-6E13-6297-A5D1CB883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F838D39-489E-0E1A-4FD1-4F775A13A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57352B6-A7B5-4B54-9E00-B86AC02BD8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5A306-CAC1-482A-A721-33F58A06FD03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D67C9C-EEFC-0424-1EFE-D9D58A8DBC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5C83999-D079-E9BA-2913-D2E66220D9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590FA-B439-4418-9DA3-35E7B6C00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496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9028A5-0033-2E3A-534E-1302E7D2F728}"/>
              </a:ext>
            </a:extLst>
          </p:cNvPr>
          <p:cNvSpPr txBox="1"/>
          <p:nvPr/>
        </p:nvSpPr>
        <p:spPr>
          <a:xfrm>
            <a:off x="3184989" y="2024009"/>
            <a:ext cx="5887092" cy="7078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ja-JP" sz="4000" dirty="0"/>
              <a:t>2024</a:t>
            </a:r>
            <a:r>
              <a:rPr lang="ja-JP" altLang="en-US" sz="4000" dirty="0"/>
              <a:t>年度</a:t>
            </a:r>
            <a:r>
              <a:rPr lang="en-US" altLang="ja-JP" sz="4000" dirty="0"/>
              <a:t>SIPS</a:t>
            </a:r>
            <a:r>
              <a:rPr lang="ja-JP" altLang="en-US" sz="4000" dirty="0"/>
              <a:t>活動総括</a:t>
            </a:r>
            <a:endParaRPr kumimoji="1" lang="ja-JP" altLang="en-US" sz="4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0B10E3C-82F3-2FD1-4994-6BCB459CB05F}"/>
              </a:ext>
            </a:extLst>
          </p:cNvPr>
          <p:cNvSpPr txBox="1"/>
          <p:nvPr/>
        </p:nvSpPr>
        <p:spPr>
          <a:xfrm>
            <a:off x="9257016" y="256854"/>
            <a:ext cx="248634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dirty="0"/>
              <a:t>国際連携</a:t>
            </a:r>
            <a:r>
              <a:rPr kumimoji="1" lang="en-US" altLang="ja-JP" b="1" dirty="0"/>
              <a:t>2024-4-05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256773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29137D6-BD2C-1C15-D48E-5D42345A2756}"/>
              </a:ext>
            </a:extLst>
          </p:cNvPr>
          <p:cNvSpPr txBox="1"/>
          <p:nvPr/>
        </p:nvSpPr>
        <p:spPr>
          <a:xfrm>
            <a:off x="913080" y="1102427"/>
            <a:ext cx="505229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第</a:t>
            </a:r>
            <a:r>
              <a:rPr kumimoji="1" lang="en-US" altLang="ja-JP" dirty="0"/>
              <a:t>1</a:t>
            </a:r>
            <a:r>
              <a:rPr kumimoji="1" lang="ja-JP" altLang="en-US" dirty="0"/>
              <a:t>回技術手法委員会：</a:t>
            </a:r>
            <a:r>
              <a:rPr kumimoji="1" lang="en-US" altLang="ja-JP" dirty="0"/>
              <a:t>7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29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ja-JP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貿易金融プロジェクト進捗</a:t>
            </a:r>
            <a:r>
              <a:rPr lang="ja-JP" altLang="en-US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報告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ja-JP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国連</a:t>
            </a:r>
            <a:r>
              <a:rPr lang="en-US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CEFACT</a:t>
            </a:r>
            <a:r>
              <a:rPr lang="ja-JP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フォーラム報告</a:t>
            </a:r>
            <a:r>
              <a:rPr lang="en-US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  <a:p>
            <a:pPr marL="285750" lvl="0" indent="-285750" algn="l">
              <a:buFont typeface="Wingdings" panose="05000000000000000000" pitchFamily="2" charset="2"/>
              <a:buChar char="Ø"/>
            </a:pPr>
            <a:r>
              <a:rPr lang="en-US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UNTP</a:t>
            </a:r>
            <a:r>
              <a:rPr lang="ja-JP" altLang="ja-JP" sz="1800" kern="100" dirty="0">
                <a:effectLst/>
                <a:latin typeface="Century" panose="020406040505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（国連透明性プロトコル）</a:t>
            </a:r>
          </a:p>
          <a:p>
            <a:endParaRPr kumimoji="1" lang="en-US" altLang="ja-JP" dirty="0"/>
          </a:p>
          <a:p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回業界横断</a:t>
            </a:r>
            <a:r>
              <a:rPr lang="en-US" altLang="ja-JP" dirty="0"/>
              <a:t>EDI TF</a:t>
            </a:r>
            <a:r>
              <a:rPr lang="ja-JP" altLang="en-US" dirty="0"/>
              <a:t>：</a:t>
            </a:r>
            <a:r>
              <a:rPr lang="en-US" altLang="ja-JP" dirty="0"/>
              <a:t>9</a:t>
            </a:r>
            <a:r>
              <a:rPr lang="ja-JP" altLang="en-US" dirty="0"/>
              <a:t>月</a:t>
            </a:r>
            <a:r>
              <a:rPr lang="en-US" altLang="ja-JP" dirty="0"/>
              <a:t>24</a:t>
            </a:r>
            <a:r>
              <a:rPr lang="ja-JP" altLang="en-US" dirty="0"/>
              <a:t>日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サプライチェーンにおけるトレーサビリティ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貿易金融プロジェクト進捗状況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国内</a:t>
            </a:r>
            <a:r>
              <a:rPr kumimoji="1" lang="en-US" altLang="ja-JP" dirty="0"/>
              <a:t>DX</a:t>
            </a:r>
            <a:r>
              <a:rPr kumimoji="1" lang="ja-JP" altLang="en-US" dirty="0"/>
              <a:t>の動向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655D19D-46DF-3723-48D2-52CAFCE97F0C}"/>
              </a:ext>
            </a:extLst>
          </p:cNvPr>
          <p:cNvSpPr txBox="1"/>
          <p:nvPr/>
        </p:nvSpPr>
        <p:spPr>
          <a:xfrm>
            <a:off x="6711043" y="996043"/>
            <a:ext cx="505229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第</a:t>
            </a:r>
            <a:r>
              <a:rPr lang="en-US" altLang="ja-JP" dirty="0"/>
              <a:t>1</a:t>
            </a:r>
            <a:r>
              <a:rPr lang="ja-JP" altLang="en-US" dirty="0"/>
              <a:t>回国際連携</a:t>
            </a:r>
            <a:r>
              <a:rPr lang="en-US" altLang="ja-JP" dirty="0"/>
              <a:t>TF</a:t>
            </a:r>
            <a:r>
              <a:rPr lang="ja-JP" altLang="en-US" dirty="0"/>
              <a:t>：</a:t>
            </a:r>
            <a:r>
              <a:rPr lang="en-US" altLang="ja-JP" dirty="0"/>
              <a:t>8</a:t>
            </a:r>
            <a:r>
              <a:rPr lang="ja-JP" altLang="en-US" dirty="0"/>
              <a:t>月</a:t>
            </a:r>
            <a:r>
              <a:rPr lang="en-US" altLang="ja-JP" dirty="0"/>
              <a:t>26</a:t>
            </a:r>
            <a:r>
              <a:rPr lang="ja-JP" altLang="en-US" dirty="0"/>
              <a:t>日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貿易金融プロジェクト進捗報告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共通辞書 </a:t>
            </a: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A</a:t>
            </a:r>
            <a:r>
              <a:rPr kumimoji="1" lang="ja-JP" altLang="en-US" dirty="0"/>
              <a:t>版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デジタル製品パスポート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2</a:t>
            </a:r>
            <a:r>
              <a:rPr kumimoji="1" lang="ja-JP" altLang="en-US" dirty="0"/>
              <a:t>回国際連携</a:t>
            </a:r>
            <a:r>
              <a:rPr kumimoji="1" lang="en-US" altLang="ja-JP" dirty="0"/>
              <a:t>TF</a:t>
            </a:r>
            <a:r>
              <a:rPr kumimoji="1" lang="ja-JP" altLang="en-US" dirty="0"/>
              <a:t>：</a:t>
            </a:r>
            <a:r>
              <a:rPr kumimoji="1" lang="en-US" altLang="ja-JP" dirty="0"/>
              <a:t>11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/>
              <a:t>2024</a:t>
            </a:r>
            <a:r>
              <a:rPr kumimoji="1" lang="ja-JP" altLang="en-US" dirty="0"/>
              <a:t>年</a:t>
            </a:r>
            <a:r>
              <a:rPr kumimoji="1" lang="en-US" altLang="ja-JP" dirty="0"/>
              <a:t>ISO/TC154</a:t>
            </a:r>
            <a:r>
              <a:rPr kumimoji="1" lang="ja-JP" altLang="en-US" dirty="0"/>
              <a:t>総会報告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貿易金融プロジェクト進捗状況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フォーラム予定プログラム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第</a:t>
            </a:r>
            <a:r>
              <a:rPr kumimoji="1" lang="en-US" altLang="ja-JP" dirty="0"/>
              <a:t>3</a:t>
            </a:r>
            <a:r>
              <a:rPr kumimoji="1" lang="ja-JP" altLang="en-US" dirty="0"/>
              <a:t>回国際連携</a:t>
            </a:r>
            <a:r>
              <a:rPr kumimoji="1" lang="en-US" altLang="ja-JP" dirty="0"/>
              <a:t>TF</a:t>
            </a:r>
            <a:r>
              <a:rPr kumimoji="1" lang="ja-JP" altLang="en-US" dirty="0"/>
              <a:t>：</a:t>
            </a:r>
            <a:r>
              <a:rPr kumimoji="1" lang="en-US" altLang="ja-JP" dirty="0"/>
              <a:t>12</a:t>
            </a:r>
            <a:r>
              <a:rPr kumimoji="1" lang="ja-JP" altLang="en-US" dirty="0"/>
              <a:t>月</a:t>
            </a:r>
            <a:r>
              <a:rPr kumimoji="1" lang="en-US" altLang="ja-JP" dirty="0"/>
              <a:t>23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第</a:t>
            </a:r>
            <a:r>
              <a:rPr kumimoji="1" lang="en-US" altLang="ja-JP" dirty="0"/>
              <a:t>42</a:t>
            </a:r>
            <a:r>
              <a:rPr kumimoji="1" lang="ja-JP" altLang="en-US" dirty="0"/>
              <a:t>回</a:t>
            </a:r>
            <a:r>
              <a:rPr kumimoji="1" lang="en-US" altLang="ja-JP" dirty="0"/>
              <a:t>AFACT</a:t>
            </a:r>
            <a:r>
              <a:rPr kumimoji="1" lang="ja-JP" altLang="en-US" dirty="0"/>
              <a:t>総会報告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貿易金融プロジェクト進捗状況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第</a:t>
            </a:r>
            <a:r>
              <a:rPr kumimoji="1" lang="en-US" altLang="ja-JP" dirty="0"/>
              <a:t>43</a:t>
            </a:r>
            <a:r>
              <a:rPr kumimoji="1" lang="ja-JP" altLang="en-US" dirty="0"/>
              <a:t>回国連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フォーラム報告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第</a:t>
            </a:r>
            <a:r>
              <a:rPr lang="en-US" altLang="ja-JP" dirty="0"/>
              <a:t>4</a:t>
            </a:r>
            <a:r>
              <a:rPr lang="ja-JP" altLang="en-US" dirty="0"/>
              <a:t>回国際連携</a:t>
            </a:r>
            <a:r>
              <a:rPr lang="en-US" altLang="ja-JP" dirty="0"/>
              <a:t>TF</a:t>
            </a:r>
            <a:r>
              <a:rPr lang="ja-JP" altLang="en-US" dirty="0"/>
              <a:t>：</a:t>
            </a:r>
            <a:r>
              <a:rPr lang="en-US" altLang="ja-JP" dirty="0"/>
              <a:t>2</a:t>
            </a:r>
            <a:r>
              <a:rPr lang="ja-JP" altLang="en-US" dirty="0"/>
              <a:t>月</a:t>
            </a:r>
            <a:r>
              <a:rPr lang="en-US" altLang="ja-JP" dirty="0"/>
              <a:t>14</a:t>
            </a:r>
            <a:r>
              <a:rPr lang="ja-JP" altLang="en-US" dirty="0"/>
              <a:t>日</a:t>
            </a:r>
            <a:endParaRPr lang="en-US" altLang="ja-JP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貿易金融プロジェクト進捗報告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/>
              <a:t>国連</a:t>
            </a:r>
            <a:r>
              <a:rPr kumimoji="1" lang="en-US" altLang="ja-JP" dirty="0"/>
              <a:t>CEFACT</a:t>
            </a:r>
            <a:r>
              <a:rPr kumimoji="1" lang="ja-JP" altLang="en-US" dirty="0"/>
              <a:t>最新動向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E7A2AD4-21F7-6CB8-78CE-93E5A517F254}"/>
              </a:ext>
            </a:extLst>
          </p:cNvPr>
          <p:cNvSpPr txBox="1"/>
          <p:nvPr/>
        </p:nvSpPr>
        <p:spPr>
          <a:xfrm>
            <a:off x="3182112" y="237744"/>
            <a:ext cx="631219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2024</a:t>
            </a:r>
            <a:r>
              <a:rPr kumimoji="1" lang="ja-JP" altLang="en-US" sz="3200" dirty="0"/>
              <a:t>年度　</a:t>
            </a:r>
            <a:r>
              <a:rPr kumimoji="1" lang="en-US" altLang="ja-JP" sz="3200" dirty="0"/>
              <a:t>SIPS</a:t>
            </a:r>
            <a:r>
              <a:rPr kumimoji="1" lang="ja-JP" altLang="en-US" sz="3200" dirty="0"/>
              <a:t>技術手法委員会</a:t>
            </a:r>
          </a:p>
        </p:txBody>
      </p:sp>
    </p:spTree>
    <p:extLst>
      <p:ext uri="{BB962C8B-B14F-4D97-AF65-F5344CB8AC3E}">
        <p14:creationId xmlns:p14="http://schemas.microsoft.com/office/powerpoint/2010/main" val="2316068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5CC0C4C-609D-4522-5805-2844440DAD8E}"/>
              </a:ext>
            </a:extLst>
          </p:cNvPr>
          <p:cNvSpPr txBox="1"/>
          <p:nvPr/>
        </p:nvSpPr>
        <p:spPr>
          <a:xfrm>
            <a:off x="3182112" y="237744"/>
            <a:ext cx="631219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2024</a:t>
            </a:r>
            <a:r>
              <a:rPr kumimoji="1" lang="ja-JP" altLang="en-US" sz="3200" dirty="0"/>
              <a:t>年度　</a:t>
            </a:r>
            <a:r>
              <a:rPr kumimoji="1" lang="en-US" altLang="ja-JP" sz="3200" dirty="0"/>
              <a:t>SIPS</a:t>
            </a:r>
            <a:r>
              <a:rPr lang="ja-JP" altLang="en-US" sz="3200" dirty="0"/>
              <a:t>国際会議活動</a:t>
            </a:r>
            <a:endParaRPr kumimoji="1" lang="ja-JP" altLang="en-US" sz="3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17F66D5-D18E-C707-AF2C-7637A9499F48}"/>
              </a:ext>
            </a:extLst>
          </p:cNvPr>
          <p:cNvSpPr txBox="1"/>
          <p:nvPr/>
        </p:nvSpPr>
        <p:spPr>
          <a:xfrm>
            <a:off x="913452" y="1592495"/>
            <a:ext cx="1084951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第</a:t>
            </a:r>
            <a:r>
              <a:rPr lang="en-US" altLang="ja-JP" sz="2400" dirty="0"/>
              <a:t>42</a:t>
            </a:r>
            <a:r>
              <a:rPr lang="ja-JP" altLang="en-US" sz="2400" dirty="0"/>
              <a:t>回国連</a:t>
            </a:r>
            <a:r>
              <a:rPr lang="en-US" altLang="ja-JP" sz="2400" dirty="0"/>
              <a:t>CEFACT</a:t>
            </a:r>
            <a:r>
              <a:rPr lang="ja-JP" altLang="en-US" sz="2400" dirty="0"/>
              <a:t>フォーラム（スイス：ジュネーブ）：</a:t>
            </a:r>
            <a:r>
              <a:rPr lang="en-US" altLang="ja-JP" sz="2400" dirty="0"/>
              <a:t>7</a:t>
            </a:r>
            <a:r>
              <a:rPr lang="ja-JP" altLang="en-US" sz="2400" dirty="0"/>
              <a:t>月</a:t>
            </a:r>
            <a:r>
              <a:rPr lang="en-US" altLang="ja-JP" sz="2400" dirty="0"/>
              <a:t>8</a:t>
            </a:r>
            <a:r>
              <a:rPr lang="ja-JP" altLang="en-US" sz="2400" dirty="0"/>
              <a:t>日～</a:t>
            </a:r>
            <a:r>
              <a:rPr lang="en-US" altLang="ja-JP" sz="2400" dirty="0"/>
              <a:t>10</a:t>
            </a:r>
            <a:r>
              <a:rPr lang="ja-JP" altLang="en-US" sz="2400" dirty="0"/>
              <a:t>日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第</a:t>
            </a:r>
            <a:r>
              <a:rPr lang="en-US" altLang="ja-JP" sz="2400" dirty="0"/>
              <a:t>30</a:t>
            </a:r>
            <a:r>
              <a:rPr lang="ja-JP" altLang="en-US" sz="2400" dirty="0"/>
              <a:t>回国連</a:t>
            </a:r>
            <a:r>
              <a:rPr lang="en-US" altLang="ja-JP" sz="2400" dirty="0"/>
              <a:t>CEFACT</a:t>
            </a:r>
            <a:r>
              <a:rPr lang="ja-JP" altLang="en-US" sz="2400" dirty="0"/>
              <a:t>総会（スイス：ジュネーブ）：</a:t>
            </a:r>
            <a:r>
              <a:rPr lang="en-US" altLang="ja-JP" sz="2400" dirty="0"/>
              <a:t>7</a:t>
            </a:r>
            <a:r>
              <a:rPr lang="ja-JP" altLang="en-US" sz="2400" dirty="0"/>
              <a:t>月</a:t>
            </a:r>
            <a:r>
              <a:rPr lang="en-US" altLang="ja-JP" sz="2400" dirty="0"/>
              <a:t>11</a:t>
            </a:r>
            <a:r>
              <a:rPr lang="ja-JP" altLang="en-US" sz="2400" dirty="0"/>
              <a:t>日～</a:t>
            </a:r>
            <a:r>
              <a:rPr lang="en-US" altLang="ja-JP" sz="2400" dirty="0"/>
              <a:t>12</a:t>
            </a:r>
            <a:r>
              <a:rPr lang="ja-JP" altLang="en-US" sz="2400" dirty="0"/>
              <a:t>日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lang="en-US" altLang="ja-JP" sz="2400" dirty="0"/>
              <a:t>AFACT</a:t>
            </a:r>
            <a:r>
              <a:rPr lang="ja-JP" altLang="en-US" sz="2400" dirty="0"/>
              <a:t>中間会議（オンライン）：</a:t>
            </a:r>
            <a:r>
              <a:rPr lang="en-US" altLang="ja-JP" sz="2400" dirty="0"/>
              <a:t>8</a:t>
            </a:r>
            <a:r>
              <a:rPr lang="ja-JP" altLang="en-US" sz="2400" dirty="0"/>
              <a:t>月</a:t>
            </a:r>
            <a:r>
              <a:rPr lang="en-US" altLang="ja-JP" sz="2400" dirty="0"/>
              <a:t>27</a:t>
            </a:r>
            <a:r>
              <a:rPr lang="ja-JP" altLang="en-US" sz="2400" dirty="0"/>
              <a:t>日</a:t>
            </a: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en-US" altLang="ja-JP" sz="2400" dirty="0"/>
              <a:t>ISO TC154</a:t>
            </a:r>
            <a:r>
              <a:rPr kumimoji="1" lang="ja-JP" altLang="en-US" sz="2400" dirty="0"/>
              <a:t>総会（韓国：ソンナム）：</a:t>
            </a:r>
            <a:r>
              <a:rPr kumimoji="1" lang="en-US" altLang="ja-JP" sz="2400" dirty="0"/>
              <a:t>10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21</a:t>
            </a:r>
            <a:r>
              <a:rPr kumimoji="1" lang="ja-JP" altLang="en-US" sz="2400" dirty="0"/>
              <a:t>日～</a:t>
            </a:r>
            <a:r>
              <a:rPr kumimoji="1" lang="en-US" altLang="ja-JP" sz="2400" dirty="0"/>
              <a:t>25</a:t>
            </a:r>
            <a:r>
              <a:rPr kumimoji="1" lang="ja-JP" altLang="en-US" sz="2400" dirty="0"/>
              <a:t>日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en-US" altLang="ja-JP" sz="2400" dirty="0"/>
              <a:t>AFACT</a:t>
            </a:r>
            <a:r>
              <a:rPr kumimoji="1" lang="ja-JP" altLang="en-US" sz="2400" dirty="0"/>
              <a:t>総会（韓国：ソウル）：</a:t>
            </a:r>
            <a:r>
              <a:rPr kumimoji="1" lang="en-US" altLang="ja-JP" sz="2400" dirty="0"/>
              <a:t>11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26</a:t>
            </a:r>
            <a:r>
              <a:rPr kumimoji="1" lang="ja-JP" altLang="en-US" sz="2400" dirty="0"/>
              <a:t>日～</a:t>
            </a:r>
            <a:r>
              <a:rPr kumimoji="1" lang="en-US" altLang="ja-JP" sz="2400" dirty="0"/>
              <a:t>27</a:t>
            </a:r>
            <a:r>
              <a:rPr kumimoji="1" lang="ja-JP" altLang="en-US" sz="2400" dirty="0"/>
              <a:t>日</a:t>
            </a:r>
            <a:endParaRPr kumimoji="1"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endParaRPr lang="en-US" altLang="ja-JP" sz="2400" dirty="0"/>
          </a:p>
          <a:p>
            <a:pPr marL="342900" indent="-342900"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第</a:t>
            </a:r>
            <a:r>
              <a:rPr kumimoji="1" lang="en-US" altLang="ja-JP" sz="2400" dirty="0"/>
              <a:t>43</a:t>
            </a:r>
            <a:r>
              <a:rPr kumimoji="1" lang="ja-JP" altLang="en-US" sz="2400" dirty="0"/>
              <a:t>回国連</a:t>
            </a:r>
            <a:r>
              <a:rPr kumimoji="1" lang="en-US" altLang="ja-JP" sz="2400" dirty="0"/>
              <a:t>CEFACT</a:t>
            </a:r>
            <a:r>
              <a:rPr kumimoji="1" lang="ja-JP" altLang="en-US" sz="2400" dirty="0"/>
              <a:t>フォーラム（イタリア：ローマ）：</a:t>
            </a:r>
            <a:r>
              <a:rPr kumimoji="1" lang="en-US" altLang="ja-JP" sz="2400" dirty="0"/>
              <a:t>12</a:t>
            </a:r>
            <a:r>
              <a:rPr kumimoji="1" lang="ja-JP" altLang="en-US" sz="2400" dirty="0"/>
              <a:t>月</a:t>
            </a:r>
            <a:r>
              <a:rPr kumimoji="1" lang="en-US" altLang="ja-JP" sz="2400" dirty="0"/>
              <a:t>10</a:t>
            </a:r>
            <a:r>
              <a:rPr kumimoji="1" lang="ja-JP" altLang="en-US" sz="2400" dirty="0"/>
              <a:t>日～</a:t>
            </a:r>
            <a:r>
              <a:rPr kumimoji="1" lang="en-US" altLang="ja-JP" sz="2400" dirty="0"/>
              <a:t>12</a:t>
            </a:r>
            <a:r>
              <a:rPr kumimoji="1" lang="ja-JP" altLang="en-US" sz="2400" dirty="0"/>
              <a:t>日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5047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36549AF-E6BF-1ACB-C00A-1D0208490FE1}"/>
              </a:ext>
            </a:extLst>
          </p:cNvPr>
          <p:cNvSpPr txBox="1"/>
          <p:nvPr/>
        </p:nvSpPr>
        <p:spPr>
          <a:xfrm>
            <a:off x="1191802" y="217196"/>
            <a:ext cx="10120045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dirty="0"/>
              <a:t>2024</a:t>
            </a:r>
            <a:r>
              <a:rPr kumimoji="1" lang="ja-JP" altLang="en-US" sz="3200" dirty="0"/>
              <a:t>年度　</a:t>
            </a:r>
            <a:r>
              <a:rPr kumimoji="1" lang="en-US" altLang="ja-JP" sz="3200" dirty="0"/>
              <a:t>SIPS</a:t>
            </a:r>
            <a:r>
              <a:rPr kumimoji="1" lang="ja-JP" altLang="en-US" sz="3200" dirty="0"/>
              <a:t>受託事業：国際標準規格への取組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D6D725D-481E-F55B-85B5-8E6F909DBF66}"/>
              </a:ext>
            </a:extLst>
          </p:cNvPr>
          <p:cNvSpPr txBox="1"/>
          <p:nvPr/>
        </p:nvSpPr>
        <p:spPr>
          <a:xfrm>
            <a:off x="826718" y="1164921"/>
            <a:ext cx="1048512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発注元：</a:t>
            </a:r>
            <a:r>
              <a:rPr kumimoji="1" lang="en-US" altLang="ja-JP" sz="2400" dirty="0"/>
              <a:t>JASTPRO</a:t>
            </a:r>
            <a:r>
              <a:rPr kumimoji="1" lang="ja-JP" altLang="en-US" sz="2400" dirty="0"/>
              <a:t>（</a:t>
            </a:r>
            <a:r>
              <a:rPr kumimoji="1" lang="en-US" altLang="ja-JP" sz="2400" dirty="0"/>
              <a:t>METI</a:t>
            </a:r>
            <a:r>
              <a:rPr kumimoji="1" lang="ja-JP" altLang="en-US" sz="2400" dirty="0"/>
              <a:t>事業の再委託）</a:t>
            </a:r>
            <a:endParaRPr kumimoji="1" lang="en-US" altLang="ja-JP" sz="2400" dirty="0"/>
          </a:p>
          <a:p>
            <a:r>
              <a:rPr lang="ja-JP" altLang="en-US" sz="2400" dirty="0"/>
              <a:t>期間：</a:t>
            </a:r>
            <a:r>
              <a:rPr lang="en-US" altLang="ja-JP" sz="2400" dirty="0"/>
              <a:t>2024</a:t>
            </a:r>
            <a:r>
              <a:rPr lang="ja-JP" altLang="en-US" sz="2400" dirty="0"/>
              <a:t>年</a:t>
            </a:r>
            <a:r>
              <a:rPr lang="en-US" altLang="ja-JP" sz="2400" dirty="0"/>
              <a:t>4</a:t>
            </a:r>
            <a:r>
              <a:rPr lang="ja-JP" altLang="en-US" sz="2400" dirty="0"/>
              <a:t>月</a:t>
            </a:r>
            <a:r>
              <a:rPr lang="en-US" altLang="ja-JP" sz="2400" dirty="0"/>
              <a:t>11</a:t>
            </a:r>
            <a:r>
              <a:rPr lang="ja-JP" altLang="en-US" sz="2400" dirty="0"/>
              <a:t>日～</a:t>
            </a:r>
            <a:r>
              <a:rPr lang="en-US" altLang="ja-JP" sz="2400" dirty="0"/>
              <a:t>2025</a:t>
            </a:r>
            <a:r>
              <a:rPr lang="ja-JP" altLang="en-US" sz="2400" dirty="0"/>
              <a:t>年</a:t>
            </a:r>
            <a:r>
              <a:rPr lang="en-US" altLang="ja-JP" sz="2400" dirty="0"/>
              <a:t>2</a:t>
            </a:r>
            <a:r>
              <a:rPr lang="ja-JP" altLang="en-US" sz="2400" dirty="0"/>
              <a:t>月</a:t>
            </a:r>
            <a:r>
              <a:rPr lang="en-US" altLang="ja-JP" sz="2400" dirty="0"/>
              <a:t>14</a:t>
            </a:r>
            <a:r>
              <a:rPr lang="ja-JP" altLang="en-US" sz="2400" dirty="0"/>
              <a:t>日</a:t>
            </a:r>
            <a:endParaRPr lang="en-US" altLang="ja-JP" sz="2400" dirty="0"/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主な活動：</a:t>
            </a:r>
            <a:endParaRPr kumimoji="1" lang="en-US" altLang="ja-JP" sz="2400" dirty="0"/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信用状</a:t>
            </a:r>
            <a:r>
              <a:rPr lang="en-US" altLang="ja-JP" sz="2400" dirty="0"/>
              <a:t>BRS</a:t>
            </a:r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貨物保険</a:t>
            </a:r>
            <a:r>
              <a:rPr kumimoji="1" lang="en-US" altLang="ja-JP" sz="2400" dirty="0"/>
              <a:t>BRS</a:t>
            </a:r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貿易金融</a:t>
            </a:r>
            <a:r>
              <a:rPr lang="en-US" altLang="ja-JP" sz="2400" dirty="0"/>
              <a:t>RDM</a:t>
            </a:r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電子</a:t>
            </a:r>
            <a:r>
              <a:rPr kumimoji="1" lang="en-US" altLang="ja-JP" sz="2400" dirty="0"/>
              <a:t>BL</a:t>
            </a:r>
            <a:r>
              <a:rPr kumimoji="1" lang="ja-JP" altLang="en-US" sz="2400" dirty="0"/>
              <a:t>データモデル</a:t>
            </a:r>
            <a:endParaRPr kumimoji="1" lang="en-US" altLang="ja-JP" sz="2400" dirty="0"/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共通辞書追加登録</a:t>
            </a:r>
            <a:endParaRPr lang="en-US" altLang="ja-JP" sz="2400" dirty="0"/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kumimoji="1" lang="ja-JP" altLang="en-US" sz="2400" dirty="0"/>
              <a:t>関連メッセージ</a:t>
            </a:r>
            <a:r>
              <a:rPr kumimoji="1" lang="en-US" altLang="ja-JP" sz="2400" dirty="0"/>
              <a:t>BIE</a:t>
            </a:r>
            <a:r>
              <a:rPr kumimoji="1" lang="ja-JP" altLang="en-US" sz="2400" dirty="0"/>
              <a:t>表</a:t>
            </a:r>
            <a:endParaRPr kumimoji="1" lang="en-US" altLang="ja-JP" sz="2400" dirty="0"/>
          </a:p>
          <a:p>
            <a:pPr marL="1257300" lvl="2" indent="-342900">
              <a:buFont typeface="Wingdings" panose="05000000000000000000" pitchFamily="2" charset="2"/>
              <a:buChar char="u"/>
            </a:pPr>
            <a:r>
              <a:rPr lang="ja-JP" altLang="en-US" sz="2400" dirty="0"/>
              <a:t>国際プロジェクト会議（</a:t>
            </a:r>
            <a:r>
              <a:rPr lang="en-US" altLang="ja-JP" sz="2400" dirty="0"/>
              <a:t>13</a:t>
            </a:r>
            <a:r>
              <a:rPr lang="ja-JP" altLang="en-US" sz="2400" dirty="0"/>
              <a:t>回）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275300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E43F2F-CD5A-BF25-4F32-7CD55B1D5492}"/>
              </a:ext>
            </a:extLst>
          </p:cNvPr>
          <p:cNvSpPr txBox="1"/>
          <p:nvPr/>
        </p:nvSpPr>
        <p:spPr>
          <a:xfrm>
            <a:off x="3182112" y="237744"/>
            <a:ext cx="6312190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今後の</a:t>
            </a:r>
            <a:r>
              <a:rPr kumimoji="1" lang="en-US" altLang="ja-JP" sz="3200" dirty="0"/>
              <a:t>SIPS</a:t>
            </a:r>
            <a:r>
              <a:rPr lang="ja-JP" altLang="en-US" sz="3200" dirty="0"/>
              <a:t>活動の焦点</a:t>
            </a:r>
            <a:endParaRPr kumimoji="1" lang="ja-JP" altLang="en-US" sz="32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B0DFB3-5212-2FBE-0273-0786052910BD}"/>
              </a:ext>
            </a:extLst>
          </p:cNvPr>
          <p:cNvSpPr txBox="1"/>
          <p:nvPr/>
        </p:nvSpPr>
        <p:spPr>
          <a:xfrm>
            <a:off x="1089061" y="1438382"/>
            <a:ext cx="995565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highlight>
                  <a:srgbClr val="FFFF00"/>
                </a:highlight>
              </a:rPr>
              <a:t>国際連携活動</a:t>
            </a:r>
            <a:endParaRPr kumimoji="1" lang="en-US" altLang="ja-JP" sz="2400" b="1" dirty="0">
              <a:highlight>
                <a:srgbClr val="FFFF00"/>
              </a:highlight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貿易手続デジタル化</a:t>
            </a:r>
            <a:endParaRPr lang="en-US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US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/>
              <a:t>ESG</a:t>
            </a:r>
            <a:r>
              <a:rPr kumimoji="1" lang="ja-JP" altLang="en-US" sz="2400" dirty="0"/>
              <a:t>関連標準</a:t>
            </a:r>
            <a:endParaRPr kumimoji="1"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endParaRPr lang="en-US" altLang="ja-JP" sz="2400" dirty="0"/>
          </a:p>
          <a:p>
            <a:r>
              <a:rPr lang="ja-JP" altLang="en-US" sz="2400" b="1" dirty="0">
                <a:highlight>
                  <a:srgbClr val="FFFF00"/>
                </a:highlight>
              </a:rPr>
              <a:t>国内業界横断</a:t>
            </a:r>
            <a:endParaRPr lang="en-US" altLang="ja-JP" sz="2400" b="1" dirty="0">
              <a:highlight>
                <a:srgbClr val="FFFF00"/>
              </a:highlight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普及啓発</a:t>
            </a:r>
            <a:endParaRPr lang="en-US" altLang="ja-JP" sz="2400" dirty="0"/>
          </a:p>
          <a:p>
            <a:pPr lvl="1"/>
            <a:endParaRPr lang="en-US" altLang="ja-JP" sz="2400" dirty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ja-JP" altLang="en-US" sz="2400" dirty="0"/>
              <a:t>標準化支援</a:t>
            </a:r>
            <a:endParaRPr lang="en-US" altLang="ja-JP" sz="24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90716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346</Words>
  <Application>Microsoft Office PowerPoint</Application>
  <PresentationFormat>ワイド画面</PresentationFormat>
  <Paragraphs>68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游ゴシック</vt:lpstr>
      <vt:lpstr>游ゴシック Light</vt:lpstr>
      <vt:lpstr>Arial</vt:lpstr>
      <vt:lpstr>Century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2</cp:revision>
  <dcterms:created xsi:type="dcterms:W3CDTF">2025-02-14T01:58:50Z</dcterms:created>
  <dcterms:modified xsi:type="dcterms:W3CDTF">2025-02-14T02:26:00Z</dcterms:modified>
</cp:coreProperties>
</file>